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3" r:id="rId1"/>
  </p:sldMasterIdLst>
  <p:notesMasterIdLst>
    <p:notesMasterId r:id="rId34"/>
  </p:notesMasterIdLst>
  <p:sldIdLst>
    <p:sldId id="286" r:id="rId2"/>
    <p:sldId id="259" r:id="rId3"/>
    <p:sldId id="288" r:id="rId4"/>
    <p:sldId id="292" r:id="rId5"/>
    <p:sldId id="293" r:id="rId6"/>
    <p:sldId id="290" r:id="rId7"/>
    <p:sldId id="261" r:id="rId8"/>
    <p:sldId id="256" r:id="rId9"/>
    <p:sldId id="262" r:id="rId10"/>
    <p:sldId id="264" r:id="rId11"/>
    <p:sldId id="265" r:id="rId12"/>
    <p:sldId id="266" r:id="rId13"/>
    <p:sldId id="267" r:id="rId14"/>
    <p:sldId id="268" r:id="rId15"/>
    <p:sldId id="269" r:id="rId16"/>
    <p:sldId id="270" r:id="rId17"/>
    <p:sldId id="271" r:id="rId18"/>
    <p:sldId id="274" r:id="rId19"/>
    <p:sldId id="272" r:id="rId20"/>
    <p:sldId id="273" r:id="rId21"/>
    <p:sldId id="275" r:id="rId22"/>
    <p:sldId id="276" r:id="rId23"/>
    <p:sldId id="277" r:id="rId24"/>
    <p:sldId id="278" r:id="rId25"/>
    <p:sldId id="279" r:id="rId26"/>
    <p:sldId id="285" r:id="rId27"/>
    <p:sldId id="263" r:id="rId28"/>
    <p:sldId id="280" r:id="rId29"/>
    <p:sldId id="281" r:id="rId30"/>
    <p:sldId id="283" r:id="rId31"/>
    <p:sldId id="284" r:id="rId32"/>
    <p:sldId id="294" r:id="rId3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FFD3F72-4895-482E-838A-661FAA19DC61}" type="datetimeFigureOut">
              <a:rPr lang="fa-IR" smtClean="0"/>
              <a:t>07/07/1441</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C6CDDB7-828F-4461-88FA-B92314F6CA34}" type="slidenum">
              <a:rPr lang="fa-IR" smtClean="0"/>
              <a:t>‹#›</a:t>
            </a:fld>
            <a:endParaRPr lang="fa-IR"/>
          </a:p>
        </p:txBody>
      </p:sp>
    </p:spTree>
    <p:extLst>
      <p:ext uri="{BB962C8B-B14F-4D97-AF65-F5344CB8AC3E}">
        <p14:creationId xmlns:p14="http://schemas.microsoft.com/office/powerpoint/2010/main" val="32633899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30B7824-6D99-4562-B64B-A8B841417890}" type="datetimeFigureOut">
              <a:rPr lang="fa-IR" smtClean="0"/>
              <a:t>07/07/1441</a:t>
            </a:fld>
            <a:endParaRPr lang="fa-I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fa-I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361119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B7824-6D99-4562-B64B-A8B841417890}" type="datetimeFigureOut">
              <a:rPr lang="fa-IR" smtClean="0"/>
              <a:t>07/07/1441</a:t>
            </a:fld>
            <a:endParaRPr lang="fa-IR"/>
          </a:p>
        </p:txBody>
      </p:sp>
      <p:sp>
        <p:nvSpPr>
          <p:cNvPr id="6" name="Footer Placeholder 5"/>
          <p:cNvSpPr>
            <a:spLocks noGrp="1"/>
          </p:cNvSpPr>
          <p:nvPr>
            <p:ph type="ftr" sz="quarter" idx="11"/>
          </p:nvPr>
        </p:nvSpPr>
        <p:spPr/>
        <p:txBody>
          <a:bodyPr/>
          <a:lstStyle/>
          <a:p>
            <a:endParaRPr lang="fa-I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2300397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B7824-6D99-4562-B64B-A8B841417890}" type="datetimeFigureOut">
              <a:rPr lang="fa-IR" smtClean="0"/>
              <a:t>07/07/1441</a:t>
            </a:fld>
            <a:endParaRPr lang="fa-IR"/>
          </a:p>
        </p:txBody>
      </p:sp>
      <p:sp>
        <p:nvSpPr>
          <p:cNvPr id="5" name="Footer Placeholder 4"/>
          <p:cNvSpPr>
            <a:spLocks noGrp="1"/>
          </p:cNvSpPr>
          <p:nvPr>
            <p:ph type="ftr" sz="quarter" idx="11"/>
          </p:nvPr>
        </p:nvSpPr>
        <p:spPr/>
        <p:txBody>
          <a:bodyPr/>
          <a:lstStyle/>
          <a:p>
            <a:endParaRPr lang="fa-I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465586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B7824-6D99-4562-B64B-A8B841417890}" type="datetimeFigureOut">
              <a:rPr lang="fa-IR" smtClean="0"/>
              <a:t>07/07/1441</a:t>
            </a:fld>
            <a:endParaRPr lang="fa-IR"/>
          </a:p>
        </p:txBody>
      </p:sp>
      <p:sp>
        <p:nvSpPr>
          <p:cNvPr id="5" name="Footer Placeholder 4"/>
          <p:cNvSpPr>
            <a:spLocks noGrp="1"/>
          </p:cNvSpPr>
          <p:nvPr>
            <p:ph type="ftr" sz="quarter" idx="11"/>
          </p:nvPr>
        </p:nvSpPr>
        <p:spPr/>
        <p:txBody>
          <a:bodyPr/>
          <a:lstStyle/>
          <a:p>
            <a:endParaRPr lang="fa-I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81492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B7824-6D99-4562-B64B-A8B841417890}" type="datetimeFigureOut">
              <a:rPr lang="fa-IR" smtClean="0"/>
              <a:t>07/07/1441</a:t>
            </a:fld>
            <a:endParaRPr lang="fa-IR"/>
          </a:p>
        </p:txBody>
      </p:sp>
      <p:sp>
        <p:nvSpPr>
          <p:cNvPr id="5" name="Footer Placeholder 4"/>
          <p:cNvSpPr>
            <a:spLocks noGrp="1"/>
          </p:cNvSpPr>
          <p:nvPr>
            <p:ph type="ftr" sz="quarter" idx="11"/>
          </p:nvPr>
        </p:nvSpPr>
        <p:spPr/>
        <p:txBody>
          <a:bodyPr/>
          <a:lstStyle/>
          <a:p>
            <a:endParaRPr lang="fa-I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2703736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30B7824-6D99-4562-B64B-A8B841417890}" type="datetimeFigureOut">
              <a:rPr lang="fa-IR" smtClean="0"/>
              <a:t>07/07/1441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2295358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30B7824-6D99-4562-B64B-A8B841417890}" type="datetimeFigureOut">
              <a:rPr lang="fa-IR" smtClean="0"/>
              <a:t>07/07/1441</a:t>
            </a:fld>
            <a:endParaRPr lang="fa-IR"/>
          </a:p>
        </p:txBody>
      </p:sp>
      <p:sp>
        <p:nvSpPr>
          <p:cNvPr id="8" name="Footer Placeholder 7"/>
          <p:cNvSpPr>
            <a:spLocks noGrp="1"/>
          </p:cNvSpPr>
          <p:nvPr>
            <p:ph type="ftr" sz="quarter" idx="11"/>
          </p:nvPr>
        </p:nvSpPr>
        <p:spPr>
          <a:xfrm>
            <a:off x="561111" y="6391838"/>
            <a:ext cx="3644282" cy="304801"/>
          </a:xfrm>
        </p:spPr>
        <p:txBody>
          <a:bodyPr/>
          <a:lstStyle/>
          <a:p>
            <a:endParaRPr lang="fa-IR"/>
          </a:p>
        </p:txBody>
      </p:sp>
      <p:sp>
        <p:nvSpPr>
          <p:cNvPr id="9" name="Slide Number Placeholder 8"/>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2631617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30B7824-6D99-4562-B64B-A8B841417890}" type="datetimeFigureOut">
              <a:rPr lang="fa-IR" smtClean="0"/>
              <a:t>07/07/1441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1422382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30B7824-6D99-4562-B64B-A8B841417890}" type="datetimeFigureOut">
              <a:rPr lang="fa-IR" smtClean="0"/>
              <a:t>07/07/1441</a:t>
            </a:fld>
            <a:endParaRPr lang="fa-IR"/>
          </a:p>
        </p:txBody>
      </p:sp>
      <p:sp>
        <p:nvSpPr>
          <p:cNvPr id="5" name="Footer Placeholder 4"/>
          <p:cNvSpPr>
            <a:spLocks noGrp="1"/>
          </p:cNvSpPr>
          <p:nvPr>
            <p:ph type="ftr" sz="quarter" idx="11"/>
          </p:nvPr>
        </p:nvSpPr>
        <p:spPr/>
        <p:txBody>
          <a:bodyPr/>
          <a:lstStyle/>
          <a:p>
            <a:endParaRPr lang="fa-I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1165944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0B7824-6D99-4562-B64B-A8B841417890}" type="datetimeFigureOut">
              <a:rPr lang="fa-IR" smtClean="0"/>
              <a:t>07/07/1441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22707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B7824-6D99-4562-B64B-A8B841417890}" type="datetimeFigureOut">
              <a:rPr lang="fa-IR" smtClean="0"/>
              <a:t>07/07/1441</a:t>
            </a:fld>
            <a:endParaRPr lang="fa-IR"/>
          </a:p>
        </p:txBody>
      </p:sp>
      <p:sp>
        <p:nvSpPr>
          <p:cNvPr id="5" name="Footer Placeholder 4"/>
          <p:cNvSpPr>
            <a:spLocks noGrp="1"/>
          </p:cNvSpPr>
          <p:nvPr>
            <p:ph type="ftr" sz="quarter" idx="11"/>
          </p:nvPr>
        </p:nvSpPr>
        <p:spPr/>
        <p:txBody>
          <a:bodyPr/>
          <a:lstStyle/>
          <a:p>
            <a:endParaRPr lang="fa-I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3272751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0B7824-6D99-4562-B64B-A8B841417890}" type="datetimeFigureOut">
              <a:rPr lang="fa-IR" smtClean="0"/>
              <a:t>07/07/1441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1511851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0B7824-6D99-4562-B64B-A8B841417890}" type="datetimeFigureOut">
              <a:rPr lang="fa-IR" smtClean="0"/>
              <a:t>07/07/1441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105895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0B7824-6D99-4562-B64B-A8B841417890}" type="datetimeFigureOut">
              <a:rPr lang="fa-IR" smtClean="0"/>
              <a:t>07/07/1441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1049827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B7824-6D99-4562-B64B-A8B841417890}" type="datetimeFigureOut">
              <a:rPr lang="fa-IR" smtClean="0"/>
              <a:t>07/07/1441</a:t>
            </a:fld>
            <a:endParaRPr lang="fa-IR"/>
          </a:p>
        </p:txBody>
      </p:sp>
      <p:sp>
        <p:nvSpPr>
          <p:cNvPr id="3" name="Footer Placeholder 2"/>
          <p:cNvSpPr>
            <a:spLocks noGrp="1"/>
          </p:cNvSpPr>
          <p:nvPr>
            <p:ph type="ftr" sz="quarter" idx="11"/>
          </p:nvPr>
        </p:nvSpPr>
        <p:spPr/>
        <p:txBody>
          <a:bodyPr/>
          <a:lstStyle/>
          <a:p>
            <a:endParaRPr lang="fa-I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1120028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B7824-6D99-4562-B64B-A8B841417890}" type="datetimeFigureOut">
              <a:rPr lang="fa-IR" smtClean="0"/>
              <a:t>07/07/1441</a:t>
            </a:fld>
            <a:endParaRPr lang="fa-IR"/>
          </a:p>
        </p:txBody>
      </p:sp>
      <p:sp>
        <p:nvSpPr>
          <p:cNvPr id="6" name="Footer Placeholder 5"/>
          <p:cNvSpPr>
            <a:spLocks noGrp="1"/>
          </p:cNvSpPr>
          <p:nvPr>
            <p:ph type="ftr" sz="quarter" idx="11"/>
          </p:nvPr>
        </p:nvSpPr>
        <p:spPr/>
        <p:txBody>
          <a:bodyPr/>
          <a:lstStyle/>
          <a:p>
            <a:endParaRPr lang="fa-I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1144003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B7824-6D99-4562-B64B-A8B841417890}" type="datetimeFigureOut">
              <a:rPr lang="fa-IR" smtClean="0"/>
              <a:t>07/07/1441</a:t>
            </a:fld>
            <a:endParaRPr lang="fa-IR"/>
          </a:p>
        </p:txBody>
      </p:sp>
      <p:sp>
        <p:nvSpPr>
          <p:cNvPr id="6" name="Footer Placeholder 5"/>
          <p:cNvSpPr>
            <a:spLocks noGrp="1"/>
          </p:cNvSpPr>
          <p:nvPr>
            <p:ph type="ftr" sz="quarter" idx="11"/>
          </p:nvPr>
        </p:nvSpPr>
        <p:spPr/>
        <p:txBody>
          <a:bodyPr/>
          <a:lstStyle/>
          <a:p>
            <a:endParaRPr lang="fa-I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593C7D7-4B73-49AB-A4BF-BB1CB45B722F}" type="slidenum">
              <a:rPr lang="fa-IR" smtClean="0"/>
              <a:t>‹#›</a:t>
            </a:fld>
            <a:endParaRPr lang="fa-IR"/>
          </a:p>
        </p:txBody>
      </p:sp>
    </p:spTree>
    <p:extLst>
      <p:ext uri="{BB962C8B-B14F-4D97-AF65-F5344CB8AC3E}">
        <p14:creationId xmlns:p14="http://schemas.microsoft.com/office/powerpoint/2010/main" val="2394063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30B7824-6D99-4562-B64B-A8B841417890}" type="datetimeFigureOut">
              <a:rPr lang="fa-IR" smtClean="0"/>
              <a:t>07/07/1441</a:t>
            </a:fld>
            <a:endParaRPr lang="fa-I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fa-I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593C7D7-4B73-49AB-A4BF-BB1CB45B722F}" type="slidenum">
              <a:rPr lang="fa-IR" smtClean="0"/>
              <a:t>‹#›</a:t>
            </a:fld>
            <a:endParaRPr lang="fa-IR"/>
          </a:p>
        </p:txBody>
      </p:sp>
    </p:spTree>
    <p:extLst>
      <p:ext uri="{BB962C8B-B14F-4D97-AF65-F5344CB8AC3E}">
        <p14:creationId xmlns:p14="http://schemas.microsoft.com/office/powerpoint/2010/main" val="36645685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Lst>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86113" y="1256770"/>
            <a:ext cx="5708650" cy="2677648"/>
          </a:xfrm>
        </p:spPr>
        <p:txBody>
          <a:bodyPr/>
          <a:lstStyle/>
          <a:p>
            <a:pPr algn="r"/>
            <a:r>
              <a:rPr lang="fa-IR" dirty="0" smtClean="0">
                <a:solidFill>
                  <a:schemeClr val="accent4"/>
                </a:solidFill>
              </a:rPr>
              <a:t>بسم الله ارحمن الرحیم</a:t>
            </a:r>
            <a:endParaRPr lang="fa-IR" dirty="0">
              <a:solidFill>
                <a:schemeClr val="accent4"/>
              </a:solidFill>
            </a:endParaRPr>
          </a:p>
        </p:txBody>
      </p:sp>
    </p:spTree>
    <p:extLst>
      <p:ext uri="{BB962C8B-B14F-4D97-AF65-F5344CB8AC3E}">
        <p14:creationId xmlns:p14="http://schemas.microsoft.com/office/powerpoint/2010/main" val="2833041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28139" y="1161143"/>
            <a:ext cx="3852474" cy="844010"/>
          </a:xfrm>
        </p:spPr>
        <p:txBody>
          <a:bodyPr/>
          <a:lstStyle/>
          <a:p>
            <a:pPr marL="685800" indent="-685800" algn="r">
              <a:buFont typeface="Arial" panose="020B0604020202020204" pitchFamily="34" charset="0"/>
              <a:buChar char="•"/>
            </a:pPr>
            <a:r>
              <a:rPr lang="fa-IR" sz="4000" dirty="0">
                <a:solidFill>
                  <a:schemeClr val="accent3">
                    <a:lumMod val="75000"/>
                  </a:schemeClr>
                </a:solidFill>
              </a:rPr>
              <a:t>باریم </a:t>
            </a:r>
            <a:r>
              <a:rPr lang="en-US" sz="4000" dirty="0">
                <a:solidFill>
                  <a:schemeClr val="accent3">
                    <a:lumMod val="75000"/>
                  </a:schemeClr>
                </a:solidFill>
              </a:rPr>
              <a:t>Barium</a:t>
            </a:r>
            <a:br>
              <a:rPr lang="en-US" sz="4000" dirty="0">
                <a:solidFill>
                  <a:schemeClr val="accent3">
                    <a:lumMod val="75000"/>
                  </a:schemeClr>
                </a:solidFill>
              </a:rPr>
            </a:br>
            <a:endParaRPr lang="fa-IR" sz="4000" dirty="0">
              <a:solidFill>
                <a:schemeClr val="accent3">
                  <a:lumMod val="75000"/>
                </a:schemeClr>
              </a:solidFill>
            </a:endParaRPr>
          </a:p>
        </p:txBody>
      </p:sp>
      <p:sp>
        <p:nvSpPr>
          <p:cNvPr id="3" name="Subtitle 2"/>
          <p:cNvSpPr>
            <a:spLocks noGrp="1"/>
          </p:cNvSpPr>
          <p:nvPr>
            <p:ph type="subTitle" idx="1"/>
          </p:nvPr>
        </p:nvSpPr>
        <p:spPr>
          <a:xfrm>
            <a:off x="1103086" y="1886857"/>
            <a:ext cx="10232571" cy="4339772"/>
          </a:xfrm>
        </p:spPr>
        <p:txBody>
          <a:bodyPr>
            <a:noAutofit/>
          </a:bodyPr>
          <a:lstStyle/>
          <a:p>
            <a:pPr algn="r">
              <a:lnSpc>
                <a:spcPct val="150000"/>
              </a:lnSpc>
            </a:pPr>
            <a:r>
              <a:rPr lang="fa-IR" sz="2400" dirty="0">
                <a:solidFill>
                  <a:schemeClr val="accent1">
                    <a:lumMod val="20000"/>
                    <a:lumOff val="80000"/>
                  </a:schemeClr>
                </a:solidFill>
                <a:cs typeface="B Nazanin" panose="00000400000000000000" pitchFamily="2" charset="-78"/>
              </a:rPr>
              <a:t>پتاسیم تنها عنصر دارای اندازه یونی قابل مقایسه با باریم، است، و بنابراین باریم بیشتر در بیوتیت و </a:t>
            </a:r>
            <a:r>
              <a:rPr lang="fa-IR" sz="2400" dirty="0" smtClean="0">
                <a:solidFill>
                  <a:schemeClr val="accent1">
                    <a:lumMod val="20000"/>
                    <a:lumOff val="80000"/>
                  </a:schemeClr>
                </a:solidFill>
                <a:cs typeface="B Nazanin" panose="00000400000000000000" pitchFamily="2" charset="-78"/>
              </a:rPr>
              <a:t>فلدسپارپتاسیم دار </a:t>
            </a:r>
            <a:r>
              <a:rPr lang="fa-IR" sz="2400" dirty="0">
                <a:solidFill>
                  <a:schemeClr val="accent1">
                    <a:lumMod val="20000"/>
                    <a:lumOff val="80000"/>
                  </a:schemeClr>
                </a:solidFill>
                <a:cs typeface="B Nazanin" panose="00000400000000000000" pitchFamily="2" charset="-78"/>
              </a:rPr>
              <a:t>یافت </a:t>
            </a:r>
            <a:r>
              <a:rPr lang="fa-IR" sz="2400" dirty="0" smtClean="0">
                <a:solidFill>
                  <a:schemeClr val="accent1">
                    <a:lumMod val="20000"/>
                    <a:lumOff val="80000"/>
                  </a:schemeClr>
                </a:solidFill>
                <a:cs typeface="B Nazanin" panose="00000400000000000000" pitchFamily="2" charset="-78"/>
              </a:rPr>
              <a:t>میشود</a:t>
            </a:r>
            <a:r>
              <a:rPr lang="fa-IR" sz="2400" dirty="0">
                <a:solidFill>
                  <a:schemeClr val="accent1">
                    <a:lumMod val="20000"/>
                    <a:lumOff val="80000"/>
                  </a:schemeClr>
                </a:solidFill>
                <a:cs typeface="B Nazanin" panose="00000400000000000000" pitchFamily="2" charset="-78"/>
              </a:rPr>
              <a:t>. باریم بخاطر بار بیشتر باید در ترکیبات پتاسیم به صورت عنصری اسیر حضور داشته باشد. </a:t>
            </a:r>
            <a:r>
              <a:rPr lang="fa-IR" sz="2400" dirty="0" smtClean="0">
                <a:solidFill>
                  <a:schemeClr val="accent1">
                    <a:lumMod val="20000"/>
                    <a:lumOff val="80000"/>
                  </a:schemeClr>
                </a:solidFill>
                <a:cs typeface="B Nazanin" panose="00000400000000000000" pitchFamily="2" charset="-78"/>
              </a:rPr>
              <a:t>داده های </a:t>
            </a:r>
            <a:r>
              <a:rPr lang="fa-IR" sz="2400" dirty="0">
                <a:solidFill>
                  <a:schemeClr val="accent1">
                    <a:lumMod val="20000"/>
                    <a:lumOff val="80000"/>
                  </a:schemeClr>
                </a:solidFill>
                <a:cs typeface="B Nazanin" panose="00000400000000000000" pitchFamily="2" charset="-78"/>
              </a:rPr>
              <a:t>موجود نشان </a:t>
            </a:r>
            <a:r>
              <a:rPr lang="fa-IR" sz="2400" dirty="0" smtClean="0">
                <a:solidFill>
                  <a:schemeClr val="accent1">
                    <a:lumMod val="20000"/>
                    <a:lumOff val="80000"/>
                  </a:schemeClr>
                </a:solidFill>
                <a:cs typeface="B Nazanin" panose="00000400000000000000" pitchFamily="2" charset="-78"/>
              </a:rPr>
              <a:t>میدهد </a:t>
            </a:r>
            <a:r>
              <a:rPr lang="fa-IR" sz="2400" dirty="0">
                <a:solidFill>
                  <a:schemeClr val="accent1">
                    <a:lumMod val="20000"/>
                    <a:lumOff val="80000"/>
                  </a:schemeClr>
                </a:solidFill>
                <a:cs typeface="B Nazanin" panose="00000400000000000000" pitchFamily="2" charset="-78"/>
              </a:rPr>
              <a:t>که این مطلب عموماً صحیح بوده و باریم نسبتاً در </a:t>
            </a:r>
            <a:r>
              <a:rPr lang="fa-IR" sz="2400" dirty="0" smtClean="0">
                <a:solidFill>
                  <a:schemeClr val="accent1">
                    <a:lumMod val="20000"/>
                    <a:lumOff val="80000"/>
                  </a:schemeClr>
                </a:solidFill>
                <a:cs typeface="B Nazanin" panose="00000400000000000000" pitchFamily="2" charset="-78"/>
              </a:rPr>
              <a:t>کانی های </a:t>
            </a:r>
            <a:r>
              <a:rPr lang="fa-IR" sz="2400" dirty="0">
                <a:solidFill>
                  <a:schemeClr val="accent1">
                    <a:lumMod val="20000"/>
                    <a:lumOff val="80000"/>
                  </a:schemeClr>
                </a:solidFill>
                <a:cs typeface="B Nazanin" panose="00000400000000000000" pitchFamily="2" charset="-78"/>
              </a:rPr>
              <a:t>پتاسیمی که ابتدا تشکیل </a:t>
            </a:r>
            <a:r>
              <a:rPr lang="fa-IR" sz="2400" dirty="0" smtClean="0">
                <a:solidFill>
                  <a:schemeClr val="accent1">
                    <a:lumMod val="20000"/>
                    <a:lumOff val="80000"/>
                  </a:schemeClr>
                </a:solidFill>
                <a:cs typeface="B Nazanin" panose="00000400000000000000" pitchFamily="2" charset="-78"/>
              </a:rPr>
              <a:t>میشوند</a:t>
            </a:r>
            <a:r>
              <a:rPr lang="fa-IR" sz="2400" dirty="0">
                <a:solidFill>
                  <a:schemeClr val="accent1">
                    <a:lumMod val="20000"/>
                    <a:lumOff val="80000"/>
                  </a:schemeClr>
                </a:solidFill>
                <a:cs typeface="B Nazanin" panose="00000400000000000000" pitchFamily="2" charset="-78"/>
              </a:rPr>
              <a:t>، جمع </a:t>
            </a:r>
            <a:r>
              <a:rPr lang="fa-IR" sz="2400" dirty="0" smtClean="0">
                <a:solidFill>
                  <a:schemeClr val="accent1">
                    <a:lumMod val="20000"/>
                    <a:lumOff val="80000"/>
                  </a:schemeClr>
                </a:solidFill>
                <a:cs typeface="B Nazanin" panose="00000400000000000000" pitchFamily="2" charset="-78"/>
              </a:rPr>
              <a:t>میگردد</a:t>
            </a:r>
            <a:r>
              <a:rPr lang="fa-IR" sz="2400" dirty="0">
                <a:solidFill>
                  <a:schemeClr val="accent1">
                    <a:lumMod val="20000"/>
                    <a:lumOff val="80000"/>
                  </a:schemeClr>
                </a:solidFill>
                <a:cs typeface="B Nazanin" panose="00000400000000000000" pitchFamily="2" charset="-78"/>
              </a:rPr>
              <a:t>. باریم </a:t>
            </a:r>
            <a:r>
              <a:rPr lang="fa-IR" sz="2400" dirty="0" smtClean="0">
                <a:solidFill>
                  <a:schemeClr val="accent1">
                    <a:lumMod val="20000"/>
                    <a:lumOff val="80000"/>
                  </a:schemeClr>
                </a:solidFill>
                <a:cs typeface="B Nazanin" panose="00000400000000000000" pitchFamily="2" charset="-78"/>
              </a:rPr>
              <a:t>میتواند </a:t>
            </a:r>
            <a:r>
              <a:rPr lang="fa-IR" sz="2400" dirty="0">
                <a:solidFill>
                  <a:schemeClr val="accent1">
                    <a:lumMod val="20000"/>
                    <a:lumOff val="80000"/>
                  </a:schemeClr>
                </a:solidFill>
                <a:cs typeface="B Nazanin" panose="00000400000000000000" pitchFamily="2" charset="-78"/>
              </a:rPr>
              <a:t>در ساختار پلاژیوکلاز نیز پذیرفته شود و بیشترین مقدار گزارش شده نیز 1/0% است. این عنصر همچنین </a:t>
            </a:r>
            <a:r>
              <a:rPr lang="fa-IR" sz="2400" dirty="0" smtClean="0">
                <a:solidFill>
                  <a:schemeClr val="accent1">
                    <a:lumMod val="20000"/>
                    <a:lumOff val="80000"/>
                  </a:schemeClr>
                </a:solidFill>
                <a:cs typeface="B Nazanin" panose="00000400000000000000" pitchFamily="2" charset="-78"/>
              </a:rPr>
              <a:t>میتواند </a:t>
            </a:r>
            <a:r>
              <a:rPr lang="fa-IR" sz="2400" dirty="0">
                <a:solidFill>
                  <a:schemeClr val="accent1">
                    <a:lumMod val="20000"/>
                    <a:lumOff val="80000"/>
                  </a:schemeClr>
                </a:solidFill>
                <a:cs typeface="B Nazanin" panose="00000400000000000000" pitchFamily="2" charset="-78"/>
              </a:rPr>
              <a:t>تا حدودی در هورنبلند دارای موضع ساختاری بزرگی است؛ که </a:t>
            </a:r>
            <a:r>
              <a:rPr lang="fa-IR" sz="2400" dirty="0" smtClean="0">
                <a:solidFill>
                  <a:schemeClr val="accent1">
                    <a:lumMod val="20000"/>
                    <a:lumOff val="80000"/>
                  </a:schemeClr>
                </a:solidFill>
                <a:cs typeface="B Nazanin" panose="00000400000000000000" pitchFamily="2" charset="-78"/>
              </a:rPr>
              <a:t>میتواند </a:t>
            </a:r>
            <a:r>
              <a:rPr lang="fa-IR" sz="2400" dirty="0">
                <a:solidFill>
                  <a:schemeClr val="accent1">
                    <a:lumMod val="20000"/>
                    <a:lumOff val="80000"/>
                  </a:schemeClr>
                </a:solidFill>
                <a:cs typeface="B Nazanin" panose="00000400000000000000" pitchFamily="2" charset="-78"/>
              </a:rPr>
              <a:t>این عنصر را جای دهد.</a:t>
            </a:r>
          </a:p>
        </p:txBody>
      </p:sp>
    </p:spTree>
    <p:extLst>
      <p:ext uri="{BB962C8B-B14F-4D97-AF65-F5344CB8AC3E}">
        <p14:creationId xmlns:p14="http://schemas.microsoft.com/office/powerpoint/2010/main" val="2730939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66184" y="-449943"/>
            <a:ext cx="4799013" cy="2677648"/>
          </a:xfrm>
        </p:spPr>
        <p:txBody>
          <a:bodyPr/>
          <a:lstStyle/>
          <a:p>
            <a:pPr marL="685800" indent="-685800" algn="r">
              <a:buFont typeface="Arial" panose="020B0604020202020204" pitchFamily="34" charset="0"/>
              <a:buChar char="•"/>
            </a:pPr>
            <a:r>
              <a:rPr lang="fa-IR" sz="4000" dirty="0"/>
              <a:t>سرب </a:t>
            </a:r>
            <a:r>
              <a:rPr lang="en-US" sz="4000" dirty="0" err="1"/>
              <a:t>Plumbous</a:t>
            </a:r>
            <a:r>
              <a:rPr lang="en-US" sz="4000" dirty="0"/>
              <a:t/>
            </a:r>
            <a:br>
              <a:rPr lang="en-US" sz="4000" dirty="0"/>
            </a:br>
            <a:endParaRPr lang="fa-IR" sz="4000" dirty="0"/>
          </a:p>
        </p:txBody>
      </p:sp>
      <p:sp>
        <p:nvSpPr>
          <p:cNvPr id="5" name="Rectangle 4"/>
          <p:cNvSpPr/>
          <p:nvPr/>
        </p:nvSpPr>
        <p:spPr>
          <a:xfrm>
            <a:off x="899885" y="2397596"/>
            <a:ext cx="10232572" cy="2816156"/>
          </a:xfrm>
          <a:prstGeom prst="rect">
            <a:avLst/>
          </a:prstGeom>
        </p:spPr>
        <p:txBody>
          <a:bodyPr wrap="square">
            <a:spAutoFit/>
          </a:bodyPr>
          <a:lstStyle/>
          <a:p>
            <a:pPr>
              <a:lnSpc>
                <a:spcPct val="150000"/>
              </a:lnSpc>
            </a:pPr>
            <a:r>
              <a:rPr lang="fa-IR" sz="2400" dirty="0" smtClean="0">
                <a:solidFill>
                  <a:schemeClr val="accent6">
                    <a:lumMod val="60000"/>
                    <a:lumOff val="40000"/>
                  </a:schemeClr>
                </a:solidFill>
                <a:cs typeface="B Nazanin" panose="00000400000000000000" pitchFamily="2" charset="-78"/>
              </a:rPr>
              <a:t>سرب که فراوانترین عنصر سنگین است؛ در مقادیر اندک در مواد سیلیکاتی بسیاری از سنگهای آذرین بخصوص در گرانیتها یافت میشود. به نظر می رسد که یون </a:t>
            </a:r>
            <a:r>
              <a:rPr lang="en-US" sz="2400" dirty="0" err="1" smtClean="0">
                <a:solidFill>
                  <a:schemeClr val="accent6">
                    <a:lumMod val="60000"/>
                    <a:lumOff val="40000"/>
                  </a:schemeClr>
                </a:solidFill>
                <a:cs typeface="B Nazanin" panose="00000400000000000000" pitchFamily="2" charset="-78"/>
              </a:rPr>
              <a:t>Pb</a:t>
            </a:r>
            <a:r>
              <a:rPr lang="en-US" sz="2400" dirty="0" smtClean="0">
                <a:solidFill>
                  <a:schemeClr val="accent6">
                    <a:lumMod val="60000"/>
                    <a:lumOff val="40000"/>
                  </a:schemeClr>
                </a:solidFill>
                <a:cs typeface="B Nazanin" panose="00000400000000000000" pitchFamily="2" charset="-78"/>
              </a:rPr>
              <a:t> (1.18Å) </a:t>
            </a:r>
            <a:r>
              <a:rPr lang="fa-IR" sz="2400" dirty="0" smtClean="0">
                <a:solidFill>
                  <a:schemeClr val="accent6">
                    <a:lumMod val="60000"/>
                    <a:lumOff val="40000"/>
                  </a:schemeClr>
                </a:solidFill>
                <a:cs typeface="B Nazanin" panose="00000400000000000000" pitchFamily="2" charset="-78"/>
              </a:rPr>
              <a:t>جایگزین </a:t>
            </a:r>
            <a:r>
              <a:rPr lang="en-US" sz="2400" dirty="0" smtClean="0">
                <a:solidFill>
                  <a:schemeClr val="accent6">
                    <a:lumMod val="60000"/>
                    <a:lumOff val="40000"/>
                  </a:schemeClr>
                </a:solidFill>
                <a:cs typeface="B Nazanin" panose="00000400000000000000" pitchFamily="2" charset="-78"/>
              </a:rPr>
              <a:t> K+ </a:t>
            </a:r>
            <a:r>
              <a:rPr lang="fa-IR" sz="2400" dirty="0" smtClean="0">
                <a:solidFill>
                  <a:schemeClr val="accent6">
                    <a:lumMod val="60000"/>
                    <a:lumOff val="40000"/>
                  </a:schemeClr>
                </a:solidFill>
                <a:cs typeface="B Nazanin" panose="00000400000000000000" pitchFamily="2" charset="-78"/>
              </a:rPr>
              <a:t>میشود. اگر فقط از روی بار یونی بخواهیم قضاوت کنیم؛ باید انتظار داشته باشیم که سرب ماگما به وسیله ی کانی های پتاسیم به اسارت گرفته می شود. اما ظاهراً الکترونگاتیویته بسیار بیشتر سرب؛ باعث کاهش این تمایل شده و سرب بجای به اسارت گرفته شدن در کانیهای پتاسیم یک عنصر پذیرفته شده است.</a:t>
            </a:r>
            <a:endParaRPr lang="fa-IR" sz="2400" dirty="0">
              <a:solidFill>
                <a:schemeClr val="accent6">
                  <a:lumMod val="60000"/>
                  <a:lumOff val="40000"/>
                </a:schemeClr>
              </a:solidFill>
              <a:cs typeface="B Nazanin" panose="00000400000000000000" pitchFamily="2" charset="-78"/>
            </a:endParaRPr>
          </a:p>
        </p:txBody>
      </p:sp>
    </p:spTree>
    <p:extLst>
      <p:ext uri="{BB962C8B-B14F-4D97-AF65-F5344CB8AC3E}">
        <p14:creationId xmlns:p14="http://schemas.microsoft.com/office/powerpoint/2010/main" val="1316495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2286" y="1054704"/>
            <a:ext cx="4920342" cy="1354667"/>
          </a:xfrm>
        </p:spPr>
        <p:txBody>
          <a:bodyPr/>
          <a:lstStyle/>
          <a:p>
            <a:pPr marL="685800" indent="-685800">
              <a:buFont typeface="Arial" panose="020B0604020202020204" pitchFamily="34" charset="0"/>
              <a:buChar char="•"/>
            </a:pPr>
            <a:r>
              <a:rPr lang="fa-IR" sz="4000" dirty="0">
                <a:solidFill>
                  <a:schemeClr val="accent1">
                    <a:lumMod val="60000"/>
                    <a:lumOff val="40000"/>
                  </a:schemeClr>
                </a:solidFill>
              </a:rPr>
              <a:t>استرانسیم</a:t>
            </a:r>
            <a:r>
              <a:rPr lang="en-US" sz="4000" dirty="0">
                <a:solidFill>
                  <a:schemeClr val="accent1">
                    <a:lumMod val="60000"/>
                    <a:lumOff val="40000"/>
                  </a:schemeClr>
                </a:solidFill>
              </a:rPr>
              <a:t>Strontium </a:t>
            </a:r>
            <a:br>
              <a:rPr lang="en-US" sz="4000" dirty="0">
                <a:solidFill>
                  <a:schemeClr val="accent1">
                    <a:lumMod val="60000"/>
                    <a:lumOff val="40000"/>
                  </a:schemeClr>
                </a:solidFill>
              </a:rPr>
            </a:br>
            <a:endParaRPr lang="fa-IR" sz="4000" dirty="0">
              <a:solidFill>
                <a:schemeClr val="accent1">
                  <a:lumMod val="60000"/>
                  <a:lumOff val="40000"/>
                </a:schemeClr>
              </a:solidFill>
            </a:endParaRPr>
          </a:p>
        </p:txBody>
      </p:sp>
      <p:sp>
        <p:nvSpPr>
          <p:cNvPr id="3" name="Subtitle 2"/>
          <p:cNvSpPr>
            <a:spLocks noGrp="1"/>
          </p:cNvSpPr>
          <p:nvPr>
            <p:ph type="subTitle" idx="1"/>
          </p:nvPr>
        </p:nvSpPr>
        <p:spPr>
          <a:xfrm>
            <a:off x="624114" y="1944913"/>
            <a:ext cx="10842171" cy="4194629"/>
          </a:xfrm>
        </p:spPr>
        <p:txBody>
          <a:bodyPr>
            <a:normAutofit fontScale="62500" lnSpcReduction="20000"/>
          </a:bodyPr>
          <a:lstStyle/>
          <a:p>
            <a:pPr algn="r">
              <a:lnSpc>
                <a:spcPct val="150000"/>
              </a:lnSpc>
            </a:pPr>
            <a:r>
              <a:rPr lang="fa-IR" sz="3600" dirty="0">
                <a:solidFill>
                  <a:schemeClr val="bg2">
                    <a:lumMod val="90000"/>
                  </a:schemeClr>
                </a:solidFill>
                <a:cs typeface="B Nazanin" panose="00000400000000000000" pitchFamily="2" charset="-78"/>
              </a:rPr>
              <a:t>اندازه یون استرانسیوم نشان </a:t>
            </a:r>
            <a:r>
              <a:rPr lang="fa-IR" sz="3600" dirty="0" smtClean="0">
                <a:solidFill>
                  <a:schemeClr val="bg2">
                    <a:lumMod val="90000"/>
                  </a:schemeClr>
                </a:solidFill>
                <a:cs typeface="B Nazanin" panose="00000400000000000000" pitchFamily="2" charset="-78"/>
              </a:rPr>
              <a:t>میدهد </a:t>
            </a:r>
            <a:r>
              <a:rPr lang="fa-IR" sz="3600" dirty="0">
                <a:solidFill>
                  <a:schemeClr val="bg2">
                    <a:lumMod val="90000"/>
                  </a:schemeClr>
                </a:solidFill>
                <a:cs typeface="B Nazanin" panose="00000400000000000000" pitchFamily="2" charset="-78"/>
              </a:rPr>
              <a:t>که این عنصر می تواند هم جانشین کلسیم و هم جانشین پتاسیم شود، بدین ترتیب که در کانیهای کلسیم به صورت پذیرفته شده(به خاطر شعاع بزرگتر) و در کانیهای پتاسیم به صورت اسیر شده(به خاطر بار بیشتر ) حضور </a:t>
            </a:r>
            <a:r>
              <a:rPr lang="fa-IR" sz="3600" dirty="0" smtClean="0">
                <a:solidFill>
                  <a:schemeClr val="bg2">
                    <a:lumMod val="90000"/>
                  </a:schemeClr>
                </a:solidFill>
                <a:cs typeface="B Nazanin" panose="00000400000000000000" pitchFamily="2" charset="-78"/>
              </a:rPr>
              <a:t>مییابد</a:t>
            </a:r>
            <a:r>
              <a:rPr lang="fa-IR" sz="3600" dirty="0">
                <a:solidFill>
                  <a:schemeClr val="bg2">
                    <a:lumMod val="90000"/>
                  </a:schemeClr>
                </a:solidFill>
                <a:cs typeface="B Nazanin" panose="00000400000000000000" pitchFamily="2" charset="-78"/>
              </a:rPr>
              <a:t>. </a:t>
            </a:r>
            <a:r>
              <a:rPr lang="fa-IR" sz="3600" dirty="0" smtClean="0">
                <a:solidFill>
                  <a:schemeClr val="bg2">
                    <a:lumMod val="90000"/>
                  </a:schemeClr>
                </a:solidFill>
                <a:cs typeface="B Nazanin" panose="00000400000000000000" pitchFamily="2" charset="-78"/>
              </a:rPr>
              <a:t>داده های </a:t>
            </a:r>
            <a:r>
              <a:rPr lang="fa-IR" sz="3600" dirty="0">
                <a:solidFill>
                  <a:schemeClr val="bg2">
                    <a:lumMod val="90000"/>
                  </a:schemeClr>
                </a:solidFill>
                <a:cs typeface="B Nazanin" panose="00000400000000000000" pitchFamily="2" charset="-78"/>
              </a:rPr>
              <a:t>موجود نشان </a:t>
            </a:r>
            <a:r>
              <a:rPr lang="fa-IR" sz="3600" dirty="0" smtClean="0">
                <a:solidFill>
                  <a:schemeClr val="bg2">
                    <a:lumMod val="90000"/>
                  </a:schemeClr>
                </a:solidFill>
                <a:cs typeface="B Nazanin" panose="00000400000000000000" pitchFamily="2" charset="-78"/>
              </a:rPr>
              <a:t>میدهد </a:t>
            </a:r>
            <a:r>
              <a:rPr lang="fa-IR" sz="3600" dirty="0">
                <a:solidFill>
                  <a:schemeClr val="bg2">
                    <a:lumMod val="90000"/>
                  </a:schemeClr>
                </a:solidFill>
                <a:cs typeface="B Nazanin" panose="00000400000000000000" pitchFamily="2" charset="-78"/>
              </a:rPr>
              <a:t>که استرانسیوم در سنگهای آذرین؛ بیشتر در پلاژیوکلاز و فلدسپار پتاسیم حضور داشته و غلظت آن در یک کانی خاص همراه با پیشرفت تبلور افزایش </a:t>
            </a:r>
            <a:r>
              <a:rPr lang="fa-IR" sz="3600" dirty="0" smtClean="0">
                <a:solidFill>
                  <a:schemeClr val="bg2">
                    <a:lumMod val="90000"/>
                  </a:schemeClr>
                </a:solidFill>
                <a:cs typeface="B Nazanin" panose="00000400000000000000" pitchFamily="2" charset="-78"/>
              </a:rPr>
              <a:t>مییابد</a:t>
            </a:r>
            <a:r>
              <a:rPr lang="fa-IR" sz="3600" dirty="0">
                <a:solidFill>
                  <a:schemeClr val="bg2">
                    <a:lumMod val="90000"/>
                  </a:schemeClr>
                </a:solidFill>
                <a:cs typeface="B Nazanin" panose="00000400000000000000" pitchFamily="2" charset="-78"/>
              </a:rPr>
              <a:t>. فراوانی این عنصر در سنگهای آذرین تا حدودی متغییر بوده و معمولاً در </a:t>
            </a:r>
            <a:r>
              <a:rPr lang="fa-IR" sz="3600" dirty="0" smtClean="0">
                <a:solidFill>
                  <a:schemeClr val="bg2">
                    <a:lumMod val="90000"/>
                  </a:schemeClr>
                </a:solidFill>
                <a:cs typeface="B Nazanin" panose="00000400000000000000" pitchFamily="2" charset="-78"/>
              </a:rPr>
              <a:t>بازالت ها </a:t>
            </a:r>
            <a:r>
              <a:rPr lang="fa-IR" sz="3600" dirty="0">
                <a:solidFill>
                  <a:schemeClr val="bg2">
                    <a:lumMod val="90000"/>
                  </a:schemeClr>
                </a:solidFill>
                <a:cs typeface="B Nazanin" panose="00000400000000000000" pitchFamily="2" charset="-78"/>
              </a:rPr>
              <a:t>و گابروها بیش از گرانیت است. فرآیند غالب خارج کردن استرانسیوم از ماگما پذیرفته شدن آن به جای کلسیم است. به هر حال این فرآیند در مورد تمام کانی های کلسیم عمل </a:t>
            </a:r>
            <a:r>
              <a:rPr lang="fa-IR" sz="3600" dirty="0" smtClean="0">
                <a:solidFill>
                  <a:schemeClr val="bg2">
                    <a:lumMod val="90000"/>
                  </a:schemeClr>
                </a:solidFill>
                <a:cs typeface="B Nazanin" panose="00000400000000000000" pitchFamily="2" charset="-78"/>
              </a:rPr>
              <a:t>نمیکند</a:t>
            </a:r>
            <a:r>
              <a:rPr lang="fa-IR" sz="3600" dirty="0">
                <a:solidFill>
                  <a:schemeClr val="bg2">
                    <a:lumMod val="90000"/>
                  </a:schemeClr>
                </a:solidFill>
                <a:cs typeface="B Nazanin" panose="00000400000000000000" pitchFamily="2" charset="-78"/>
              </a:rPr>
              <a:t>، بدین ترتیب که مقدار استرانسیوم موجود در اوژیت بسیار ناچیز بوده و هیچ اهمیتی ندارد، این مطلب نشان </a:t>
            </a:r>
            <a:r>
              <a:rPr lang="fa-IR" sz="3600" dirty="0" smtClean="0">
                <a:solidFill>
                  <a:schemeClr val="bg2">
                    <a:lumMod val="90000"/>
                  </a:schemeClr>
                </a:solidFill>
                <a:cs typeface="B Nazanin" panose="00000400000000000000" pitchFamily="2" charset="-78"/>
              </a:rPr>
              <a:t>میدهد </a:t>
            </a:r>
            <a:r>
              <a:rPr lang="fa-IR" sz="3600" dirty="0">
                <a:solidFill>
                  <a:schemeClr val="bg2">
                    <a:lumMod val="90000"/>
                  </a:schemeClr>
                </a:solidFill>
                <a:cs typeface="B Nazanin" panose="00000400000000000000" pitchFamily="2" charset="-78"/>
              </a:rPr>
              <a:t>که ساختار پیروکسن به آسانی </a:t>
            </a:r>
            <a:r>
              <a:rPr lang="fa-IR" sz="3600" dirty="0" smtClean="0">
                <a:solidFill>
                  <a:schemeClr val="bg2">
                    <a:lumMod val="90000"/>
                  </a:schemeClr>
                </a:solidFill>
                <a:cs typeface="B Nazanin" panose="00000400000000000000" pitchFamily="2" charset="-78"/>
              </a:rPr>
              <a:t>نمیتواند </a:t>
            </a:r>
            <a:r>
              <a:rPr lang="fa-IR" sz="3600" dirty="0">
                <a:solidFill>
                  <a:schemeClr val="bg2">
                    <a:lumMod val="90000"/>
                  </a:schemeClr>
                </a:solidFill>
                <a:cs typeface="B Nazanin" panose="00000400000000000000" pitchFamily="2" charset="-78"/>
              </a:rPr>
              <a:t>یون استرانسیوم را جای دهد. مشخصات کلی یون استرانسیوم شبیه باریم است.</a:t>
            </a:r>
          </a:p>
        </p:txBody>
      </p:sp>
    </p:spTree>
    <p:extLst>
      <p:ext uri="{BB962C8B-B14F-4D97-AF65-F5344CB8AC3E}">
        <p14:creationId xmlns:p14="http://schemas.microsoft.com/office/powerpoint/2010/main" val="558733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83527" y="478971"/>
            <a:ext cx="5507102" cy="2077724"/>
          </a:xfrm>
        </p:spPr>
        <p:txBody>
          <a:bodyPr/>
          <a:lstStyle/>
          <a:p>
            <a:pPr marL="685800" indent="-685800">
              <a:buFont typeface="Arial" panose="020B0604020202020204" pitchFamily="34" charset="0"/>
              <a:buChar char="•"/>
            </a:pPr>
            <a:r>
              <a:rPr lang="fa-IR" sz="4400" smtClean="0">
                <a:solidFill>
                  <a:schemeClr val="bg1"/>
                </a:solidFill>
              </a:rPr>
              <a:t>منگنز </a:t>
            </a:r>
            <a:r>
              <a:rPr lang="en-US" sz="4400" smtClean="0">
                <a:solidFill>
                  <a:schemeClr val="bg1"/>
                </a:solidFill>
              </a:rPr>
              <a:t>Manganous</a:t>
            </a:r>
            <a:br>
              <a:rPr lang="en-US" sz="4400" smtClean="0">
                <a:solidFill>
                  <a:schemeClr val="bg1"/>
                </a:solidFill>
              </a:rPr>
            </a:br>
            <a:endParaRPr lang="fa-IR" sz="4400" dirty="0">
              <a:solidFill>
                <a:schemeClr val="bg1"/>
              </a:solidFill>
            </a:endParaRPr>
          </a:p>
        </p:txBody>
      </p:sp>
      <p:sp>
        <p:nvSpPr>
          <p:cNvPr id="5" name="Rectangle 4"/>
          <p:cNvSpPr/>
          <p:nvPr/>
        </p:nvSpPr>
        <p:spPr>
          <a:xfrm>
            <a:off x="682171" y="1825853"/>
            <a:ext cx="10769600" cy="5032147"/>
          </a:xfrm>
          <a:prstGeom prst="rect">
            <a:avLst/>
          </a:prstGeom>
        </p:spPr>
        <p:txBody>
          <a:bodyPr wrap="square">
            <a:spAutoFit/>
          </a:bodyPr>
          <a:lstStyle/>
          <a:p>
            <a:pPr>
              <a:lnSpc>
                <a:spcPct val="150000"/>
              </a:lnSpc>
            </a:pPr>
            <a:r>
              <a:rPr lang="fa-IR" sz="2400" dirty="0"/>
              <a:t>منگنز در ماگما به صورت یون </a:t>
            </a:r>
            <a:r>
              <a:rPr lang="en-US" sz="2400" dirty="0"/>
              <a:t>Mn</a:t>
            </a:r>
            <a:r>
              <a:rPr lang="en-US" sz="2400" baseline="30000" dirty="0"/>
              <a:t>2+</a:t>
            </a:r>
            <a:r>
              <a:rPr lang="fa-IR" sz="2400" dirty="0"/>
              <a:t> حضور داشته و انتظار می­رود که به همین شکل جانشین </a:t>
            </a:r>
            <a:r>
              <a:rPr lang="en-US" sz="2400" dirty="0"/>
              <a:t>Fe</a:t>
            </a:r>
            <a:r>
              <a:rPr lang="en-US" sz="2400" baseline="30000" dirty="0"/>
              <a:t>2+</a:t>
            </a:r>
            <a:r>
              <a:rPr lang="fa-IR" sz="2400" dirty="0"/>
              <a:t> یا </a:t>
            </a:r>
            <a:r>
              <a:rPr lang="en-US" sz="2400" dirty="0"/>
              <a:t>Ca</a:t>
            </a:r>
            <a:r>
              <a:rPr lang="en-US" sz="2400" baseline="30000" dirty="0"/>
              <a:t>2+</a:t>
            </a:r>
            <a:r>
              <a:rPr lang="fa-IR" sz="2400" dirty="0"/>
              <a:t> شود، به هر حال الکترونگاتیویته­ی منگنز از کلسیم بسیار بیشتر بوده و بر همین اساس به ندرت دیده می­شود که جایگزین این عنصر شود (به جز در مورد آپاتیت پگماتیتها). منگنز در سنگ­های آذرین جانشین آهن فرو شده و افزایش ناچیزی در نسبت </a:t>
            </a:r>
            <a:r>
              <a:rPr lang="en-US" sz="2400" dirty="0" err="1"/>
              <a:t>Mn:Fe</a:t>
            </a:r>
            <a:r>
              <a:rPr lang="fa-IR" sz="2400" dirty="0"/>
              <a:t> در موادی که اواخر تفریق ماگما تشکیل می­شوند مشاهده شده است. این مطلب نشان می­دهد که اندازه­ی بزرگتر یون منگنز باعث می­شود که این عنصر به صورت پذیرفته شده در کانیهای فرو منیزین حضور یابد. منگنز انرژی پایداری میدان بلوری ندارد. جدول 3-5 فقدان منگنز در پلاژیوکلازهای کلسیم­دار را نشان داده و توزیع یکنواخت آن در کانیهای فرومنیزین هیپرستن و الیوین را نشان می­دهد.</a:t>
            </a:r>
            <a:endParaRPr lang="en-US" sz="2400" dirty="0"/>
          </a:p>
          <a:p>
            <a:pPr>
              <a:lnSpc>
                <a:spcPct val="150000"/>
              </a:lnSpc>
            </a:pPr>
            <a:endParaRPr lang="fa-IR" sz="2400" dirty="0">
              <a:cs typeface="B Nazanin" panose="00000400000000000000" pitchFamily="2" charset="-78"/>
            </a:endParaRPr>
          </a:p>
        </p:txBody>
      </p:sp>
    </p:spTree>
    <p:extLst>
      <p:ext uri="{BB962C8B-B14F-4D97-AF65-F5344CB8AC3E}">
        <p14:creationId xmlns:p14="http://schemas.microsoft.com/office/powerpoint/2010/main" val="2915642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3600" y="996647"/>
            <a:ext cx="5582784" cy="1325638"/>
          </a:xfrm>
        </p:spPr>
        <p:txBody>
          <a:bodyPr/>
          <a:lstStyle/>
          <a:p>
            <a:pPr marL="571500" indent="-571500" algn="r">
              <a:buFont typeface="Arial" panose="020B0604020202020204" pitchFamily="34" charset="0"/>
              <a:buChar char="•"/>
            </a:pPr>
            <a:r>
              <a:rPr lang="fa-IR" sz="4400" dirty="0">
                <a:solidFill>
                  <a:schemeClr val="bg2">
                    <a:lumMod val="90000"/>
                  </a:schemeClr>
                </a:solidFill>
              </a:rPr>
              <a:t>زیرکونیوم </a:t>
            </a:r>
            <a:r>
              <a:rPr lang="en-US" sz="4400" dirty="0">
                <a:solidFill>
                  <a:schemeClr val="bg2">
                    <a:lumMod val="90000"/>
                  </a:schemeClr>
                </a:solidFill>
              </a:rPr>
              <a:t>Zirconium</a:t>
            </a:r>
            <a:br>
              <a:rPr lang="en-US" sz="4400" dirty="0">
                <a:solidFill>
                  <a:schemeClr val="bg2">
                    <a:lumMod val="90000"/>
                  </a:schemeClr>
                </a:solidFill>
              </a:rPr>
            </a:br>
            <a:endParaRPr lang="fa-IR" sz="4400" dirty="0">
              <a:solidFill>
                <a:schemeClr val="bg2">
                  <a:lumMod val="90000"/>
                </a:schemeClr>
              </a:solidFill>
            </a:endParaRPr>
          </a:p>
        </p:txBody>
      </p:sp>
      <p:sp>
        <p:nvSpPr>
          <p:cNvPr id="3" name="Subtitle 2"/>
          <p:cNvSpPr>
            <a:spLocks noGrp="1"/>
          </p:cNvSpPr>
          <p:nvPr>
            <p:ph type="subTitle" idx="1"/>
          </p:nvPr>
        </p:nvSpPr>
        <p:spPr>
          <a:xfrm>
            <a:off x="682172" y="1988457"/>
            <a:ext cx="10900228" cy="4209143"/>
          </a:xfrm>
        </p:spPr>
        <p:txBody>
          <a:bodyPr>
            <a:noAutofit/>
          </a:bodyPr>
          <a:lstStyle/>
          <a:p>
            <a:pPr algn="r">
              <a:lnSpc>
                <a:spcPct val="150000"/>
              </a:lnSpc>
            </a:pPr>
            <a:r>
              <a:rPr lang="fa-IR" sz="2800" dirty="0">
                <a:solidFill>
                  <a:schemeClr val="bg1">
                    <a:lumMod val="50000"/>
                  </a:schemeClr>
                </a:solidFill>
                <a:cs typeface="B Nazanin" panose="00000400000000000000" pitchFamily="2" charset="-78"/>
              </a:rPr>
              <a:t>ترکیبی از بار الکتریکی بالا و شعاع نسبتاً بزرگ زیرکونیم (</a:t>
            </a:r>
            <a:r>
              <a:rPr lang="fa-IR" sz="2800" dirty="0" smtClean="0">
                <a:solidFill>
                  <a:schemeClr val="bg1">
                    <a:lumMod val="50000"/>
                  </a:schemeClr>
                </a:solidFill>
                <a:cs typeface="B Nazanin" panose="00000400000000000000" pitchFamily="2" charset="-78"/>
              </a:rPr>
              <a:t>0.79</a:t>
            </a:r>
            <a:r>
              <a:rPr lang="en-US" sz="2800" dirty="0" smtClean="0">
                <a:solidFill>
                  <a:schemeClr val="bg1">
                    <a:lumMod val="50000"/>
                  </a:schemeClr>
                </a:solidFill>
                <a:cs typeface="B Nazanin" panose="00000400000000000000" pitchFamily="2" charset="-78"/>
              </a:rPr>
              <a:t> ( Å </a:t>
            </a:r>
            <a:r>
              <a:rPr lang="fa-IR" sz="2800" dirty="0">
                <a:solidFill>
                  <a:schemeClr val="bg1">
                    <a:lumMod val="50000"/>
                  </a:schemeClr>
                </a:solidFill>
                <a:cs typeface="B Nazanin" panose="00000400000000000000" pitchFamily="2" charset="-78"/>
              </a:rPr>
              <a:t>این عنصر را از سایر عناصر اصلی سنگهای آذرین جدا </a:t>
            </a:r>
            <a:r>
              <a:rPr lang="fa-IR" sz="2800" dirty="0" smtClean="0">
                <a:solidFill>
                  <a:schemeClr val="bg1">
                    <a:lumMod val="50000"/>
                  </a:schemeClr>
                </a:solidFill>
                <a:cs typeface="B Nazanin" panose="00000400000000000000" pitchFamily="2" charset="-78"/>
              </a:rPr>
              <a:t>میسازد</a:t>
            </a:r>
            <a:r>
              <a:rPr lang="fa-IR" sz="2800" dirty="0">
                <a:solidFill>
                  <a:schemeClr val="bg1">
                    <a:lumMod val="50000"/>
                  </a:schemeClr>
                </a:solidFill>
                <a:cs typeface="B Nazanin" panose="00000400000000000000" pitchFamily="2" charset="-78"/>
              </a:rPr>
              <a:t>. بر این مبنا زیرکونیم وارد کانیهای سنگ ساز رایج نگردیده و در فاز </a:t>
            </a:r>
            <a:r>
              <a:rPr lang="fa-IR" sz="2800" dirty="0" smtClean="0">
                <a:solidFill>
                  <a:schemeClr val="bg1">
                    <a:lumMod val="50000"/>
                  </a:schemeClr>
                </a:solidFill>
                <a:cs typeface="B Nazanin" panose="00000400000000000000" pitchFamily="2" charset="-78"/>
              </a:rPr>
              <a:t>خاصی (</a:t>
            </a:r>
            <a:r>
              <a:rPr lang="fa-IR" sz="2800" dirty="0">
                <a:solidFill>
                  <a:schemeClr val="bg1">
                    <a:lumMod val="50000"/>
                  </a:schemeClr>
                </a:solidFill>
                <a:cs typeface="B Nazanin" panose="00000400000000000000" pitchFamily="2" charset="-78"/>
              </a:rPr>
              <a:t>معمولاً زیرکون) حضور </a:t>
            </a:r>
            <a:r>
              <a:rPr lang="fa-IR" sz="2800" dirty="0" smtClean="0">
                <a:solidFill>
                  <a:schemeClr val="bg1">
                    <a:lumMod val="50000"/>
                  </a:schemeClr>
                </a:solidFill>
                <a:cs typeface="B Nazanin" panose="00000400000000000000" pitchFamily="2" charset="-78"/>
              </a:rPr>
              <a:t>مییابد</a:t>
            </a:r>
            <a:r>
              <a:rPr lang="fa-IR" sz="2800" dirty="0">
                <a:solidFill>
                  <a:schemeClr val="bg1">
                    <a:lumMod val="50000"/>
                  </a:schemeClr>
                </a:solidFill>
                <a:cs typeface="B Nazanin" panose="00000400000000000000" pitchFamily="2" charset="-78"/>
              </a:rPr>
              <a:t>. زیرکون در محصولات نهایی تفریق ماگمایی به وفور یافت </a:t>
            </a:r>
            <a:r>
              <a:rPr lang="fa-IR" sz="2800" dirty="0" smtClean="0">
                <a:solidFill>
                  <a:schemeClr val="bg1">
                    <a:lumMod val="50000"/>
                  </a:schemeClr>
                </a:solidFill>
                <a:cs typeface="B Nazanin" panose="00000400000000000000" pitchFamily="2" charset="-78"/>
              </a:rPr>
              <a:t>میشود </a:t>
            </a:r>
            <a:r>
              <a:rPr lang="fa-IR" sz="2800" dirty="0">
                <a:solidFill>
                  <a:schemeClr val="bg1">
                    <a:lumMod val="50000"/>
                  </a:schemeClr>
                </a:solidFill>
                <a:cs typeface="B Nazanin" panose="00000400000000000000" pitchFamily="2" charset="-78"/>
              </a:rPr>
              <a:t>و ظاهراً دلیل این امر این است که غلظت اولیه زیرکونیم در ماگما معمولاً کمتر از مقدار مورد نیاز برای اشباع شدن زیرکون است.</a:t>
            </a:r>
          </a:p>
        </p:txBody>
      </p:sp>
    </p:spTree>
    <p:extLst>
      <p:ext uri="{BB962C8B-B14F-4D97-AF65-F5344CB8AC3E}">
        <p14:creationId xmlns:p14="http://schemas.microsoft.com/office/powerpoint/2010/main" val="1248039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1200" y="1228877"/>
            <a:ext cx="4160384" cy="919238"/>
          </a:xfrm>
        </p:spPr>
        <p:txBody>
          <a:bodyPr/>
          <a:lstStyle/>
          <a:p>
            <a:pPr marL="685800" indent="-685800" algn="r">
              <a:buFont typeface="Arial" panose="020B0604020202020204" pitchFamily="34" charset="0"/>
              <a:buChar char="•"/>
            </a:pPr>
            <a:r>
              <a:rPr lang="fa-IR" sz="3600" dirty="0"/>
              <a:t>هافنیم </a:t>
            </a:r>
            <a:r>
              <a:rPr lang="en-US" sz="3600" dirty="0"/>
              <a:t>Hafnium</a:t>
            </a:r>
            <a:br>
              <a:rPr lang="en-US" sz="3600" dirty="0"/>
            </a:br>
            <a:endParaRPr lang="fa-IR" sz="3600" dirty="0"/>
          </a:p>
        </p:txBody>
      </p:sp>
      <p:sp>
        <p:nvSpPr>
          <p:cNvPr id="5" name="Rectangle 4"/>
          <p:cNvSpPr/>
          <p:nvPr/>
        </p:nvSpPr>
        <p:spPr>
          <a:xfrm>
            <a:off x="1204687" y="2745736"/>
            <a:ext cx="10116456" cy="1708160"/>
          </a:xfrm>
          <a:prstGeom prst="rect">
            <a:avLst/>
          </a:prstGeom>
        </p:spPr>
        <p:txBody>
          <a:bodyPr wrap="square">
            <a:spAutoFit/>
          </a:bodyPr>
          <a:lstStyle/>
          <a:p>
            <a:pPr>
              <a:lnSpc>
                <a:spcPct val="150000"/>
              </a:lnSpc>
              <a:spcAft>
                <a:spcPts val="800"/>
              </a:spcAft>
            </a:pPr>
            <a:r>
              <a:rPr lang="fa-IR"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بار الکتریکی هافنیوم با </a:t>
            </a:r>
            <a:r>
              <a:rPr lang="en-US" sz="2400" dirty="0" err="1"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Zr</a:t>
            </a:r>
            <a:r>
              <a:rPr lang="fa-IR"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 یکسان بوده و شعاع آنها تقریباً مساوی است، لذا همیشه در کانیهای زیرکونیم به صورت استتار شده حضور دارد. نسبت </a:t>
            </a:r>
            <a:r>
              <a:rPr lang="en-US" sz="2400" dirty="0" err="1"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Zr:Hf</a:t>
            </a:r>
            <a:r>
              <a:rPr lang="fa-IR"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 طی فرآیندهای تبلور تفکیکی ثابت مانده و در حدود 50</a:t>
            </a:r>
            <a:r>
              <a:rPr lang="fa-IR" sz="2400" dirty="0" smtClean="0">
                <a:solidFill>
                  <a:schemeClr val="accent1">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lang="fa-IR"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 است. به هرحال تفریق شدید می­تواند منجر به غنی شدن </a:t>
            </a:r>
            <a:r>
              <a:rPr lang="en-US" sz="2400" dirty="0" err="1"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Hf</a:t>
            </a:r>
            <a:r>
              <a:rPr lang="fa-IR"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 نسبت به </a:t>
            </a:r>
            <a:r>
              <a:rPr lang="en-US" sz="2400" dirty="0" err="1"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Zr</a:t>
            </a:r>
            <a:r>
              <a:rPr lang="fa-IR"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 شود.</a:t>
            </a:r>
            <a:endParaRPr lang="en-US" sz="2400" dirty="0">
              <a:solidFill>
                <a:schemeClr val="accent1">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29828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64115" y="290286"/>
            <a:ext cx="6947127" cy="1526180"/>
          </a:xfrm>
        </p:spPr>
        <p:txBody>
          <a:bodyPr/>
          <a:lstStyle/>
          <a:p>
            <a:pPr marL="685800" indent="-685800" algn="r">
              <a:buFont typeface="Arial" panose="020B0604020202020204" pitchFamily="34" charset="0"/>
              <a:buChar char="•"/>
            </a:pPr>
            <a:r>
              <a:rPr lang="fa-IR" sz="4400" dirty="0"/>
              <a:t>اسکاندنیم </a:t>
            </a:r>
            <a:r>
              <a:rPr lang="en-US" sz="4400" dirty="0"/>
              <a:t>Scandium</a:t>
            </a:r>
          </a:p>
        </p:txBody>
      </p:sp>
      <p:sp>
        <p:nvSpPr>
          <p:cNvPr id="3" name="Subtitle 2"/>
          <p:cNvSpPr>
            <a:spLocks noGrp="1"/>
          </p:cNvSpPr>
          <p:nvPr>
            <p:ph type="subTitle" idx="1"/>
          </p:nvPr>
        </p:nvSpPr>
        <p:spPr>
          <a:xfrm>
            <a:off x="667657" y="2090057"/>
            <a:ext cx="10624457" cy="3875314"/>
          </a:xfrm>
        </p:spPr>
        <p:txBody>
          <a:bodyPr>
            <a:normAutofit fontScale="85000" lnSpcReduction="10000"/>
          </a:bodyPr>
          <a:lstStyle/>
          <a:p>
            <a:pPr algn="r">
              <a:lnSpc>
                <a:spcPct val="150000"/>
              </a:lnSpc>
            </a:pPr>
            <a:r>
              <a:rPr lang="fa-IR" sz="3200" dirty="0">
                <a:cs typeface="B Nazanin" panose="00000400000000000000" pitchFamily="2" charset="-78"/>
              </a:rPr>
              <a:t>اندازه شعاع اسکاندیم به شعاع آهن فرو نزدیک است و به خاطر بار بیشتر آن انتظار </a:t>
            </a:r>
            <a:r>
              <a:rPr lang="fa-IR" sz="3200" dirty="0" smtClean="0">
                <a:cs typeface="B Nazanin" panose="00000400000000000000" pitchFamily="2" charset="-78"/>
              </a:rPr>
              <a:t>میرود </a:t>
            </a:r>
            <a:r>
              <a:rPr lang="fa-IR" sz="3200" dirty="0">
                <a:cs typeface="B Nazanin" panose="00000400000000000000" pitchFamily="2" charset="-78"/>
              </a:rPr>
              <a:t>که اسکاندیم در </a:t>
            </a:r>
            <a:r>
              <a:rPr lang="fa-IR" sz="3200" dirty="0" smtClean="0">
                <a:cs typeface="B Nazanin" panose="00000400000000000000" pitchFamily="2" charset="-78"/>
              </a:rPr>
              <a:t>کانیهای </a:t>
            </a:r>
            <a:r>
              <a:rPr lang="fa-IR" sz="3200" dirty="0">
                <a:cs typeface="B Nazanin" panose="00000400000000000000" pitchFamily="2" charset="-78"/>
              </a:rPr>
              <a:t>فرو منیزین به صورت اسیر شده وجود داشته باشد. این مطلب در مورد پیروکسن </a:t>
            </a:r>
            <a:r>
              <a:rPr lang="fa-IR" sz="3200" dirty="0" smtClean="0">
                <a:cs typeface="B Nazanin" panose="00000400000000000000" pitchFamily="2" charset="-78"/>
              </a:rPr>
              <a:t>های </a:t>
            </a:r>
            <a:r>
              <a:rPr lang="fa-IR" sz="3200" dirty="0">
                <a:cs typeface="B Nazanin" panose="00000400000000000000" pitchFamily="2" charset="-78"/>
              </a:rPr>
              <a:t>ماگمایی که معمولاً تغلیظی نسبی از اسکاندیم را نشان </a:t>
            </a:r>
            <a:r>
              <a:rPr lang="fa-IR" sz="3200" dirty="0" smtClean="0">
                <a:cs typeface="B Nazanin" panose="00000400000000000000" pitchFamily="2" charset="-78"/>
              </a:rPr>
              <a:t>میدهند </a:t>
            </a:r>
            <a:r>
              <a:rPr lang="fa-IR" sz="3200" dirty="0">
                <a:cs typeface="B Nazanin" panose="00000400000000000000" pitchFamily="2" charset="-78"/>
              </a:rPr>
              <a:t>؛ صحت دارد. اسکاندیم همچنین ممکن است در هورنبلند و بیوتیت نیز حضور داشته و به طور قابل ملاحظه ای در تیتانیت غنی شده باشد. اسکاندیم حتی در اولیوین </a:t>
            </a:r>
            <a:r>
              <a:rPr lang="fa-IR" sz="3200" dirty="0" smtClean="0">
                <a:cs typeface="B Nazanin" panose="00000400000000000000" pitchFamily="2" charset="-78"/>
              </a:rPr>
              <a:t>های </a:t>
            </a:r>
            <a:r>
              <a:rPr lang="fa-IR" sz="3200" dirty="0">
                <a:cs typeface="B Nazanin" panose="00000400000000000000" pitchFamily="2" charset="-78"/>
              </a:rPr>
              <a:t>اولیه نیز جمع </a:t>
            </a:r>
            <a:r>
              <a:rPr lang="fa-IR" sz="3200" dirty="0" smtClean="0">
                <a:cs typeface="B Nazanin" panose="00000400000000000000" pitchFamily="2" charset="-78"/>
              </a:rPr>
              <a:t>نمیشود </a:t>
            </a:r>
            <a:r>
              <a:rPr lang="fa-IR" sz="3200" dirty="0">
                <a:cs typeface="B Nazanin" panose="00000400000000000000" pitchFamily="2" charset="-78"/>
              </a:rPr>
              <a:t>، زیرا متعادل کردن بار مثبت اضافی از طریق سایر جایگزین </a:t>
            </a:r>
            <a:r>
              <a:rPr lang="fa-IR" sz="3200" dirty="0" smtClean="0">
                <a:cs typeface="B Nazanin" panose="00000400000000000000" pitchFamily="2" charset="-78"/>
              </a:rPr>
              <a:t>های </a:t>
            </a:r>
            <a:r>
              <a:rPr lang="fa-IR" sz="3200" dirty="0">
                <a:cs typeface="B Nazanin" panose="00000400000000000000" pitchFamily="2" charset="-78"/>
              </a:rPr>
              <a:t>همزمان مناسب ، مشکل است. </a:t>
            </a:r>
          </a:p>
        </p:txBody>
      </p:sp>
    </p:spTree>
    <p:extLst>
      <p:ext uri="{BB962C8B-B14F-4D97-AF65-F5344CB8AC3E}">
        <p14:creationId xmlns:p14="http://schemas.microsoft.com/office/powerpoint/2010/main" val="3325707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1772" y="1040189"/>
            <a:ext cx="6293984" cy="1165981"/>
          </a:xfrm>
        </p:spPr>
        <p:txBody>
          <a:bodyPr/>
          <a:lstStyle/>
          <a:p>
            <a:pPr marL="685800" indent="-685800" algn="r">
              <a:buFont typeface="Arial" panose="020B0604020202020204" pitchFamily="34" charset="0"/>
              <a:buChar char="•"/>
            </a:pPr>
            <a:r>
              <a:rPr lang="fa-IR" sz="4400" dirty="0">
                <a:solidFill>
                  <a:schemeClr val="accent1"/>
                </a:solidFill>
              </a:rPr>
              <a:t>کبالت </a:t>
            </a:r>
            <a:r>
              <a:rPr lang="en-US" sz="4400" dirty="0">
                <a:solidFill>
                  <a:schemeClr val="accent1"/>
                </a:solidFill>
              </a:rPr>
              <a:t>Cobaltous</a:t>
            </a:r>
            <a:br>
              <a:rPr lang="en-US" sz="4400" dirty="0">
                <a:solidFill>
                  <a:schemeClr val="accent1"/>
                </a:solidFill>
              </a:rPr>
            </a:br>
            <a:endParaRPr lang="fa-IR" sz="4400" dirty="0">
              <a:solidFill>
                <a:schemeClr val="accent1"/>
              </a:solidFill>
            </a:endParaRPr>
          </a:p>
        </p:txBody>
      </p:sp>
      <p:sp>
        <p:nvSpPr>
          <p:cNvPr id="5" name="Rectangle 4"/>
          <p:cNvSpPr/>
          <p:nvPr/>
        </p:nvSpPr>
        <p:spPr>
          <a:xfrm>
            <a:off x="682171" y="1898068"/>
            <a:ext cx="10522857" cy="3370153"/>
          </a:xfrm>
          <a:prstGeom prst="rect">
            <a:avLst/>
          </a:prstGeom>
        </p:spPr>
        <p:txBody>
          <a:bodyPr wrap="square">
            <a:spAutoFit/>
          </a:bodyPr>
          <a:lstStyle/>
          <a:p>
            <a:pPr>
              <a:lnSpc>
                <a:spcPct val="150000"/>
              </a:lnSpc>
              <a:spcAft>
                <a:spcPts val="800"/>
              </a:spcAft>
            </a:pPr>
            <a:r>
              <a:rPr lang="fa-IR" sz="2400"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یون دو ظرفیتی کبالت با شعاع (0.74</a:t>
            </a:r>
            <a:r>
              <a:rPr lang="fa-IR" sz="2400" dirty="0" smtClean="0">
                <a:solidFill>
                  <a:schemeClr val="accent6">
                    <a:lumMod val="60000"/>
                    <a:lumOff val="40000"/>
                  </a:schemeClr>
                </a:solidFill>
                <a:effectLst/>
                <a:latin typeface="Calibri" panose="020F0502020204030204" pitchFamily="34" charset="0"/>
                <a:ea typeface="Times New Roman" panose="02020603050405020304" pitchFamily="18" charset="0"/>
                <a:cs typeface="B Nazanin" panose="00000400000000000000" pitchFamily="2" charset="-78"/>
              </a:rPr>
              <a:t>Å</a:t>
            </a:r>
            <a:r>
              <a:rPr lang="fa-IR" sz="2400"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 دارای تقریباً همان شعاع یون آهن فرو ( 0.77</a:t>
            </a:r>
            <a:r>
              <a:rPr lang="fa-IR" sz="2400" dirty="0" smtClean="0">
                <a:solidFill>
                  <a:schemeClr val="accent6">
                    <a:lumMod val="60000"/>
                    <a:lumOff val="40000"/>
                  </a:schemeClr>
                </a:solidFill>
                <a:effectLst/>
                <a:latin typeface="Calibri" panose="020F0502020204030204" pitchFamily="34" charset="0"/>
                <a:ea typeface="Times New Roman" panose="02020603050405020304" pitchFamily="18" charset="0"/>
                <a:cs typeface="B Nazanin" panose="00000400000000000000" pitchFamily="2" charset="-78"/>
              </a:rPr>
              <a:t>Å</a:t>
            </a:r>
            <a:r>
              <a:rPr lang="fa-IR" sz="2400"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 ) است ، بنابراین کبالت در ترکیبات فرو به صورت استتار شده ،حضور می­یابد. به هر حال دیده شده است که نسبت  </a:t>
            </a:r>
            <a:r>
              <a:rPr lang="en-US" sz="2400"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Co : Fe</a:t>
            </a:r>
            <a:r>
              <a:rPr lang="fa-IR" sz="2400"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 در کانیهایی که اوایل تفریق ماگما تشکیل می­شوند در بیشترین حد خود بوده و سپس با پیشرفت تفکیک بلوری به تدریج کاهش می­یابد. به خاطر پایداری میدان بلوری ، شعاع موثر کبالت کمی کمتر از مقدار اشاره شده در بالا است و ظاهراً تقریباً با شعاع </a:t>
            </a:r>
            <a:r>
              <a:rPr lang="en-US" sz="2400"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Mg</a:t>
            </a:r>
            <a:r>
              <a:rPr lang="fa-IR" sz="2400"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 برابر می­باشد، زیرا نوکولد و آلن دریافتند که نسبت </a:t>
            </a:r>
            <a:r>
              <a:rPr lang="en-US" sz="2400"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Co : Mg</a:t>
            </a:r>
            <a:r>
              <a:rPr lang="fa-IR" sz="2400" dirty="0" smtClean="0">
                <a:solidFill>
                  <a:schemeClr val="accent6">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 در تمام سری­های سنگ ثابت است. بخش اعظم کبالت ماگما در کانیهای منیزیم اولیه بخصوص اولیوین مصرف می­شود. </a:t>
            </a:r>
            <a:endParaRPr lang="en-US" sz="2400" dirty="0" smtClean="0">
              <a:solidFill>
                <a:schemeClr val="accent6">
                  <a:lumMod val="60000"/>
                  <a:lumOff val="40000"/>
                </a:schemeClr>
              </a:solidFill>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4038480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0572" y="1315961"/>
            <a:ext cx="7179356" cy="1078896"/>
          </a:xfrm>
        </p:spPr>
        <p:txBody>
          <a:bodyPr/>
          <a:lstStyle/>
          <a:p>
            <a:pPr marL="685800" indent="-685800" algn="r">
              <a:buFont typeface="Arial" panose="020B0604020202020204" pitchFamily="34" charset="0"/>
              <a:buChar char="•"/>
            </a:pPr>
            <a:r>
              <a:rPr lang="fa-IR" sz="4400" dirty="0">
                <a:cs typeface="B Nazanin" panose="00000400000000000000" pitchFamily="2" charset="-78"/>
              </a:rPr>
              <a:t>نیکل </a:t>
            </a:r>
            <a:r>
              <a:rPr lang="en-US" sz="4400" dirty="0">
                <a:cs typeface="B Nazanin" panose="00000400000000000000" pitchFamily="2" charset="-78"/>
              </a:rPr>
              <a:t>Nickel</a:t>
            </a:r>
            <a:br>
              <a:rPr lang="en-US" sz="4400" dirty="0">
                <a:cs typeface="B Nazanin" panose="00000400000000000000" pitchFamily="2" charset="-78"/>
              </a:rPr>
            </a:br>
            <a:endParaRPr lang="fa-IR" sz="4400" dirty="0">
              <a:cs typeface="B Nazanin" panose="00000400000000000000" pitchFamily="2" charset="-78"/>
            </a:endParaRPr>
          </a:p>
        </p:txBody>
      </p:sp>
      <p:sp>
        <p:nvSpPr>
          <p:cNvPr id="5" name="Rectangle 4"/>
          <p:cNvSpPr/>
          <p:nvPr/>
        </p:nvSpPr>
        <p:spPr>
          <a:xfrm>
            <a:off x="899885" y="2250216"/>
            <a:ext cx="10551885" cy="2816156"/>
          </a:xfrm>
          <a:prstGeom prst="rect">
            <a:avLst/>
          </a:prstGeom>
        </p:spPr>
        <p:txBody>
          <a:bodyPr wrap="square">
            <a:spAutoFit/>
          </a:bodyPr>
          <a:lstStyle/>
          <a:p>
            <a:pPr>
              <a:lnSpc>
                <a:spcPct val="150000"/>
              </a:lnSpc>
              <a:spcAft>
                <a:spcPts val="800"/>
              </a:spcAft>
            </a:pPr>
            <a:r>
              <a:rPr lang="fa-IR" sz="2400" dirty="0" smtClean="0">
                <a:solidFill>
                  <a:schemeClr val="accent1">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یون نیکل اساساً دارای همان شعاع و بار منیزیم است و بنابراین باید در کانیهای منیزیم به صورت استتار شده ؛ وجود داشته باشد. به هرحال نسبت </a:t>
            </a:r>
            <a:r>
              <a:rPr lang="en-US" sz="2400" dirty="0" smtClean="0">
                <a:solidFill>
                  <a:schemeClr val="accent1">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Ni : Mg</a:t>
            </a:r>
            <a:r>
              <a:rPr lang="fa-IR" sz="2400" dirty="0" smtClean="0">
                <a:solidFill>
                  <a:schemeClr val="accent1">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 در بلورهای که در ابتدای تفریق ماگمایی تشکیل می­شوند (بخصوص اولیوین) در بیشترین حد خود است و کاهشی پیوسته در کانیها و سنگ هایی که بعد تشکیل می­­شوند ؛ نشان می­دهد. نیکل در بین یونهای دو ظرفیتی رایج ؛ دارای قوی ترین انرژی پایداری میدان بلوری بوده و بنابراین به طور موفقیت آمیزی با یونهای </a:t>
            </a:r>
            <a:r>
              <a:rPr lang="en-US" sz="2400" dirty="0" smtClean="0">
                <a:solidFill>
                  <a:schemeClr val="accent1">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Fe</a:t>
            </a:r>
            <a:r>
              <a:rPr lang="en-US" sz="2400" baseline="30000" dirty="0" smtClean="0">
                <a:solidFill>
                  <a:schemeClr val="accent1">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2+ </a:t>
            </a:r>
            <a:r>
              <a:rPr lang="fa-IR" sz="2400" baseline="30000" dirty="0" smtClean="0">
                <a:solidFill>
                  <a:schemeClr val="accent1">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fa-IR" sz="2400" dirty="0" smtClean="0">
                <a:solidFill>
                  <a:schemeClr val="accent1">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و </a:t>
            </a:r>
            <a:r>
              <a:rPr lang="en-US" sz="2400" dirty="0" smtClean="0">
                <a:solidFill>
                  <a:schemeClr val="accent1">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Mg</a:t>
            </a:r>
            <a:r>
              <a:rPr lang="en-US" sz="2400" baseline="30000" dirty="0" smtClean="0">
                <a:solidFill>
                  <a:schemeClr val="accent1">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2+</a:t>
            </a:r>
            <a:r>
              <a:rPr lang="en-US" sz="2400" dirty="0" smtClean="0">
                <a:solidFill>
                  <a:schemeClr val="accent1">
                    <a:lumMod val="40000"/>
                    <a:lumOff val="60000"/>
                  </a:schemeClr>
                </a:solidFill>
                <a:effectLst/>
                <a:latin typeface="B Nazanin" panose="00000400000000000000" pitchFamily="2" charset="-78"/>
                <a:ea typeface="Times New Roman" panose="02020603050405020304" pitchFamily="18" charset="0"/>
                <a:cs typeface="B Nazanin" panose="00000400000000000000" pitchFamily="2" charset="-78"/>
              </a:rPr>
              <a:t> </a:t>
            </a:r>
            <a:r>
              <a:rPr lang="fa-IR" sz="2400" dirty="0" smtClean="0">
                <a:solidFill>
                  <a:schemeClr val="accent1">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برای اشغال مواضع بلوری اوکتاهدرال رقابت می­کند. </a:t>
            </a:r>
            <a:endParaRPr lang="en-US" sz="2400" dirty="0">
              <a:solidFill>
                <a:schemeClr val="accent1">
                  <a:lumMod val="40000"/>
                  <a:lumOff val="60000"/>
                </a:schemeClr>
              </a:solidFill>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229492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28685" y="1011162"/>
            <a:ext cx="7469642" cy="1006324"/>
          </a:xfrm>
        </p:spPr>
        <p:txBody>
          <a:bodyPr/>
          <a:lstStyle/>
          <a:p>
            <a:pPr marL="685800" indent="-685800" algn="r">
              <a:buFont typeface="Arial" panose="020B0604020202020204" pitchFamily="34" charset="0"/>
              <a:buChar char="•"/>
            </a:pPr>
            <a:r>
              <a:rPr lang="fa-IR" sz="4400" dirty="0">
                <a:solidFill>
                  <a:schemeClr val="accent6">
                    <a:lumMod val="75000"/>
                  </a:schemeClr>
                </a:solidFill>
              </a:rPr>
              <a:t>لیتیم </a:t>
            </a:r>
            <a:r>
              <a:rPr lang="en-US" sz="4400" dirty="0" smtClean="0">
                <a:solidFill>
                  <a:schemeClr val="accent6">
                    <a:lumMod val="75000"/>
                  </a:schemeClr>
                </a:solidFill>
              </a:rPr>
              <a:t>Lithium</a:t>
            </a:r>
            <a:endParaRPr lang="fa-IR" sz="4400" dirty="0">
              <a:solidFill>
                <a:schemeClr val="accent6">
                  <a:lumMod val="75000"/>
                </a:schemeClr>
              </a:solidFill>
            </a:endParaRPr>
          </a:p>
        </p:txBody>
      </p:sp>
      <p:sp>
        <p:nvSpPr>
          <p:cNvPr id="5" name="Rectangle 4"/>
          <p:cNvSpPr/>
          <p:nvPr/>
        </p:nvSpPr>
        <p:spPr>
          <a:xfrm>
            <a:off x="682172" y="2169555"/>
            <a:ext cx="10609943" cy="4154984"/>
          </a:xfrm>
          <a:prstGeom prst="rect">
            <a:avLst/>
          </a:prstGeom>
        </p:spPr>
        <p:txBody>
          <a:bodyPr wrap="square">
            <a:spAutoFit/>
          </a:bodyPr>
          <a:lstStyle/>
          <a:p>
            <a:pPr rtl="0"/>
            <a:r>
              <a:rPr lang="fa-IR" sz="24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بر اساس خواص شیمیایی باید انتظار داشته باشیم که لیتیوم از سایر عناصر قلیایی در تبلور ماگما پیرویی کند. به هر حال این اندازه یونی است که در فرایند تبلور عامل تصمیم گیرنده می­باشد ونه خواص شیمیایی،و یون لیتیوم از این نظر از دیگر یونهای قلیایی بسیار کوچک تر می­باشد ( </a:t>
            </a:r>
            <a:r>
              <a:rPr lang="en-US" sz="24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 K</a:t>
            </a:r>
            <a:r>
              <a:rPr lang="en-US" sz="2400" baseline="300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en-US" sz="24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1.38 Å</a:t>
            </a:r>
            <a:r>
              <a:rPr lang="fa-IR" sz="24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 ، </a:t>
            </a:r>
            <a:r>
              <a:rPr lang="en-US" sz="24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Na</a:t>
            </a:r>
            <a:r>
              <a:rPr lang="en-US" sz="2400" baseline="300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en-US" sz="24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 1.02 Å</a:t>
            </a:r>
            <a:r>
              <a:rPr lang="fa-IR" sz="24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 ، </a:t>
            </a:r>
            <a:r>
              <a:rPr lang="en-US" sz="24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Li</a:t>
            </a:r>
            <a:r>
              <a:rPr lang="en-US" sz="2400" baseline="300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en-US" sz="24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0.74 Å</a:t>
            </a:r>
            <a:r>
              <a:rPr lang="fa-IR" sz="24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 ). بنابراین ، لیتیوم از منیزیم پیروی می­کند زیرا شعاع های این دو یون تقریبا یکسان بوده ، و از انجا که یون لیتیوم بار کمتری از یون منیزیم دارد ، باید در کانیهای منیزیم ، به صورت پذیرفته شده حضور یابد و ماگمایی تشکیل می­شوند ؛ افزایش یکنواختی را نشان می­دهد. </a:t>
            </a:r>
            <a:r>
              <a:rPr lang="fa-IR" sz="2400" b="1"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استروک</a:t>
            </a:r>
            <a:r>
              <a:rPr lang="fa-IR" sz="2400" dirty="0" smtClean="0">
                <a:solidFill>
                  <a:schemeClr val="accent6">
                    <a:lumMod val="40000"/>
                    <a:lumOff val="60000"/>
                  </a:schemeClr>
                </a:solidFill>
                <a:effectLst/>
                <a:latin typeface="Times New Roman" panose="02020603050405020304" pitchFamily="18" charset="0"/>
                <a:ea typeface="Times New Roman" panose="02020603050405020304" pitchFamily="18" charset="0"/>
                <a:cs typeface="B Nazanin" panose="00000400000000000000" pitchFamily="2" charset="-78"/>
              </a:rPr>
              <a:t> که اندازه گیری دقیقی از این نسبت را در سنگ های آذرین مختلف انجام داده است ، پیشنهاد می­کند که از این نسبت می­توان به عنوان نمایه ای برای مشخص کردن مرحله­ی تفریق سنگ استفاده نمود. لیتیوم درپیروکسن ها ، آمفیبول ها و بخصوص میکاها یافت می­شود. به هرحال مقدار قابل توجهی از لیتیوم تا مراحل آخر تفریق در مایع باقی می­ماند . زیرا پگماتیت ها اغلب دارای غلظت قابل ملاحضه ای از لیتیوم بوده و این عنصر درفقدان عملی منیزیم ، کانیهای مجزایی مانند لپیدولیت ، اسپودومن ، آمبلیگونیت و پتیالیت را می­سازد. </a:t>
            </a:r>
            <a:endParaRPr lang="fa-IR" sz="2400" dirty="0">
              <a:solidFill>
                <a:schemeClr val="accent6">
                  <a:lumMod val="40000"/>
                  <a:lumOff val="60000"/>
                </a:schemeClr>
              </a:solidFill>
            </a:endParaRPr>
          </a:p>
        </p:txBody>
      </p:sp>
    </p:spTree>
    <p:extLst>
      <p:ext uri="{BB962C8B-B14F-4D97-AF65-F5344CB8AC3E}">
        <p14:creationId xmlns:p14="http://schemas.microsoft.com/office/powerpoint/2010/main" val="63331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57250" y="40004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857250"/>
            <a:ext cx="1266825" cy="16144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2124075" y="1526378"/>
            <a:ext cx="7678686"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sz="4000" b="1" i="0" u="none" strike="noStrike" cap="none" normalizeH="0" baseline="0" dirty="0" smtClean="0">
                <a:ln>
                  <a:noFill/>
                </a:ln>
                <a:solidFill>
                  <a:schemeClr val="bg2">
                    <a:lumMod val="90000"/>
                  </a:schemeClr>
                </a:solidFill>
                <a:effectLst/>
                <a:latin typeface="Calibri" panose="020F0502020204030204" pitchFamily="34" charset="0"/>
                <a:ea typeface="Times New Roman" panose="02020603050405020304" pitchFamily="18" charset="0"/>
                <a:cs typeface="B Nazanin" panose="00000400000000000000" pitchFamily="2" charset="-78"/>
              </a:rPr>
              <a:t>زمین شیمی آذرین و دگرگونی</a:t>
            </a:r>
          </a:p>
          <a:p>
            <a:pPr marL="0" marR="0" lvl="0" indent="0" algn="ctr" defTabSz="914400" rtl="1" eaLnBrk="0" fontAlgn="base" latinLnBrk="0" hangingPunct="0">
              <a:lnSpc>
                <a:spcPct val="100000"/>
              </a:lnSpc>
              <a:spcBef>
                <a:spcPct val="0"/>
              </a:spcBef>
              <a:spcAft>
                <a:spcPct val="0"/>
              </a:spcAft>
              <a:buClrTx/>
              <a:buSzTx/>
              <a:buFontTx/>
              <a:buNone/>
              <a:tabLst/>
            </a:pPr>
            <a:r>
              <a:rPr lang="fa-IR" sz="4000" b="1" dirty="0" smtClean="0">
                <a:solidFill>
                  <a:schemeClr val="bg2">
                    <a:lumMod val="90000"/>
                  </a:schemeClr>
                </a:solidFill>
                <a:latin typeface="Calibri" panose="020F0502020204030204" pitchFamily="34" charset="0"/>
                <a:cs typeface="B Nazanin" panose="00000400000000000000" pitchFamily="2" charset="-78"/>
              </a:rPr>
              <a:t>ارشد پترولوژی</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bg2">
                  <a:lumMod val="90000"/>
                </a:schemeClr>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3600" b="0" i="0" u="none" strike="noStrike" cap="none" normalizeH="0" baseline="0" dirty="0" smtClean="0">
                <a:ln>
                  <a:noFill/>
                </a:ln>
                <a:solidFill>
                  <a:schemeClr val="bg2">
                    <a:lumMod val="90000"/>
                  </a:schemeClr>
                </a:solidFill>
                <a:effectLst/>
                <a:latin typeface="Calibri" panose="020F0502020204030204" pitchFamily="34" charset="0"/>
                <a:ea typeface="Times New Roman" panose="02020603050405020304" pitchFamily="18" charset="0"/>
                <a:cs typeface="B Nazanin" panose="00000400000000000000" pitchFamily="2" charset="-78"/>
              </a:rPr>
              <a:t>موضوع:جانشینی</a:t>
            </a:r>
            <a:r>
              <a:rPr kumimoji="0" lang="fa-IR" sz="3600" b="0" i="0" u="none" strike="noStrike" cap="none" normalizeH="0" dirty="0" smtClean="0">
                <a:ln>
                  <a:noFill/>
                </a:ln>
                <a:solidFill>
                  <a:schemeClr val="bg2">
                    <a:lumMod val="90000"/>
                  </a:schemeClr>
                </a:solidFill>
                <a:effectLst/>
                <a:latin typeface="Calibri" panose="020F0502020204030204" pitchFamily="34" charset="0"/>
                <a:ea typeface="Times New Roman" panose="02020603050405020304" pitchFamily="18" charset="0"/>
                <a:cs typeface="B Nazanin" panose="00000400000000000000" pitchFamily="2" charset="-78"/>
              </a:rPr>
              <a:t> عناعر فرعی و کمیاب</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fa-IR" sz="3600" b="0" i="0" u="none" strike="noStrike" cap="none" normalizeH="0" dirty="0" smtClean="0">
              <a:ln>
                <a:noFill/>
              </a:ln>
              <a:solidFill>
                <a:schemeClr val="bg2">
                  <a:lumMod val="90000"/>
                </a:schemeClr>
              </a:solidFill>
              <a:effectLst/>
              <a:latin typeface="Calibri" panose="020F0502020204030204" pitchFamily="34" charset="0"/>
              <a:ea typeface="Times New Roman" panose="02020603050405020304" pitchFamily="18" charset="0"/>
              <a:cs typeface="B Nazanin" panose="00000400000000000000"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bg2">
                  <a:lumMod val="90000"/>
                </a:schemeClr>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endParaRPr lang="fa-IR" sz="2800" dirty="0">
              <a:solidFill>
                <a:schemeClr val="bg2">
                  <a:lumMod val="90000"/>
                </a:schemeClr>
              </a:solidFill>
              <a:latin typeface="Calibri" panose="020F0502020204030204" pitchFamily="34" charset="0"/>
              <a:cs typeface="B Nazanin" panose="00000400000000000000"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bg2">
                  <a:lumMod val="90000"/>
                </a:schemeClr>
              </a:solidFill>
              <a:effectLst/>
            </a:endParaRPr>
          </a:p>
        </p:txBody>
      </p:sp>
    </p:spTree>
    <p:extLst>
      <p:ext uri="{BB962C8B-B14F-4D97-AF65-F5344CB8AC3E}">
        <p14:creationId xmlns:p14="http://schemas.microsoft.com/office/powerpoint/2010/main" val="885244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18742" y="1112761"/>
            <a:ext cx="5437642" cy="599924"/>
          </a:xfrm>
        </p:spPr>
        <p:txBody>
          <a:bodyPr/>
          <a:lstStyle/>
          <a:p>
            <a:pPr marL="685800" indent="-685800">
              <a:buFont typeface="Arial" panose="020B0604020202020204" pitchFamily="34" charset="0"/>
              <a:buChar char="•"/>
            </a:pPr>
            <a:r>
              <a:rPr lang="fa-IR" sz="4400" dirty="0"/>
              <a:t>وانادیم </a:t>
            </a:r>
            <a:r>
              <a:rPr lang="en-US" sz="4400" dirty="0" smtClean="0"/>
              <a:t>vanadium</a:t>
            </a:r>
            <a:endParaRPr lang="fa-IR" sz="4400" dirty="0"/>
          </a:p>
        </p:txBody>
      </p:sp>
      <p:sp>
        <p:nvSpPr>
          <p:cNvPr id="5" name="Rectangle 4"/>
          <p:cNvSpPr/>
          <p:nvPr/>
        </p:nvSpPr>
        <p:spPr>
          <a:xfrm>
            <a:off x="1407886" y="2413338"/>
            <a:ext cx="9956800" cy="2862322"/>
          </a:xfrm>
          <a:prstGeom prst="rect">
            <a:avLst/>
          </a:prstGeom>
        </p:spPr>
        <p:txBody>
          <a:bodyPr wrap="square">
            <a:spAutoFit/>
          </a:bodyPr>
          <a:lstStyle/>
          <a:p>
            <a:pPr>
              <a:lnSpc>
                <a:spcPct val="150000"/>
              </a:lnSpc>
            </a:pPr>
            <a:r>
              <a:rPr lang="fa-IR"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وانادیم احتمالا درماگماها به صورت یون </a:t>
            </a:r>
            <a:r>
              <a:rPr lang="en-US"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V</a:t>
            </a:r>
            <a:r>
              <a:rPr lang="en-US" sz="2400" baseline="300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3+</a:t>
            </a:r>
            <a:r>
              <a:rPr lang="en-US" sz="2400" baseline="30000" dirty="0" smtClean="0">
                <a:solidFill>
                  <a:schemeClr val="accent1">
                    <a:lumMod val="60000"/>
                    <a:lumOff val="40000"/>
                  </a:schemeClr>
                </a:solidFill>
                <a:effectLst/>
                <a:latin typeface="B Nazanin" panose="00000400000000000000" pitchFamily="2" charset="-78"/>
                <a:ea typeface="Times New Roman" panose="02020603050405020304" pitchFamily="18" charset="0"/>
                <a:cs typeface="B Nazanin" panose="00000400000000000000" pitchFamily="2" charset="-78"/>
              </a:rPr>
              <a:t> </a:t>
            </a:r>
            <a:r>
              <a:rPr lang="fa-IR"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حضور دارد. مقدار زیادی از وانادیم وارد مانیتیت شده و جانشین </a:t>
            </a:r>
            <a:r>
              <a:rPr lang="en-US"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Fe</a:t>
            </a:r>
            <a:r>
              <a:rPr lang="en-US" sz="2400" baseline="300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3+</a:t>
            </a:r>
            <a:r>
              <a:rPr lang="fa-IR"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 می شود. شعاع یونی وانادیم از آهن فریک بیشتر است. اما الکترونگاتیویته ی آن بسیار کمتر بوده و انرژی پایداری میدان بلوری آن بیشتر است. به نظر میرسد که این دوعامل اخیراً علت غنی شدن مانیتیت های اولیه در وانادیم باشد. وانادیم همچنین در پیروکسن ها ، آمفیبول ها و بیوتیت ها نیز حضور داشته و درمقادیر قابل توجهی در </a:t>
            </a:r>
            <a:r>
              <a:rPr lang="fa-IR" sz="2400" b="1"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اوژرین </a:t>
            </a:r>
            <a:r>
              <a:rPr lang="fa-IR"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که کانی ای با </a:t>
            </a:r>
            <a:r>
              <a:rPr lang="en-US"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Fe</a:t>
            </a:r>
            <a:r>
              <a:rPr lang="en-US" sz="2400" baseline="300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3+</a:t>
            </a:r>
            <a:r>
              <a:rPr lang="en-US" sz="2400" baseline="30000" dirty="0" smtClean="0">
                <a:solidFill>
                  <a:schemeClr val="accent1">
                    <a:lumMod val="60000"/>
                    <a:lumOff val="40000"/>
                  </a:schemeClr>
                </a:solidFill>
                <a:effectLst/>
                <a:latin typeface="B Nazanin" panose="00000400000000000000" pitchFamily="2" charset="-78"/>
                <a:ea typeface="Times New Roman" panose="02020603050405020304" pitchFamily="18" charset="0"/>
                <a:cs typeface="B Nazanin" panose="00000400000000000000" pitchFamily="2" charset="-78"/>
              </a:rPr>
              <a:t> </a:t>
            </a:r>
            <a:r>
              <a:rPr lang="fa-IR" sz="2400" dirty="0" smtClean="0">
                <a:solidFill>
                  <a:schemeClr val="accent1">
                    <a:lumMod val="60000"/>
                    <a:lumOff val="40000"/>
                  </a:schemeClr>
                </a:solidFill>
                <a:effectLst/>
                <a:latin typeface="Times New Roman" panose="02020603050405020304" pitchFamily="18" charset="0"/>
                <a:ea typeface="Times New Roman" panose="02020603050405020304" pitchFamily="18" charset="0"/>
                <a:cs typeface="B Nazanin" panose="00000400000000000000" pitchFamily="2" charset="-78"/>
              </a:rPr>
              <a:t>زیاد می باشد ، یافت شده است.</a:t>
            </a:r>
            <a:endParaRPr lang="fa-IR" sz="2400" dirty="0">
              <a:solidFill>
                <a:schemeClr val="accent1">
                  <a:lumMod val="60000"/>
                  <a:lumOff val="40000"/>
                </a:schemeClr>
              </a:solidFill>
              <a:cs typeface="B Nazanin" panose="00000400000000000000" pitchFamily="2" charset="-78"/>
            </a:endParaRPr>
          </a:p>
        </p:txBody>
      </p:sp>
    </p:spTree>
    <p:extLst>
      <p:ext uri="{BB962C8B-B14F-4D97-AF65-F5344CB8AC3E}">
        <p14:creationId xmlns:p14="http://schemas.microsoft.com/office/powerpoint/2010/main" val="4241256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572" y="2002971"/>
            <a:ext cx="10130972" cy="4151086"/>
          </a:xfrm>
        </p:spPr>
        <p:txBody>
          <a:bodyPr/>
          <a:lstStyle/>
          <a:p>
            <a:pPr algn="r">
              <a:lnSpc>
                <a:spcPct val="150000"/>
              </a:lnSpc>
            </a:pPr>
            <a:r>
              <a:rPr lang="fa-IR" sz="2400" dirty="0"/>
              <a:t>کرم نیز درماگما به صورت یون</a:t>
            </a:r>
            <a:r>
              <a:rPr lang="en-US" sz="2400" dirty="0"/>
              <a:t>Cr</a:t>
            </a:r>
            <a:r>
              <a:rPr lang="en-US" sz="2400" baseline="30000" dirty="0"/>
              <a:t>3+</a:t>
            </a:r>
            <a:r>
              <a:rPr lang="fa-IR" sz="2400" dirty="0"/>
              <a:t> حضور دارد. شعاع این یون به شعاع یون </a:t>
            </a:r>
            <a:r>
              <a:rPr lang="en-US" sz="2400" dirty="0"/>
              <a:t>Fe</a:t>
            </a:r>
            <a:r>
              <a:rPr lang="en-US" sz="2400" baseline="30000" dirty="0"/>
              <a:t>3+</a:t>
            </a:r>
            <a:r>
              <a:rPr lang="fa-IR" sz="2400" dirty="0"/>
              <a:t> بسیار نزدیک است ، اما غلظت یون کرم به طور ترجیحی نسبت به یون آهن فریک بسیار بالابوده وعمدتاً درمراحل اولیه تبلور به صورت کانی کرمیت از ماگما خارج می­شود. این مطلب را می­توان ناشی از انرژی پایداری میدان بلوری قوی </a:t>
            </a:r>
            <a:r>
              <a:rPr lang="en-US" sz="2400" dirty="0"/>
              <a:t>Cr</a:t>
            </a:r>
            <a:r>
              <a:rPr lang="en-US" sz="2400" baseline="30000" dirty="0"/>
              <a:t>3+</a:t>
            </a:r>
            <a:r>
              <a:rPr lang="fa-IR" sz="2400" dirty="0"/>
              <a:t> نسبت به </a:t>
            </a:r>
            <a:r>
              <a:rPr lang="en-US" sz="2400" dirty="0"/>
              <a:t>Fe</a:t>
            </a:r>
            <a:r>
              <a:rPr lang="en-US" sz="2400" baseline="30000" dirty="0"/>
              <a:t>3+</a:t>
            </a:r>
            <a:r>
              <a:rPr lang="fa-IR" sz="2400" dirty="0"/>
              <a:t> دانست. کرم همچنین در پیروکسن ها بخصوص پیروکسن های سنگها اولترابازیک جمع می شود.</a:t>
            </a:r>
            <a:r>
              <a:rPr lang="en-US" sz="2400" dirty="0"/>
              <a:t/>
            </a:r>
            <a:br>
              <a:rPr lang="en-US" sz="2400" dirty="0"/>
            </a:br>
            <a:endParaRPr lang="fa-IR" sz="2400" dirty="0">
              <a:cs typeface="B Nazanin" panose="00000400000000000000" pitchFamily="2" charset="-78"/>
            </a:endParaRPr>
          </a:p>
        </p:txBody>
      </p:sp>
      <p:sp>
        <p:nvSpPr>
          <p:cNvPr id="4" name="Rectangle 3"/>
          <p:cNvSpPr/>
          <p:nvPr/>
        </p:nvSpPr>
        <p:spPr>
          <a:xfrm>
            <a:off x="4784609" y="965591"/>
            <a:ext cx="4812536" cy="830997"/>
          </a:xfrm>
          <a:prstGeom prst="rect">
            <a:avLst/>
          </a:prstGeom>
        </p:spPr>
        <p:txBody>
          <a:bodyPr wrap="none">
            <a:spAutoFit/>
          </a:bodyPr>
          <a:lstStyle/>
          <a:p>
            <a:pPr marL="685800" indent="-685800">
              <a:buFont typeface="Arial" panose="020B0604020202020204" pitchFamily="34" charset="0"/>
              <a:buChar char="•"/>
            </a:pPr>
            <a:r>
              <a:rPr lang="fa-IR" sz="4800" dirty="0" smtClean="0">
                <a:solidFill>
                  <a:schemeClr val="accent6">
                    <a:lumMod val="20000"/>
                    <a:lumOff val="80000"/>
                  </a:schemeClr>
                </a:solidFill>
              </a:rPr>
              <a:t>کرم </a:t>
            </a:r>
            <a:r>
              <a:rPr lang="en-US" sz="4800" dirty="0" smtClean="0">
                <a:solidFill>
                  <a:schemeClr val="accent6">
                    <a:lumMod val="20000"/>
                    <a:lumOff val="80000"/>
                  </a:schemeClr>
                </a:solidFill>
              </a:rPr>
              <a:t>chromium</a:t>
            </a:r>
            <a:endParaRPr lang="en-US" sz="4800" dirty="0">
              <a:solidFill>
                <a:schemeClr val="accent6">
                  <a:lumMod val="20000"/>
                  <a:lumOff val="80000"/>
                </a:schemeClr>
              </a:solidFill>
            </a:endParaRPr>
          </a:p>
        </p:txBody>
      </p:sp>
    </p:spTree>
    <p:extLst>
      <p:ext uri="{BB962C8B-B14F-4D97-AF65-F5344CB8AC3E}">
        <p14:creationId xmlns:p14="http://schemas.microsoft.com/office/powerpoint/2010/main" val="3215296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6686" y="1683658"/>
            <a:ext cx="10566400" cy="4426856"/>
          </a:xfrm>
        </p:spPr>
        <p:txBody>
          <a:bodyPr/>
          <a:lstStyle/>
          <a:p>
            <a:pPr algn="r">
              <a:lnSpc>
                <a:spcPct val="150000"/>
              </a:lnSpc>
            </a:pPr>
            <a:r>
              <a:rPr lang="fa-IR" sz="2400" dirty="0"/>
              <a:t>تیتانیوم درسنگهای آذرین اصولاًبه صورت ایلمنیت حضور دارد. این عنصر می­تواند جانشین </a:t>
            </a:r>
            <a:r>
              <a:rPr lang="en-US" sz="2400" dirty="0"/>
              <a:t>Al</a:t>
            </a:r>
            <a:r>
              <a:rPr lang="fa-IR" sz="2400" dirty="0"/>
              <a:t> در کوردیناسیون شش گردیده و به همین دلیل در پیروکسن ، هورنبلند و بیوتیت احتمالاً به صورت اسیر شده ؛ حضور دارد. علت حضور تیتانیوم به صورت اسیر شده ، بار الکتریکی بزرگتر آن است (</a:t>
            </a:r>
            <a:r>
              <a:rPr lang="en-US" sz="2400" dirty="0"/>
              <a:t>Ti</a:t>
            </a:r>
            <a:r>
              <a:rPr lang="en-US" sz="2400" baseline="30000" dirty="0"/>
              <a:t>4+­ </a:t>
            </a:r>
            <a:r>
              <a:rPr lang="en-US" sz="2400" dirty="0"/>
              <a:t>-Al</a:t>
            </a:r>
            <a:r>
              <a:rPr lang="en-US" sz="2400" baseline="30000" dirty="0"/>
              <a:t>3+</a:t>
            </a:r>
            <a:r>
              <a:rPr lang="fa-IR" sz="2400" dirty="0"/>
              <a:t> ) . تیتانیوم در مسکوویت دیده نمی­شود ، زیرا در ماگماهای شدیداً سیلیسی تیتانیوم به صورت کانی تیتانیت از ماگما خارج می­گردد.</a:t>
            </a:r>
            <a:r>
              <a:rPr lang="en-US" sz="2400" dirty="0"/>
              <a:t/>
            </a:r>
            <a:br>
              <a:rPr lang="en-US" sz="2400" dirty="0"/>
            </a:br>
            <a:endParaRPr lang="fa-IR" sz="2400" dirty="0">
              <a:cs typeface="B Nazanin" panose="00000400000000000000" pitchFamily="2" charset="-78"/>
            </a:endParaRPr>
          </a:p>
        </p:txBody>
      </p:sp>
      <p:sp>
        <p:nvSpPr>
          <p:cNvPr id="4" name="Rectangle 3"/>
          <p:cNvSpPr/>
          <p:nvPr/>
        </p:nvSpPr>
        <p:spPr>
          <a:xfrm>
            <a:off x="5852683" y="878505"/>
            <a:ext cx="4185762" cy="769441"/>
          </a:xfrm>
          <a:prstGeom prst="rect">
            <a:avLst/>
          </a:prstGeom>
        </p:spPr>
        <p:txBody>
          <a:bodyPr wrap="none">
            <a:spAutoFit/>
          </a:bodyPr>
          <a:lstStyle/>
          <a:p>
            <a:pPr marL="571500" indent="-571500">
              <a:buFont typeface="Arial" panose="020B0604020202020204" pitchFamily="34" charset="0"/>
              <a:buChar char="•"/>
            </a:pPr>
            <a:r>
              <a:rPr lang="fa-IR" sz="4400" dirty="0" smtClean="0">
                <a:solidFill>
                  <a:schemeClr val="accent1">
                    <a:lumMod val="50000"/>
                  </a:schemeClr>
                </a:solidFill>
              </a:rPr>
              <a:t>تیتانیم </a:t>
            </a:r>
            <a:r>
              <a:rPr lang="en-US" sz="4400" dirty="0" smtClean="0">
                <a:solidFill>
                  <a:schemeClr val="accent1">
                    <a:lumMod val="50000"/>
                  </a:schemeClr>
                </a:solidFill>
              </a:rPr>
              <a:t>Titanium</a:t>
            </a:r>
            <a:endParaRPr lang="en-US" sz="4400" dirty="0">
              <a:solidFill>
                <a:schemeClr val="accent1">
                  <a:lumMod val="50000"/>
                </a:schemeClr>
              </a:solidFill>
            </a:endParaRPr>
          </a:p>
        </p:txBody>
      </p:sp>
    </p:spTree>
    <p:extLst>
      <p:ext uri="{BB962C8B-B14F-4D97-AF65-F5344CB8AC3E}">
        <p14:creationId xmlns:p14="http://schemas.microsoft.com/office/powerpoint/2010/main" val="1102698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57257" y="1882019"/>
            <a:ext cx="3928156" cy="367696"/>
          </a:xfrm>
        </p:spPr>
        <p:txBody>
          <a:bodyPr/>
          <a:lstStyle/>
          <a:p>
            <a:pPr marL="685800" indent="-685800" algn="r">
              <a:buFont typeface="Arial" panose="020B0604020202020204" pitchFamily="34" charset="0"/>
              <a:buChar char="•"/>
            </a:pPr>
            <a:r>
              <a:rPr lang="fa-IR" sz="4400" dirty="0"/>
              <a:t>گالیم </a:t>
            </a:r>
            <a:r>
              <a:rPr lang="en-US" sz="4400" dirty="0"/>
              <a:t>Gallium</a:t>
            </a:r>
            <a:br>
              <a:rPr lang="en-US" sz="4400" dirty="0"/>
            </a:br>
            <a:endParaRPr lang="fa-IR" sz="4400" dirty="0"/>
          </a:p>
        </p:txBody>
      </p:sp>
      <p:sp>
        <p:nvSpPr>
          <p:cNvPr id="4" name="Rectangle 3"/>
          <p:cNvSpPr/>
          <p:nvPr/>
        </p:nvSpPr>
        <p:spPr>
          <a:xfrm>
            <a:off x="972457" y="2090057"/>
            <a:ext cx="10189029" cy="3370153"/>
          </a:xfrm>
          <a:prstGeom prst="rect">
            <a:avLst/>
          </a:prstGeom>
        </p:spPr>
        <p:txBody>
          <a:bodyPr wrap="square">
            <a:spAutoFit/>
          </a:bodyPr>
          <a:lstStyle/>
          <a:p>
            <a:pPr>
              <a:lnSpc>
                <a:spcPct val="150000"/>
              </a:lnSpc>
            </a:pPr>
            <a:r>
              <a:rPr lang="fa-IR" sz="24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گالیوم با دارا بودن شعاع یونی و بار الکتریکی مشابه آلومینیم دار به صورت استتار شده حضور دارد. اندازه ی نسبتاً بزرگتر یون گالیوم ( </a:t>
            </a:r>
            <a:r>
              <a:rPr lang="en-US" sz="24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Al</a:t>
            </a:r>
            <a:r>
              <a:rPr lang="en-US" sz="2400" baseline="300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3+ </a:t>
            </a:r>
            <a:r>
              <a:rPr lang="en-US" sz="24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0.51 Å</a:t>
            </a:r>
            <a:r>
              <a:rPr lang="fa-IR" sz="24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 ، </a:t>
            </a:r>
            <a:r>
              <a:rPr lang="en-US" sz="24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Ga</a:t>
            </a:r>
            <a:r>
              <a:rPr lang="en-US" sz="2400" baseline="300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3+ </a:t>
            </a:r>
            <a:r>
              <a:rPr lang="en-US" sz="24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0.62 Å</a:t>
            </a:r>
            <a:r>
              <a:rPr lang="fa-IR" sz="24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 ) نشان می­دهد که گالیوم بیشتر تمایل دارد که در کانیهای آلومینیم دار مراحل آخر تفریق جمع شود. اندازه گیری نسبت</a:t>
            </a:r>
            <a:r>
              <a:rPr lang="en-US" sz="2400" dirty="0" err="1"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Ga</a:t>
            </a:r>
            <a:r>
              <a:rPr lang="en-US" sz="24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 : Al </a:t>
            </a:r>
            <a:r>
              <a:rPr lang="fa-IR" sz="24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 در سنگهای آذرین و کانیهای آنها نشان می­دهد که این نسبت تقریباً ثابت است و همین مطلب بر استتار موثر گالیوم در کانیهای آلومنیم دلالت می­کند. نسبت </a:t>
            </a:r>
            <a:r>
              <a:rPr lang="en-US" sz="2400" dirty="0" err="1"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Ga</a:t>
            </a:r>
            <a:r>
              <a:rPr lang="en-US" sz="24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 : Al </a:t>
            </a:r>
            <a:r>
              <a:rPr lang="fa-IR" sz="24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 در مراحل آخر تفریق افزایش می­یابد </a:t>
            </a:r>
            <a:r>
              <a:rPr lang="en-US" sz="2400" dirty="0" err="1"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Ga</a:t>
            </a:r>
            <a:r>
              <a:rPr lang="fa-IR" sz="2400" dirty="0" smtClean="0">
                <a:solidFill>
                  <a:schemeClr val="accent2"/>
                </a:solidFill>
                <a:effectLst/>
                <a:latin typeface="Times New Roman" panose="02020603050405020304" pitchFamily="18" charset="0"/>
                <a:ea typeface="Times New Roman" panose="02020603050405020304" pitchFamily="18" charset="0"/>
                <a:cs typeface="B Nazanin" panose="00000400000000000000" pitchFamily="2" charset="-78"/>
              </a:rPr>
              <a:t> در فلدسپارها و میکاهای پگماتیت ها غنی می­شود. </a:t>
            </a:r>
            <a:endParaRPr lang="fa-IR" sz="2400" dirty="0">
              <a:solidFill>
                <a:schemeClr val="accent2"/>
              </a:solidFill>
            </a:endParaRPr>
          </a:p>
        </p:txBody>
      </p:sp>
    </p:spTree>
    <p:extLst>
      <p:ext uri="{BB962C8B-B14F-4D97-AF65-F5344CB8AC3E}">
        <p14:creationId xmlns:p14="http://schemas.microsoft.com/office/powerpoint/2010/main" val="2522129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02628" y="1649790"/>
            <a:ext cx="5452156" cy="367696"/>
          </a:xfrm>
        </p:spPr>
        <p:txBody>
          <a:bodyPr/>
          <a:lstStyle/>
          <a:p>
            <a:pPr marL="571500" indent="-571500" algn="r">
              <a:buFont typeface="Arial" panose="020B0604020202020204" pitchFamily="34" charset="0"/>
              <a:buChar char="•"/>
            </a:pPr>
            <a:r>
              <a:rPr lang="fa-IR" sz="4400" dirty="0">
                <a:cs typeface="B Nazanin" panose="00000400000000000000" pitchFamily="2" charset="-78"/>
              </a:rPr>
              <a:t>ژرمانیم </a:t>
            </a:r>
            <a:r>
              <a:rPr lang="en-US" sz="4400" dirty="0">
                <a:cs typeface="B Nazanin" panose="00000400000000000000" pitchFamily="2" charset="-78"/>
              </a:rPr>
              <a:t>Germanium</a:t>
            </a:r>
            <a:br>
              <a:rPr lang="en-US" sz="4400" dirty="0">
                <a:cs typeface="B Nazanin" panose="00000400000000000000" pitchFamily="2" charset="-78"/>
              </a:rPr>
            </a:br>
            <a:endParaRPr lang="fa-IR" sz="4400" dirty="0">
              <a:cs typeface="B Nazanin" panose="00000400000000000000" pitchFamily="2" charset="-78"/>
            </a:endParaRPr>
          </a:p>
        </p:txBody>
      </p:sp>
      <p:sp>
        <p:nvSpPr>
          <p:cNvPr id="4" name="Rectangle 3"/>
          <p:cNvSpPr/>
          <p:nvPr/>
        </p:nvSpPr>
        <p:spPr>
          <a:xfrm>
            <a:off x="740229" y="1649790"/>
            <a:ext cx="10508342" cy="4257576"/>
          </a:xfrm>
          <a:prstGeom prst="rect">
            <a:avLst/>
          </a:prstGeom>
        </p:spPr>
        <p:txBody>
          <a:bodyPr wrap="square">
            <a:spAutoFit/>
          </a:bodyPr>
          <a:lstStyle/>
          <a:p>
            <a:pPr>
              <a:spcAft>
                <a:spcPts val="800"/>
              </a:spcAft>
              <a:tabLst>
                <a:tab pos="4659313" algn="l"/>
              </a:tabLst>
            </a:pP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یون ژرمانیوم دارای بار الکتریکی یکسان اما شعاع یونی بزرگتری از سیلیسیم است (0.42</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Cambria" panose="02040503050406030204" pitchFamily="18" charset="0"/>
              </a:rPr>
              <a:t>Å</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Si</a:t>
            </a:r>
            <a:r>
              <a:rPr lang="en-US" sz="2400" baseline="300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4+</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و </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0.53Å</a:t>
            </a:r>
            <a:r>
              <a:rPr lang="en-US" sz="2400" dirty="0" smtClean="0">
                <a:solidFill>
                  <a:schemeClr val="accent6">
                    <a:lumMod val="20000"/>
                    <a:lumOff val="80000"/>
                  </a:schemeClr>
                </a:solidFill>
                <a:effectLst/>
                <a:latin typeface="B Nazanin" panose="00000400000000000000" pitchFamily="2" charset="-78"/>
                <a:ea typeface="Times New Roman" panose="02020603050405020304" pitchFamily="18" charset="0"/>
                <a:cs typeface="Arial" panose="020B0604020202020204" pitchFamily="34" charset="0"/>
              </a:rPr>
              <a:t> </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Ge</a:t>
            </a:r>
            <a:r>
              <a:rPr lang="en-US" sz="2400" baseline="300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4+</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ژرمانیوم جانشین سیلیسیم می­شود و اندازه گیریهای انجام شده بر روی نسبت </a:t>
            </a:r>
            <a:r>
              <a:rPr lang="en-US" sz="2400" dirty="0" err="1"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Ge:Si</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در سیلیکاتها معمولاً تغییر ناچیزی از خود نشان می­دهد. این مطلب بیانگر این است که ژرمانیوم در چنین کانیهایی به صورت استتار شده وجود دارد. به هر حال شواهدی مبنی بر تغلیظ ژرمانیوم در کانیهای پایانی تفریق ماگما دیده می­شود.</a:t>
            </a:r>
            <a:endParaRPr lang="en-US" sz="2400" dirty="0" smtClean="0">
              <a:solidFill>
                <a:schemeClr val="accent6">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endParaRPr>
          </a:p>
          <a:p>
            <a:pPr>
              <a:spcAft>
                <a:spcPts val="800"/>
              </a:spcAft>
              <a:tabLst>
                <a:tab pos="4659313" algn="l"/>
              </a:tabLst>
            </a:pP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سایر عناصر لیتوفیل باقی مانده به خاطر اختلاف فاحش موجود در شعاع یونی و بار الکتریکی، جانشین عناصر اصلی نمی­شوند. این عناصر بر اساس غلظت پایین در ماگمای اولیه معمولاً در محلول باقی مانده و در اواخر تبلور ماگمایی به صورت غنی شده در مایعات بازمانده دیده می­شوند. این عناصر عبارتند از: (0.12</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Cambria" panose="02040503050406030204" pitchFamily="18" charset="0"/>
              </a:rPr>
              <a:t>Å</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B</a:t>
            </a:r>
            <a:r>
              <a:rPr lang="en-US" sz="2400" baseline="300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،(0.27</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Cambria" panose="02040503050406030204" pitchFamily="18" charset="0"/>
              </a:rPr>
              <a:t>Å</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Be</a:t>
            </a:r>
            <a:r>
              <a:rPr lang="en-US" sz="2400" baseline="300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2+</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،(0.60</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Cambria" panose="02040503050406030204" pitchFamily="18" charset="0"/>
              </a:rPr>
              <a:t>Å</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W</a:t>
            </a:r>
            <a:r>
              <a:rPr lang="en-US" sz="2400" baseline="300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6+</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 (0.64</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Cambria" panose="02040503050406030204" pitchFamily="18" charset="0"/>
              </a:rPr>
              <a:t>Å</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Ta</a:t>
            </a:r>
            <a:r>
              <a:rPr lang="en-US" sz="2400" baseline="300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5+</a:t>
            </a:r>
            <a:r>
              <a:rPr lang="en-US" sz="2400" baseline="30000" dirty="0" smtClean="0">
                <a:solidFill>
                  <a:schemeClr val="accent6">
                    <a:lumMod val="20000"/>
                    <a:lumOff val="80000"/>
                  </a:schemeClr>
                </a:solidFill>
                <a:effectLst/>
                <a:latin typeface="B Nazanin" panose="00000400000000000000" pitchFamily="2" charset="-78"/>
                <a:ea typeface="Times New Roman" panose="02020603050405020304" pitchFamily="18" charset="0"/>
                <a:cs typeface="Arial" panose="020B0604020202020204" pitchFamily="34" charset="0"/>
              </a:rPr>
              <a:t> </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،(0.64</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Cambria" panose="02040503050406030204" pitchFamily="18" charset="0"/>
              </a:rPr>
              <a:t>Å</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Nb</a:t>
            </a:r>
            <a:r>
              <a:rPr lang="en-US" sz="2400" baseline="300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5+</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،(0.69</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Cambria" panose="02040503050406030204" pitchFamily="18" charset="0"/>
              </a:rPr>
              <a:t>Å</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Sn</a:t>
            </a:r>
            <a:r>
              <a:rPr lang="en-US" sz="2400" baseline="300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4+</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،(1.04</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Cambria" panose="02040503050406030204" pitchFamily="18" charset="0"/>
              </a:rPr>
              <a:t>Å</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Th</a:t>
            </a:r>
            <a:r>
              <a:rPr lang="en-US" sz="2400" baseline="300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4+</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 (1.00</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Cambria" panose="02040503050406030204" pitchFamily="18" charset="0"/>
              </a:rPr>
              <a:t>Å</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U</a:t>
            </a:r>
            <a:r>
              <a:rPr lang="en-US" sz="2400" baseline="300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4+</a:t>
            </a:r>
            <a:r>
              <a:rPr lang="en-US" sz="2400" baseline="30000" dirty="0" smtClean="0">
                <a:solidFill>
                  <a:schemeClr val="accent6">
                    <a:lumMod val="20000"/>
                    <a:lumOff val="80000"/>
                  </a:schemeClr>
                </a:solidFill>
                <a:effectLst/>
                <a:latin typeface="B Nazanin" panose="00000400000000000000" pitchFamily="2" charset="-78"/>
                <a:ea typeface="Times New Roman" panose="02020603050405020304" pitchFamily="18" charset="0"/>
                <a:cs typeface="Arial" panose="020B0604020202020204" pitchFamily="34" charset="0"/>
              </a:rPr>
              <a:t> </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(1.70</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Cambria" panose="02040503050406030204" pitchFamily="18" charset="0"/>
              </a:rPr>
              <a:t>Å</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Cs</a:t>
            </a:r>
            <a:r>
              <a:rPr lang="en-US" sz="2400" baseline="300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en-US" sz="2400" baseline="30000" dirty="0" smtClean="0">
                <a:solidFill>
                  <a:schemeClr val="accent6">
                    <a:lumMod val="20000"/>
                    <a:lumOff val="80000"/>
                  </a:schemeClr>
                </a:solidFill>
                <a:effectLst/>
                <a:latin typeface="B Nazanin" panose="00000400000000000000" pitchFamily="2" charset="-78"/>
                <a:ea typeface="Times New Roman" panose="02020603050405020304" pitchFamily="18" charset="0"/>
                <a:cs typeface="Arial" panose="020B0604020202020204" pitchFamily="34" charset="0"/>
              </a:rPr>
              <a:t> </a:t>
            </a:r>
            <a:r>
              <a:rPr lang="en-US" sz="2400" dirty="0" smtClean="0">
                <a:solidFill>
                  <a:schemeClr val="accent6">
                    <a:lumMod val="20000"/>
                    <a:lumOff val="80000"/>
                  </a:schemeClr>
                </a:solidFill>
                <a:effectLst/>
                <a:latin typeface="B Nazanin" panose="00000400000000000000" pitchFamily="2" charset="-78"/>
                <a:ea typeface="Times New Roman" panose="02020603050405020304" pitchFamily="18" charset="0"/>
                <a:cs typeface="Arial" panose="020B0604020202020204" pitchFamily="34" charset="0"/>
              </a:rPr>
              <a:t> </a:t>
            </a:r>
            <a:r>
              <a:rPr lang="fa-IR" sz="2400" dirty="0">
                <a:solidFill>
                  <a:schemeClr val="accent6">
                    <a:lumMod val="20000"/>
                    <a:lumOff val="80000"/>
                  </a:schemeClr>
                </a:solidFill>
                <a:latin typeface="B Nazanin" panose="00000400000000000000" pitchFamily="2" charset="-78"/>
                <a:ea typeface="Times New Roman" panose="02020603050405020304" pitchFamily="18" charset="0"/>
              </a:rPr>
              <a:t>و همچنین عناصر خاکی نادر(</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Cambria" panose="02040503050406030204" pitchFamily="18" charset="0"/>
              </a:rPr>
              <a:t>Å</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0.85-1.06</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(0.74</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Cambria" panose="02040503050406030204" pitchFamily="18" charset="0"/>
              </a:rPr>
              <a:t>Å</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en-US"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Li</a:t>
            </a:r>
            <a:r>
              <a:rPr lang="en-US" sz="2400" baseline="300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و (1.49</a:t>
            </a:r>
            <a:r>
              <a:rPr lang="fa-IR" sz="2400" dirty="0" smtClean="0">
                <a:solidFill>
                  <a:schemeClr val="accent6">
                    <a:lumMod val="20000"/>
                    <a:lumOff val="80000"/>
                  </a:schemeClr>
                </a:solidFill>
                <a:effectLst/>
                <a:latin typeface="Calibri" panose="020F0502020204030204" pitchFamily="34" charset="0"/>
                <a:ea typeface="Times New Roman" panose="02020603050405020304" pitchFamily="18" charset="0"/>
                <a:cs typeface="Cambria" panose="02040503050406030204" pitchFamily="18" charset="0"/>
              </a:rPr>
              <a:t>Å</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en-US" sz="2400" dirty="0" err="1"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Rb</a:t>
            </a:r>
            <a:r>
              <a:rPr lang="en-US" sz="2400" baseline="300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a:t>
            </a:r>
            <a:r>
              <a:rPr lang="fa-IR" sz="2400" dirty="0" smtClean="0">
                <a:solidFill>
                  <a:schemeClr val="accent6">
                    <a:lumMod val="20000"/>
                    <a:lumOff val="80000"/>
                  </a:schemeClr>
                </a:solidFill>
                <a:effectLst/>
                <a:latin typeface="Times New Roman" panose="02020603050405020304" pitchFamily="18" charset="0"/>
                <a:ea typeface="Times New Roman" panose="02020603050405020304" pitchFamily="18" charset="0"/>
                <a:cs typeface="B Nazanin" panose="00000400000000000000" pitchFamily="2" charset="-78"/>
              </a:rPr>
              <a:t> . این عناصر در پگماتیت ها که تنها منشأ اقتصادی بسیاری از آنها است؛ جمع می­شوند.</a:t>
            </a:r>
            <a:endParaRPr lang="en-US" sz="2400" dirty="0" smtClean="0">
              <a:solidFill>
                <a:schemeClr val="accent6">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5734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7999" y="1901371"/>
            <a:ext cx="10261600" cy="4760685"/>
          </a:xfrm>
        </p:spPr>
        <p:txBody>
          <a:bodyPr/>
          <a:lstStyle/>
          <a:p>
            <a:pPr algn="r">
              <a:lnSpc>
                <a:spcPct val="150000"/>
              </a:lnSpc>
            </a:pPr>
            <a:r>
              <a:rPr lang="fa-IR" sz="2400" dirty="0">
                <a:solidFill>
                  <a:schemeClr val="accent6">
                    <a:lumMod val="20000"/>
                    <a:lumOff val="80000"/>
                  </a:schemeClr>
                </a:solidFill>
                <a:latin typeface="Times New Roman" panose="02020603050405020304" pitchFamily="18" charset="0"/>
                <a:ea typeface="Times New Roman" panose="02020603050405020304" pitchFamily="18" charset="0"/>
                <a:cs typeface="B Nazanin" panose="00000400000000000000" pitchFamily="2" charset="-78"/>
              </a:rPr>
              <a:t>طی تبلور نهایی مایعات باقی مانده، این عناصر ممکن است وارد ساختار کانیهای رایج (</a:t>
            </a:r>
            <a:r>
              <a:rPr lang="en-US" sz="2400" dirty="0" err="1">
                <a:solidFill>
                  <a:schemeClr val="accent6">
                    <a:lumMod val="20000"/>
                    <a:lumOff val="80000"/>
                  </a:schemeClr>
                </a:solidFill>
                <a:latin typeface="Times New Roman" panose="02020603050405020304" pitchFamily="18" charset="0"/>
                <a:ea typeface="Times New Roman" panose="02020603050405020304" pitchFamily="18" charset="0"/>
                <a:cs typeface="B Nazanin" panose="00000400000000000000" pitchFamily="2" charset="-78"/>
              </a:rPr>
              <a:t>Rb</a:t>
            </a:r>
            <a:r>
              <a:rPr lang="fa-IR" sz="2400" dirty="0">
                <a:solidFill>
                  <a:schemeClr val="accent6">
                    <a:lumMod val="20000"/>
                    <a:lumOff val="80000"/>
                  </a:schemeClr>
                </a:solidFill>
                <a:latin typeface="Times New Roman" panose="02020603050405020304" pitchFamily="18" charset="0"/>
                <a:ea typeface="Times New Roman" panose="02020603050405020304" pitchFamily="18" charset="0"/>
                <a:cs typeface="B Nazanin" panose="00000400000000000000" pitchFamily="2" charset="-78"/>
              </a:rPr>
              <a:t> در میکروکلین) یا کانیهای کمیابتر (</a:t>
            </a:r>
            <a:r>
              <a:rPr lang="en-US" sz="2400" dirty="0" err="1">
                <a:solidFill>
                  <a:schemeClr val="accent6">
                    <a:lumMod val="20000"/>
                    <a:lumOff val="80000"/>
                  </a:schemeClr>
                </a:solidFill>
                <a:latin typeface="Times New Roman" panose="02020603050405020304" pitchFamily="18" charset="0"/>
                <a:ea typeface="Times New Roman" panose="02020603050405020304" pitchFamily="18" charset="0"/>
                <a:cs typeface="B Nazanin" panose="00000400000000000000" pitchFamily="2" charset="-78"/>
              </a:rPr>
              <a:t>Mn</a:t>
            </a:r>
            <a:r>
              <a:rPr lang="fa-IR" sz="2400" dirty="0">
                <a:solidFill>
                  <a:schemeClr val="accent6">
                    <a:lumMod val="20000"/>
                    <a:lumOff val="80000"/>
                  </a:schemeClr>
                </a:solidFill>
                <a:latin typeface="Times New Roman" panose="02020603050405020304" pitchFamily="18" charset="0"/>
                <a:ea typeface="Times New Roman" panose="02020603050405020304" pitchFamily="18" charset="0"/>
                <a:cs typeface="B Nazanin" panose="00000400000000000000" pitchFamily="2" charset="-78"/>
              </a:rPr>
              <a:t> در آپاتیت) شوند، همچنین ممکن است در ساختارهای بسیار مناسبتری وارد شده یا به صورت اسیر حضور یابند (</a:t>
            </a:r>
            <a:r>
              <a:rPr lang="en-US" sz="2400" dirty="0" err="1">
                <a:solidFill>
                  <a:schemeClr val="accent6">
                    <a:lumMod val="20000"/>
                    <a:lumOff val="80000"/>
                  </a:schemeClr>
                </a:solidFill>
                <a:latin typeface="Times New Roman" panose="02020603050405020304" pitchFamily="18" charset="0"/>
                <a:ea typeface="Times New Roman" panose="02020603050405020304" pitchFamily="18" charset="0"/>
                <a:cs typeface="B Nazanin" panose="00000400000000000000" pitchFamily="2" charset="-78"/>
              </a:rPr>
              <a:t>Sn</a:t>
            </a:r>
            <a:r>
              <a:rPr lang="fa-IR" sz="2400" dirty="0">
                <a:solidFill>
                  <a:schemeClr val="accent6">
                    <a:lumMod val="20000"/>
                    <a:lumOff val="80000"/>
                  </a:schemeClr>
                </a:solidFill>
                <a:latin typeface="Times New Roman" panose="02020603050405020304" pitchFamily="18" charset="0"/>
                <a:ea typeface="Times New Roman" panose="02020603050405020304" pitchFamily="18" charset="0"/>
                <a:cs typeface="B Nazanin" panose="00000400000000000000" pitchFamily="2" charset="-78"/>
              </a:rPr>
              <a:t> در مسکویت). این کونه عناصر معمولاً تا وقتی که غلظت آنها به حدی نرسد که بتواند کانی خاصی را تشکیل دهد، در سیال باقی مانده جمع می­شوند. (</a:t>
            </a:r>
            <a:r>
              <a:rPr lang="en-US" sz="2400" dirty="0">
                <a:solidFill>
                  <a:schemeClr val="accent6">
                    <a:lumMod val="20000"/>
                    <a:lumOff val="80000"/>
                  </a:schemeClr>
                </a:solidFill>
                <a:latin typeface="Times New Roman" panose="02020603050405020304" pitchFamily="18" charset="0"/>
                <a:ea typeface="Times New Roman" panose="02020603050405020304" pitchFamily="18" charset="0"/>
                <a:cs typeface="B Nazanin" panose="00000400000000000000" pitchFamily="2" charset="-78"/>
              </a:rPr>
              <a:t>Cs</a:t>
            </a:r>
            <a:r>
              <a:rPr lang="fa-IR" sz="2400" dirty="0">
                <a:solidFill>
                  <a:schemeClr val="accent6">
                    <a:lumMod val="20000"/>
                    <a:lumOff val="80000"/>
                  </a:schemeClr>
                </a:solidFill>
                <a:latin typeface="Times New Roman" panose="02020603050405020304" pitchFamily="18" charset="0"/>
                <a:ea typeface="Times New Roman" panose="02020603050405020304" pitchFamily="18" charset="0"/>
                <a:cs typeface="B Nazanin" panose="00000400000000000000" pitchFamily="2" charset="-78"/>
              </a:rPr>
              <a:t> در پلوسیت و </a:t>
            </a:r>
            <a:r>
              <a:rPr lang="en-US" sz="2400" dirty="0">
                <a:solidFill>
                  <a:schemeClr val="accent6">
                    <a:lumMod val="20000"/>
                    <a:lumOff val="80000"/>
                  </a:schemeClr>
                </a:solidFill>
                <a:latin typeface="Times New Roman" panose="02020603050405020304" pitchFamily="18" charset="0"/>
                <a:ea typeface="Times New Roman" panose="02020603050405020304" pitchFamily="18" charset="0"/>
                <a:cs typeface="B Nazanin" panose="00000400000000000000" pitchFamily="2" charset="-78"/>
              </a:rPr>
              <a:t>Be</a:t>
            </a:r>
            <a:r>
              <a:rPr lang="fa-IR" sz="2400" dirty="0">
                <a:solidFill>
                  <a:schemeClr val="accent6">
                    <a:lumMod val="20000"/>
                    <a:lumOff val="80000"/>
                  </a:schemeClr>
                </a:solidFill>
                <a:latin typeface="Times New Roman" panose="02020603050405020304" pitchFamily="18" charset="0"/>
                <a:ea typeface="Times New Roman" panose="02020603050405020304" pitchFamily="18" charset="0"/>
                <a:cs typeface="B Nazanin" panose="00000400000000000000" pitchFamily="2" charset="-78"/>
              </a:rPr>
              <a:t> در بریل)، همچنین ممکن است از طریق جذب سطحی به یک یا چند کانی بچسبند. این فرآیند آخر به نظر می­رسد که در تبلور سنگهای گرانیتی فرآیندی مؤثر بوده و باعث اتصال عناصر فرعی و جزئی به سطوح بلوری کانیهای سیلیکاتی رایج می­شود. پیوندی که از طریق جذب سطحی برقرار می­شود پیوندی نسبتاً ضعیف می­باشد. این مطالب از طریق تجربه­ای که طی آن مقادیر متنابهی از عناصر فرعی و جزئی به وسیله شستشو با اسیدهای رقیق از گرانیت به دست آمده­اند؛ به نمایش گذاشته شد.</a:t>
            </a:r>
            <a:r>
              <a:rPr lang="en-US" sz="1800" dirty="0">
                <a:solidFill>
                  <a:schemeClr val="accent6">
                    <a:lumMod val="20000"/>
                    <a:lumOff val="80000"/>
                  </a:schemeClr>
                </a:solidFill>
                <a:latin typeface="Calibri" panose="020F0502020204030204" pitchFamily="34" charset="0"/>
                <a:ea typeface="Calibri" panose="020F0502020204030204" pitchFamily="34" charset="0"/>
                <a:cs typeface="Arial" panose="020B0604020202020204" pitchFamily="34" charset="0"/>
              </a:rPr>
              <a:t/>
            </a:r>
            <a:br>
              <a:rPr lang="en-US" sz="1800" dirty="0">
                <a:solidFill>
                  <a:schemeClr val="accent6">
                    <a:lumMod val="20000"/>
                    <a:lumOff val="80000"/>
                  </a:schemeClr>
                </a:solidFill>
                <a:latin typeface="Calibri" panose="020F0502020204030204" pitchFamily="34" charset="0"/>
                <a:ea typeface="Calibri" panose="020F0502020204030204" pitchFamily="34" charset="0"/>
                <a:cs typeface="Arial" panose="020B0604020202020204" pitchFamily="34" charset="0"/>
              </a:rPr>
            </a:br>
            <a:endParaRPr lang="fa-IR" sz="2400" dirty="0">
              <a:cs typeface="B Nazanin" panose="00000400000000000000" pitchFamily="2" charset="-78"/>
            </a:endParaRPr>
          </a:p>
        </p:txBody>
      </p:sp>
    </p:spTree>
    <p:extLst>
      <p:ext uri="{BB962C8B-B14F-4D97-AF65-F5344CB8AC3E}">
        <p14:creationId xmlns:p14="http://schemas.microsoft.com/office/powerpoint/2010/main" val="4199181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74972" y="1606247"/>
            <a:ext cx="3550784" cy="45719"/>
          </a:xfrm>
        </p:spPr>
        <p:txBody>
          <a:bodyPr/>
          <a:lstStyle/>
          <a:p>
            <a:pPr algn="r"/>
            <a:r>
              <a:rPr lang="ar-SA" b="1" dirty="0"/>
              <a:t>عناصر کمیاب</a:t>
            </a:r>
            <a:endParaRPr lang="fa-IR" dirty="0"/>
          </a:p>
        </p:txBody>
      </p:sp>
      <p:sp>
        <p:nvSpPr>
          <p:cNvPr id="4" name="Rectangle 3"/>
          <p:cNvSpPr/>
          <p:nvPr/>
        </p:nvSpPr>
        <p:spPr>
          <a:xfrm>
            <a:off x="856343" y="1767439"/>
            <a:ext cx="10566400" cy="4452501"/>
          </a:xfrm>
          <a:prstGeom prst="rect">
            <a:avLst/>
          </a:prstGeom>
        </p:spPr>
        <p:txBody>
          <a:bodyPr wrap="square">
            <a:spAutoFit/>
          </a:bodyPr>
          <a:lstStyle/>
          <a:p>
            <a:pPr>
              <a:lnSpc>
                <a:spcPct val="150000"/>
              </a:lnSpc>
              <a:spcAft>
                <a:spcPts val="800"/>
              </a:spcAft>
            </a:pPr>
            <a:r>
              <a:rPr lang="ar-SA" sz="2000" dirty="0" smtClean="0">
                <a:solidFill>
                  <a:schemeClr val="accent1">
                    <a:lumMod val="60000"/>
                    <a:lumOff val="40000"/>
                  </a:schemeClr>
                </a:solidFill>
                <a:effectLst/>
                <a:latin typeface="Calibri" panose="020F0502020204030204" pitchFamily="34" charset="0"/>
                <a:ea typeface="Calibri" panose="020F0502020204030204" pitchFamily="34" charset="0"/>
                <a:cs typeface="B Nazanin" panose="00000400000000000000" pitchFamily="2" charset="-78"/>
              </a:rPr>
              <a:t>یک عنصر کمیاب عنصری است که غلظت آن در سنگ کمتر از 1/0% و یا کمتر از </a:t>
            </a:r>
            <a:r>
              <a:rPr lang="en-US" sz="2000" dirty="0" smtClean="0">
                <a:solidFill>
                  <a:schemeClr val="accent1">
                    <a:lumMod val="60000"/>
                    <a:lumOff val="40000"/>
                  </a:schemeClr>
                </a:solidFill>
                <a:effectLst/>
                <a:latin typeface="Calibri" panose="020F0502020204030204" pitchFamily="34" charset="0"/>
                <a:ea typeface="Calibri" panose="020F0502020204030204" pitchFamily="34" charset="0"/>
                <a:cs typeface="B Nazanin" panose="00000400000000000000" pitchFamily="2" charset="-78"/>
              </a:rPr>
              <a:t>ppm</a:t>
            </a:r>
            <a:r>
              <a:rPr lang="ar-SA" sz="2000" dirty="0" smtClean="0">
                <a:solidFill>
                  <a:schemeClr val="accent1">
                    <a:lumMod val="60000"/>
                    <a:lumOff val="40000"/>
                  </a:schemeClr>
                </a:solidFill>
                <a:effectLst/>
                <a:latin typeface="Calibri" panose="020F0502020204030204" pitchFamily="34" charset="0"/>
                <a:ea typeface="Calibri" panose="020F0502020204030204" pitchFamily="34" charset="0"/>
                <a:cs typeface="B Nazanin" panose="00000400000000000000" pitchFamily="2" charset="-78"/>
              </a:rPr>
              <a:t> ۱۰۰۰ باشد. گاهی اوقات عناصر کمیاب، کانی مخصوص به خود را می سازند ولی در اغلب موارد جایگزین عناصر اصلی در ساختار کانیها می شوند.</a:t>
            </a:r>
            <a:endParaRPr lang="en-US" sz="2000" dirty="0" smtClean="0">
              <a:solidFill>
                <a:schemeClr val="accent1">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ar-SA" sz="2000" dirty="0" smtClean="0">
                <a:solidFill>
                  <a:schemeClr val="accent1">
                    <a:lumMod val="60000"/>
                    <a:lumOff val="40000"/>
                  </a:schemeClr>
                </a:solidFill>
                <a:effectLst/>
                <a:latin typeface="Calibri" panose="020F0502020204030204" pitchFamily="34" charset="0"/>
                <a:ea typeface="Calibri" panose="020F0502020204030204" pitchFamily="34" charset="0"/>
                <a:cs typeface="B Nazanin" panose="00000400000000000000" pitchFamily="2" charset="-78"/>
              </a:rPr>
              <a:t>مطالعات عناصر کمیاب بخش اصلی از پترولوژی مدرن بوده و نسبت به عناصر اصلی کارایی بهتری در متمایز کردن فرایندهای پترولوژی دارند. یکی از موارد بسیار جالبی که در مورد عناصر کمیاب می توان گفت این است که پراکندگی آنها را می توان توسط مدلهای ریاضی توصیف کرد. لذا می توان فرضیه های پترولوژی را به طور کمی مورد بررسی قرار داد. این مدلها بیشتر در مورد فرایندهایی که به وسیله توازن بلور - مذاب یا بلور- سیال کنترل می­شوند، کاربرد دارند.</a:t>
            </a:r>
            <a:endParaRPr lang="fa-IR" sz="2000" dirty="0">
              <a:solidFill>
                <a:schemeClr val="accent1">
                  <a:lumMod val="60000"/>
                  <a:lumOff val="40000"/>
                </a:schemeClr>
              </a:solidFill>
              <a:latin typeface="Calibri" panose="020F0502020204030204" pitchFamily="34" charset="0"/>
              <a:ea typeface="Calibri" panose="020F0502020204030204" pitchFamily="34" charset="0"/>
              <a:cs typeface="B Nazanin" panose="00000400000000000000" pitchFamily="2" charset="-78"/>
            </a:endParaRPr>
          </a:p>
          <a:p>
            <a:pPr>
              <a:lnSpc>
                <a:spcPct val="150000"/>
              </a:lnSpc>
              <a:spcAft>
                <a:spcPts val="800"/>
              </a:spcAft>
            </a:pPr>
            <a:r>
              <a:rPr lang="ar-SA" sz="2000" dirty="0" smtClean="0"/>
              <a:t> </a:t>
            </a:r>
            <a:r>
              <a:rPr lang="ar-SA" sz="2000" dirty="0">
                <a:solidFill>
                  <a:schemeClr val="bg1"/>
                </a:solidFill>
              </a:rPr>
              <a:t>معروفترین آنها عناصر با عدد اتمي ۵۷ تا ۷۱ می­باشند که در ژئوشیمی به نام لانتانیدها و یا عناصر کمیاب </a:t>
            </a:r>
            <a:r>
              <a:rPr lang="ar-SA" sz="2000" dirty="0" smtClean="0">
                <a:solidFill>
                  <a:schemeClr val="bg1"/>
                </a:solidFill>
              </a:rPr>
              <a:t>خاکی</a:t>
            </a:r>
            <a:r>
              <a:rPr lang="fa-IR" sz="2000" dirty="0" smtClean="0">
                <a:solidFill>
                  <a:schemeClr val="bg1"/>
                </a:solidFill>
              </a:rPr>
              <a:t>( </a:t>
            </a:r>
            <a:r>
              <a:rPr lang="en-US" sz="2000" dirty="0" smtClean="0">
                <a:solidFill>
                  <a:schemeClr val="bg1"/>
                </a:solidFill>
              </a:rPr>
              <a:t>REE</a:t>
            </a:r>
            <a:r>
              <a:rPr lang="fa-IR" sz="2000" dirty="0" smtClean="0">
                <a:solidFill>
                  <a:schemeClr val="bg1"/>
                </a:solidFill>
              </a:rPr>
              <a:t>)</a:t>
            </a:r>
            <a:r>
              <a:rPr lang="ar-SA" sz="2000" dirty="0" smtClean="0">
                <a:solidFill>
                  <a:schemeClr val="bg1"/>
                </a:solidFill>
              </a:rPr>
              <a:t> </a:t>
            </a:r>
            <a:r>
              <a:rPr lang="ar-SA" sz="2000" dirty="0">
                <a:solidFill>
                  <a:schemeClr val="bg1"/>
                </a:solidFill>
              </a:rPr>
              <a:t>خوانده می شوند. سایر گروهها عبارتند از: گروه پلاتين (</a:t>
            </a:r>
            <a:r>
              <a:rPr lang="en-US" sz="2000" dirty="0">
                <a:solidFill>
                  <a:schemeClr val="bg1"/>
                </a:solidFill>
              </a:rPr>
              <a:t>PGE</a:t>
            </a:r>
            <a:r>
              <a:rPr lang="ar-SA" sz="2000" dirty="0">
                <a:solidFill>
                  <a:schemeClr val="bg1"/>
                </a:solidFill>
              </a:rPr>
              <a:t>) (اعداد اتمی ۴۴ تا ۴۶ و ۷۶ تا ۷۹) که اگر طلا نیز به گروه عناصر پلاتین اضافه شود آنها را فلزات نجیب می­نامند.</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080668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6330" y="2842684"/>
            <a:ext cx="10389346" cy="2677648"/>
          </a:xfrm>
        </p:spPr>
        <p:txBody>
          <a:bodyPr/>
          <a:lstStyle/>
          <a:p>
            <a:r>
              <a:rPr lang="en-US" sz="4000" dirty="0" smtClean="0"/>
              <a:t>LREE : </a:t>
            </a:r>
            <a:r>
              <a:rPr lang="en-US" sz="4000" dirty="0" err="1" smtClean="0"/>
              <a:t>La,Ce,Pr,Na</a:t>
            </a:r>
            <a:r>
              <a:rPr lang="fa-IR" sz="4000" dirty="0" smtClean="0"/>
              <a:t/>
            </a:r>
            <a:br>
              <a:rPr lang="fa-IR" sz="4000" dirty="0" smtClean="0"/>
            </a:br>
            <a:r>
              <a:rPr lang="en-US" sz="4000" dirty="0" smtClean="0"/>
              <a:t/>
            </a:r>
            <a:br>
              <a:rPr lang="en-US" sz="4000" dirty="0" smtClean="0"/>
            </a:br>
            <a:r>
              <a:rPr lang="en-US" sz="4000" dirty="0" smtClean="0"/>
              <a:t>MREE : </a:t>
            </a:r>
            <a:r>
              <a:rPr lang="en-US" sz="4000" dirty="0" err="1" smtClean="0"/>
              <a:t>Sm,Eu,Gd,Tb,Dy,Ho</a:t>
            </a:r>
            <a:r>
              <a:rPr lang="en-US" sz="4000" dirty="0" smtClean="0"/>
              <a:t> </a:t>
            </a:r>
            <a:r>
              <a:rPr lang="fa-IR" sz="4000" dirty="0" smtClean="0"/>
              <a:t/>
            </a:r>
            <a:br>
              <a:rPr lang="fa-IR" sz="4000" dirty="0" smtClean="0"/>
            </a:br>
            <a:r>
              <a:rPr lang="en-US" sz="4000" dirty="0" smtClean="0"/>
              <a:t/>
            </a:r>
            <a:br>
              <a:rPr lang="en-US" sz="4000" dirty="0" smtClean="0"/>
            </a:br>
            <a:r>
              <a:rPr lang="en-US" sz="4000" dirty="0" smtClean="0"/>
              <a:t>HREE : </a:t>
            </a:r>
            <a:r>
              <a:rPr lang="en-US" sz="4000" dirty="0" err="1" smtClean="0"/>
              <a:t>Er,Tm,Yb,Lu</a:t>
            </a:r>
            <a:endParaRPr lang="fa-IR" sz="4000" dirty="0"/>
          </a:p>
        </p:txBody>
      </p:sp>
      <p:sp>
        <p:nvSpPr>
          <p:cNvPr id="3" name="Subtitle 2"/>
          <p:cNvSpPr>
            <a:spLocks noGrp="1"/>
          </p:cNvSpPr>
          <p:nvPr>
            <p:ph type="subTitle" idx="1"/>
          </p:nvPr>
        </p:nvSpPr>
        <p:spPr>
          <a:xfrm>
            <a:off x="1955055" y="1538351"/>
            <a:ext cx="8825658" cy="861420"/>
          </a:xfrm>
        </p:spPr>
        <p:txBody>
          <a:bodyPr>
            <a:normAutofit/>
          </a:bodyPr>
          <a:lstStyle/>
          <a:p>
            <a:pPr algn="r"/>
            <a:r>
              <a:rPr lang="fa-IR" sz="3600" b="1" dirty="0" smtClean="0"/>
              <a:t>عناصر نادر خاکی</a:t>
            </a:r>
            <a:endParaRPr lang="fa-IR" sz="3600" b="1" dirty="0"/>
          </a:p>
        </p:txBody>
      </p:sp>
    </p:spTree>
    <p:extLst>
      <p:ext uri="{BB962C8B-B14F-4D97-AF65-F5344CB8AC3E}">
        <p14:creationId xmlns:p14="http://schemas.microsoft.com/office/powerpoint/2010/main" val="17456092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6343" y="1873854"/>
            <a:ext cx="10566400" cy="3046988"/>
          </a:xfrm>
          <a:prstGeom prst="rect">
            <a:avLst/>
          </a:prstGeom>
        </p:spPr>
        <p:txBody>
          <a:bodyPr wrap="square">
            <a:spAutoFit/>
          </a:bodyPr>
          <a:lstStyle/>
          <a:p>
            <a:r>
              <a:rPr lang="fa-IR" sz="2400" dirty="0">
                <a:solidFill>
                  <a:schemeClr val="bg1"/>
                </a:solidFill>
                <a:latin typeface="Calibri" panose="020F0502020204030204" pitchFamily="34" charset="0"/>
                <a:ea typeface="Calibri" panose="020F0502020204030204" pitchFamily="34" charset="0"/>
              </a:rPr>
              <a:t> بارو شعاع نسبتا بزرگ (۶۰/ا </a:t>
            </a:r>
            <a:r>
              <a:rPr lang="en-US" sz="24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 La</a:t>
            </a:r>
            <a:r>
              <a:rPr lang="en-US" sz="2400" dirty="0" smtClean="0">
                <a:solidFill>
                  <a:schemeClr val="bg1"/>
                </a:solidFill>
                <a:effectLst/>
                <a:latin typeface="Arial" panose="020B0604020202020204" pitchFamily="34" charset="0"/>
                <a:ea typeface="Calibri" panose="020F0502020204030204" pitchFamily="34" charset="0"/>
              </a:rPr>
              <a:t> </a:t>
            </a:r>
            <a:r>
              <a:rPr lang="fa-IR" sz="2400" dirty="0" smtClean="0">
                <a:solidFill>
                  <a:schemeClr val="bg1"/>
                </a:solidFill>
                <a:effectLst/>
                <a:latin typeface="Arial" panose="020B0604020202020204" pitchFamily="34" charset="0"/>
                <a:ea typeface="Calibri" panose="020F0502020204030204" pitchFamily="34" charset="0"/>
              </a:rPr>
              <a:t>85/0</a:t>
            </a:r>
            <a:r>
              <a:rPr lang="en-US" sz="24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Lu</a:t>
            </a:r>
            <a:r>
              <a:rPr lang="fa-IR" sz="2400" dirty="0">
                <a:solidFill>
                  <a:schemeClr val="bg1"/>
                </a:solidFill>
                <a:latin typeface="Calibri" panose="020F0502020204030204" pitchFamily="34" charset="0"/>
                <a:ea typeface="Calibri" panose="020F0502020204030204" pitchFamily="34" charset="0"/>
              </a:rPr>
              <a:t>) خاکهای نادر، همراه با تمرکز کلا کم آنها بیان کننده این موضوع است که این خاکها گرایش نسبتا کمی به جایگزینی عناصر اصلی در طی تبلور ماگمایی از خود نشان می دهند، و این با تمرکز خاکهای نادر به صورت کانیهای منفرد در پگماتیتها تایید می شود. در هر صورت مقداری جایگزینی</a:t>
            </a:r>
            <a:r>
              <a:rPr lang="fa-IR" sz="2400" baseline="30000" dirty="0">
                <a:solidFill>
                  <a:schemeClr val="bg1"/>
                </a:solidFill>
                <a:latin typeface="Calibri" panose="020F0502020204030204" pitchFamily="34" charset="0"/>
                <a:ea typeface="Calibri" panose="020F0502020204030204" pitchFamily="34" charset="0"/>
              </a:rPr>
              <a:t>2+ </a:t>
            </a:r>
            <a:r>
              <a:rPr lang="en-US" sz="2400" dirty="0" err="1"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Ca</a:t>
            </a:r>
            <a:r>
              <a:rPr lang="fa-IR" sz="2400" dirty="0">
                <a:solidFill>
                  <a:schemeClr val="bg1"/>
                </a:solidFill>
                <a:latin typeface="Calibri" panose="020F0502020204030204" pitchFamily="34" charset="0"/>
                <a:ea typeface="Calibri" panose="020F0502020204030204" pitchFamily="34" charset="0"/>
              </a:rPr>
              <a:t> به وسیله خاکهای نادر، در آپاتیت روی می دهد و این کانی، حمل کننده اصلی خاکهای نادر در بیشتر سنگهای آذرین است. تیتانیت، </a:t>
            </a:r>
            <a:r>
              <a:rPr lang="en-US" sz="24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CaTiSiO</a:t>
            </a:r>
            <a:r>
              <a:rPr lang="en-US" sz="2400" baseline="-250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5</a:t>
            </a:r>
            <a:r>
              <a:rPr lang="fa-IR" sz="2400" dirty="0">
                <a:solidFill>
                  <a:schemeClr val="bg1"/>
                </a:solidFill>
                <a:latin typeface="Calibri" panose="020F0502020204030204" pitchFamily="34" charset="0"/>
                <a:ea typeface="Calibri" panose="020F0502020204030204" pitchFamily="34" charset="0"/>
              </a:rPr>
              <a:t>، در صورتی که وجود داشته باشد نیز یک حمل کننده مهم این عناصر است. در گرانیتها و پگماتیتهایی که در دماهای نسبتا پایینی تشکیل می شوند، و به این دلیل در آنها، ساختمان اپیدوت پایدار می ماند، کانی آلانیت را می یابیم که در آن مقداری کلسیم اپیدوت به وسیله خاکهای نادر جایگزین می شود. </a:t>
            </a:r>
            <a:endParaRPr lang="fa-IR" sz="2400" dirty="0">
              <a:solidFill>
                <a:schemeClr val="bg1"/>
              </a:solidFill>
            </a:endParaRPr>
          </a:p>
        </p:txBody>
      </p:sp>
    </p:spTree>
    <p:extLst>
      <p:ext uri="{BB962C8B-B14F-4D97-AF65-F5344CB8AC3E}">
        <p14:creationId xmlns:p14="http://schemas.microsoft.com/office/powerpoint/2010/main" val="171318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1406395" y="1062545"/>
            <a:ext cx="4428347" cy="44311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6302477" y="2077770"/>
            <a:ext cx="5236380" cy="2616101"/>
          </a:xfrm>
          <a:prstGeom prst="rect">
            <a:avLst/>
          </a:prstGeom>
        </p:spPr>
        <p:txBody>
          <a:bodyPr wrap="square">
            <a:spAutoFit/>
          </a:bodyPr>
          <a:lstStyle/>
          <a:p>
            <a:r>
              <a:rPr lang="fa-IR" sz="2400" b="1" dirty="0" smtClean="0">
                <a:solidFill>
                  <a:schemeClr val="accent1">
                    <a:lumMod val="20000"/>
                    <a:lumOff val="80000"/>
                  </a:schemeClr>
                </a:solidFill>
                <a:latin typeface="Calibri" panose="020F0502020204030204" pitchFamily="34" charset="0"/>
                <a:ea typeface="Calibri" panose="020F0502020204030204" pitchFamily="34" charset="0"/>
              </a:rPr>
              <a:t>نموداربهنجار عناصر نادر خاکی به کندریت: </a:t>
            </a:r>
          </a:p>
          <a:p>
            <a:pPr marL="514350" indent="-514350">
              <a:buAutoNum type="romanUcParenBoth"/>
            </a:pPr>
            <a:r>
              <a:rPr lang="fa-IR" sz="2000" dirty="0" smtClean="0">
                <a:solidFill>
                  <a:schemeClr val="accent1">
                    <a:lumMod val="20000"/>
                    <a:lumOff val="80000"/>
                  </a:schemeClr>
                </a:solidFill>
                <a:latin typeface="Calibri" panose="020F0502020204030204" pitchFamily="34" charset="0"/>
                <a:ea typeface="Calibri" panose="020F0502020204030204" pitchFamily="34" charset="0"/>
              </a:rPr>
              <a:t>بازالت </a:t>
            </a:r>
            <a:r>
              <a:rPr lang="fa-IR" sz="2000" dirty="0">
                <a:solidFill>
                  <a:schemeClr val="accent1">
                    <a:lumMod val="20000"/>
                    <a:lumOff val="80000"/>
                  </a:schemeClr>
                </a:solidFill>
                <a:latin typeface="Calibri" panose="020F0502020204030204" pitchFamily="34" charset="0"/>
                <a:ea typeface="Calibri" panose="020F0502020204030204" pitchFamily="34" charset="0"/>
              </a:rPr>
              <a:t>اقیانوسی به دست آمده از پشته میانی اقیانوس اطلس</a:t>
            </a:r>
            <a:r>
              <a:rPr lang="fa-IR" sz="2000" dirty="0" smtClean="0">
                <a:solidFill>
                  <a:schemeClr val="accent1">
                    <a:lumMod val="20000"/>
                    <a:lumOff val="80000"/>
                  </a:schemeClr>
                </a:solidFill>
                <a:latin typeface="Calibri" panose="020F0502020204030204" pitchFamily="34" charset="0"/>
                <a:ea typeface="Calibri" panose="020F0502020204030204" pitchFamily="34" charset="0"/>
              </a:rPr>
              <a:t>،</a:t>
            </a:r>
          </a:p>
          <a:p>
            <a:pPr marL="514350" indent="-514350">
              <a:buAutoNum type="romanUcParenBoth"/>
            </a:pPr>
            <a:r>
              <a:rPr lang="fa-IR" sz="2000" dirty="0" smtClean="0">
                <a:solidFill>
                  <a:schemeClr val="accent1">
                    <a:lumMod val="20000"/>
                    <a:lumOff val="80000"/>
                  </a:schemeClr>
                </a:solidFill>
                <a:latin typeface="Calibri" panose="020F0502020204030204" pitchFamily="34" charset="0"/>
                <a:ea typeface="Calibri" panose="020F0502020204030204" pitchFamily="34" charset="0"/>
              </a:rPr>
              <a:t> </a:t>
            </a:r>
            <a:r>
              <a:rPr lang="fa-IR" sz="2000" dirty="0">
                <a:solidFill>
                  <a:schemeClr val="accent1">
                    <a:lumMod val="20000"/>
                    <a:lumOff val="80000"/>
                  </a:schemeClr>
                </a:solidFill>
                <a:latin typeface="Calibri" panose="020F0502020204030204" pitchFamily="34" charset="0"/>
                <a:ea typeface="Calibri" panose="020F0502020204030204" pitchFamily="34" charset="0"/>
              </a:rPr>
              <a:t>(</a:t>
            </a:r>
            <a:r>
              <a:rPr lang="en-US" sz="2000" dirty="0" smtClean="0">
                <a:solidFill>
                  <a:schemeClr val="accent1">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II</a:t>
            </a:r>
            <a:r>
              <a:rPr lang="fa-IR" sz="2000" dirty="0">
                <a:solidFill>
                  <a:schemeClr val="accent1">
                    <a:lumMod val="20000"/>
                    <a:lumOff val="80000"/>
                  </a:schemeClr>
                </a:solidFill>
                <a:latin typeface="Calibri" panose="020F0502020204030204" pitchFamily="34" charset="0"/>
                <a:ea typeface="Calibri" panose="020F0502020204030204" pitchFamily="34" charset="0"/>
              </a:rPr>
              <a:t>) ترکیبی از بازالتهای قاره ای، </a:t>
            </a:r>
            <a:endParaRPr lang="fa-IR" sz="2000" dirty="0" smtClean="0">
              <a:solidFill>
                <a:schemeClr val="accent1">
                  <a:lumMod val="20000"/>
                  <a:lumOff val="80000"/>
                </a:schemeClr>
              </a:solidFill>
              <a:latin typeface="Calibri" panose="020F0502020204030204" pitchFamily="34" charset="0"/>
              <a:ea typeface="Calibri" panose="020F0502020204030204" pitchFamily="34" charset="0"/>
            </a:endParaRPr>
          </a:p>
          <a:p>
            <a:pPr marL="514350" indent="-514350">
              <a:buAutoNum type="romanUcParenBoth"/>
            </a:pPr>
            <a:r>
              <a:rPr lang="fa-IR" sz="2000" dirty="0" smtClean="0">
                <a:solidFill>
                  <a:schemeClr val="accent1">
                    <a:lumMod val="20000"/>
                    <a:lumOff val="80000"/>
                  </a:schemeClr>
                </a:solidFill>
                <a:latin typeface="Calibri" panose="020F0502020204030204" pitchFamily="34" charset="0"/>
                <a:ea typeface="Calibri" panose="020F0502020204030204" pitchFamily="34" charset="0"/>
              </a:rPr>
              <a:t>(</a:t>
            </a:r>
            <a:r>
              <a:rPr lang="en-US" sz="2000" dirty="0" smtClean="0">
                <a:solidFill>
                  <a:schemeClr val="accent1">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III</a:t>
            </a:r>
            <a:r>
              <a:rPr lang="fa-IR" sz="2000" dirty="0">
                <a:solidFill>
                  <a:schemeClr val="accent1">
                    <a:lumMod val="20000"/>
                    <a:lumOff val="80000"/>
                  </a:schemeClr>
                </a:solidFill>
                <a:latin typeface="Calibri" panose="020F0502020204030204" pitchFamily="34" charset="0"/>
                <a:ea typeface="Calibri" panose="020F0502020204030204" pitchFamily="34" charset="0"/>
              </a:rPr>
              <a:t>) گرانیت </a:t>
            </a:r>
            <a:r>
              <a:rPr lang="en-US" sz="2000" dirty="0" smtClean="0">
                <a:solidFill>
                  <a:schemeClr val="accent1">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a:t>
            </a:r>
            <a:r>
              <a:rPr lang="fa-IR" sz="2000" dirty="0">
                <a:solidFill>
                  <a:schemeClr val="accent1">
                    <a:lumMod val="20000"/>
                    <a:lumOff val="80000"/>
                  </a:schemeClr>
                </a:solidFill>
                <a:latin typeface="Calibri" panose="020F0502020204030204" pitchFamily="34" charset="0"/>
                <a:ea typeface="Calibri" panose="020F0502020204030204" pitchFamily="34" charset="0"/>
              </a:rPr>
              <a:t> 1-</a:t>
            </a:r>
            <a:r>
              <a:rPr lang="fa-IR" sz="2000" dirty="0" smtClean="0">
                <a:solidFill>
                  <a:schemeClr val="accent1">
                    <a:lumMod val="20000"/>
                    <a:lumOff val="80000"/>
                  </a:schemeClr>
                </a:solidFill>
                <a:effectLst/>
                <a:ea typeface="Calibri" panose="020F0502020204030204" pitchFamily="34" charset="0"/>
                <a:cs typeface="Calibri" panose="020F0502020204030204" pitchFamily="34" charset="0"/>
              </a:rPr>
              <a:t> </a:t>
            </a:r>
            <a:r>
              <a:rPr lang="en-US" sz="2000" dirty="0" smtClean="0">
                <a:solidFill>
                  <a:schemeClr val="accent1">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G</a:t>
            </a:r>
            <a:r>
              <a:rPr lang="en-US" sz="2000" dirty="0" smtClean="0">
                <a:solidFill>
                  <a:schemeClr val="accent1">
                    <a:lumMod val="20000"/>
                    <a:lumOff val="80000"/>
                  </a:schemeClr>
                </a:solidFill>
                <a:effectLst/>
                <a:latin typeface="Arial" panose="020B0604020202020204" pitchFamily="34" charset="0"/>
                <a:ea typeface="Calibri" panose="020F0502020204030204" pitchFamily="34" charset="0"/>
              </a:rPr>
              <a:t> </a:t>
            </a:r>
            <a:r>
              <a:rPr lang="en-US" sz="2000" dirty="0" smtClean="0">
                <a:solidFill>
                  <a:schemeClr val="accent1">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IV)</a:t>
            </a:r>
            <a:r>
              <a:rPr lang="fa-IR" sz="2000" dirty="0">
                <a:solidFill>
                  <a:schemeClr val="accent1">
                    <a:lumMod val="20000"/>
                    <a:lumOff val="80000"/>
                  </a:schemeClr>
                </a:solidFill>
                <a:latin typeface="Calibri" panose="020F0502020204030204" pitchFamily="34" charset="0"/>
                <a:ea typeface="Calibri" panose="020F0502020204030204" pitchFamily="34" charset="0"/>
              </a:rPr>
              <a:t>) ، ) </a:t>
            </a:r>
            <a:endParaRPr lang="fa-IR" sz="2000" dirty="0" smtClean="0">
              <a:solidFill>
                <a:schemeClr val="accent1">
                  <a:lumMod val="20000"/>
                  <a:lumOff val="80000"/>
                </a:schemeClr>
              </a:solidFill>
              <a:latin typeface="Calibri" panose="020F0502020204030204" pitchFamily="34" charset="0"/>
              <a:ea typeface="Calibri" panose="020F0502020204030204" pitchFamily="34" charset="0"/>
            </a:endParaRPr>
          </a:p>
          <a:p>
            <a:pPr marL="514350" indent="-514350">
              <a:buAutoNum type="romanUcParenBoth"/>
            </a:pPr>
            <a:r>
              <a:rPr lang="fa-IR" sz="2000" dirty="0" smtClean="0">
                <a:solidFill>
                  <a:schemeClr val="accent1">
                    <a:lumMod val="20000"/>
                    <a:lumOff val="80000"/>
                  </a:schemeClr>
                </a:solidFill>
                <a:latin typeface="Calibri" panose="020F0502020204030204" pitchFamily="34" charset="0"/>
                <a:ea typeface="Calibri" panose="020F0502020204030204" pitchFamily="34" charset="0"/>
              </a:rPr>
              <a:t>آنورتوزیت</a:t>
            </a:r>
            <a:r>
              <a:rPr lang="fa-IR" sz="2000" dirty="0">
                <a:solidFill>
                  <a:schemeClr val="accent1">
                    <a:lumMod val="20000"/>
                    <a:lumOff val="80000"/>
                  </a:schemeClr>
                </a:solidFill>
                <a:latin typeface="Calibri" panose="020F0502020204030204" pitchFamily="34" charset="0"/>
                <a:ea typeface="Calibri" panose="020F0502020204030204" pitchFamily="34" charset="0"/>
              </a:rPr>
              <a:t>، کبک. توجه کنید که </a:t>
            </a:r>
            <a:r>
              <a:rPr lang="en-US" sz="2000" dirty="0" smtClean="0">
                <a:solidFill>
                  <a:schemeClr val="accent1">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Y</a:t>
            </a:r>
            <a:r>
              <a:rPr lang="fa-IR" sz="2000" dirty="0">
                <a:solidFill>
                  <a:schemeClr val="accent1">
                    <a:lumMod val="20000"/>
                    <a:lumOff val="80000"/>
                  </a:schemeClr>
                </a:solidFill>
                <a:latin typeface="Calibri" panose="020F0502020204030204" pitchFamily="34" charset="0"/>
                <a:ea typeface="Calibri" panose="020F0502020204030204" pitchFamily="34" charset="0"/>
              </a:rPr>
              <a:t> بین </a:t>
            </a:r>
            <a:r>
              <a:rPr lang="en-US" sz="2000" dirty="0" smtClean="0">
                <a:solidFill>
                  <a:schemeClr val="accent1">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Ho</a:t>
            </a:r>
            <a:r>
              <a:rPr lang="fa-IR" sz="2000" dirty="0">
                <a:solidFill>
                  <a:schemeClr val="accent1">
                    <a:lumMod val="20000"/>
                    <a:lumOff val="80000"/>
                  </a:schemeClr>
                </a:solidFill>
                <a:latin typeface="Calibri" panose="020F0502020204030204" pitchFamily="34" charset="0"/>
                <a:ea typeface="Calibri" panose="020F0502020204030204" pitchFamily="34" charset="0"/>
              </a:rPr>
              <a:t> و </a:t>
            </a:r>
            <a:r>
              <a:rPr lang="en-US" sz="2000" dirty="0" err="1" smtClean="0">
                <a:solidFill>
                  <a:schemeClr val="accent1">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Er</a:t>
            </a:r>
            <a:r>
              <a:rPr lang="fa-IR" sz="2000" dirty="0">
                <a:solidFill>
                  <a:schemeClr val="accent1">
                    <a:lumMod val="20000"/>
                    <a:lumOff val="80000"/>
                  </a:schemeClr>
                </a:solidFill>
                <a:latin typeface="Calibri" panose="020F0502020204030204" pitchFamily="34" charset="0"/>
                <a:ea typeface="Calibri" panose="020F0502020204030204" pitchFamily="34" charset="0"/>
              </a:rPr>
              <a:t> ترسیم شده است، زیرا شعاع یونی آن اساسا مشابه شعاع یونی این عناصر است.</a:t>
            </a:r>
            <a:endParaRPr lang="fa-IR" sz="2000" dirty="0">
              <a:solidFill>
                <a:schemeClr val="accent1">
                  <a:lumMod val="20000"/>
                  <a:lumOff val="80000"/>
                </a:schemeClr>
              </a:solidFill>
            </a:endParaRPr>
          </a:p>
        </p:txBody>
      </p:sp>
    </p:spTree>
    <p:extLst>
      <p:ext uri="{BB962C8B-B14F-4D97-AF65-F5344CB8AC3E}">
        <p14:creationId xmlns:p14="http://schemas.microsoft.com/office/powerpoint/2010/main" val="3318317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74890" y="1262743"/>
            <a:ext cx="5746253" cy="584775"/>
          </a:xfrm>
          <a:prstGeom prst="rect">
            <a:avLst/>
          </a:prstGeom>
        </p:spPr>
        <p:txBody>
          <a:bodyPr wrap="square">
            <a:spAutoFit/>
          </a:bodyPr>
          <a:lstStyle/>
          <a:p>
            <a:r>
              <a:rPr lang="fa-IR" sz="3200" b="1" dirty="0" smtClean="0">
                <a:solidFill>
                  <a:schemeClr val="accent1">
                    <a:lumMod val="20000"/>
                    <a:lumOff val="80000"/>
                  </a:schemeClr>
                </a:solidFill>
                <a:latin typeface="BNazanin,Bold"/>
              </a:rPr>
              <a:t>قوانین رینگوود در جانشینی</a:t>
            </a:r>
            <a:endParaRPr lang="fa-IR" sz="3200" b="1" dirty="0">
              <a:solidFill>
                <a:schemeClr val="accent1">
                  <a:lumMod val="20000"/>
                  <a:lumOff val="80000"/>
                </a:schemeClr>
              </a:solidFill>
            </a:endParaRPr>
          </a:p>
        </p:txBody>
      </p:sp>
      <p:sp>
        <p:nvSpPr>
          <p:cNvPr id="5" name="Rectangle 4"/>
          <p:cNvSpPr/>
          <p:nvPr/>
        </p:nvSpPr>
        <p:spPr>
          <a:xfrm>
            <a:off x="1103087" y="1988066"/>
            <a:ext cx="10218056" cy="1338828"/>
          </a:xfrm>
          <a:prstGeom prst="rect">
            <a:avLst/>
          </a:prstGeom>
        </p:spPr>
        <p:txBody>
          <a:bodyPr wrap="square">
            <a:spAutoFit/>
          </a:bodyPr>
          <a:lstStyle/>
          <a:p>
            <a:pPr>
              <a:lnSpc>
                <a:spcPct val="150000"/>
              </a:lnSpc>
            </a:pPr>
            <a:r>
              <a:rPr lang="fa-IR" dirty="0">
                <a:solidFill>
                  <a:schemeClr val="accent1">
                    <a:lumMod val="60000"/>
                    <a:lumOff val="40000"/>
                  </a:schemeClr>
                </a:solidFill>
                <a:latin typeface="BNazanin"/>
                <a:cs typeface="B Nazanin" panose="00000400000000000000" pitchFamily="2" charset="-78"/>
              </a:rPr>
              <a:t>الکترونگاتیویته عنصر مقیاسی براي گرایش آن عنصر در تشکیل پیوند کووالانس است. هر </a:t>
            </a:r>
            <a:r>
              <a:rPr lang="fa-IR" dirty="0" smtClean="0">
                <a:solidFill>
                  <a:schemeClr val="accent1">
                    <a:lumMod val="60000"/>
                    <a:lumOff val="40000"/>
                  </a:schemeClr>
                </a:solidFill>
                <a:latin typeface="BNazanin"/>
                <a:cs typeface="B Nazanin" panose="00000400000000000000" pitchFamily="2" charset="-78"/>
              </a:rPr>
              <a:t>گاه جایگزینی </a:t>
            </a:r>
            <a:r>
              <a:rPr lang="fa-IR" dirty="0">
                <a:solidFill>
                  <a:schemeClr val="accent1">
                    <a:lumMod val="60000"/>
                    <a:lumOff val="40000"/>
                  </a:schemeClr>
                </a:solidFill>
                <a:latin typeface="BNazanin"/>
                <a:cs typeface="B Nazanin" panose="00000400000000000000" pitchFamily="2" charset="-78"/>
              </a:rPr>
              <a:t>بین دو عنصر با الکترونگاتیویته متفاوت صورت بگیرد عنصري که الکترونگاتیویته کمتري دارد توسط </a:t>
            </a:r>
            <a:r>
              <a:rPr lang="fa-IR" dirty="0" smtClean="0">
                <a:solidFill>
                  <a:schemeClr val="accent1">
                    <a:lumMod val="60000"/>
                    <a:lumOff val="40000"/>
                  </a:schemeClr>
                </a:solidFill>
                <a:latin typeface="BNazanin"/>
                <a:cs typeface="B Nazanin" panose="00000400000000000000" pitchFamily="2" charset="-78"/>
              </a:rPr>
              <a:t>شبکه ترجیحا </a:t>
            </a:r>
            <a:r>
              <a:rPr lang="fa-IR" dirty="0">
                <a:solidFill>
                  <a:schemeClr val="accent1">
                    <a:lumMod val="60000"/>
                    <a:lumOff val="40000"/>
                  </a:schemeClr>
                </a:solidFill>
                <a:latin typeface="BNazanin"/>
                <a:cs typeface="B Nazanin" panose="00000400000000000000" pitchFamily="2" charset="-78"/>
              </a:rPr>
              <a:t>پذیرفته می شود چرا که در این حال پیوند قوي و یونی تر است و این در حالی است که باید اختلاف </a:t>
            </a:r>
            <a:r>
              <a:rPr lang="fa-IR" dirty="0" smtClean="0">
                <a:solidFill>
                  <a:schemeClr val="accent1">
                    <a:lumMod val="60000"/>
                    <a:lumOff val="40000"/>
                  </a:schemeClr>
                </a:solidFill>
                <a:latin typeface="BNazanin"/>
                <a:cs typeface="B Nazanin" panose="00000400000000000000" pitchFamily="2" charset="-78"/>
              </a:rPr>
              <a:t>الکترونگاتیویته &gt; 0/1  باشد. </a:t>
            </a:r>
            <a:endParaRPr lang="fa-IR" dirty="0">
              <a:solidFill>
                <a:schemeClr val="accent1">
                  <a:lumMod val="60000"/>
                  <a:lumOff val="40000"/>
                </a:schemeClr>
              </a:solidFill>
              <a:cs typeface="B Nazanin" panose="00000400000000000000" pitchFamily="2" charset="-78"/>
            </a:endParaRPr>
          </a:p>
        </p:txBody>
      </p:sp>
      <p:sp>
        <p:nvSpPr>
          <p:cNvPr id="6" name="Rectangle 5"/>
          <p:cNvSpPr/>
          <p:nvPr/>
        </p:nvSpPr>
        <p:spPr>
          <a:xfrm>
            <a:off x="5352994" y="3528997"/>
            <a:ext cx="5780749" cy="400110"/>
          </a:xfrm>
          <a:prstGeom prst="rect">
            <a:avLst/>
          </a:prstGeom>
        </p:spPr>
        <p:txBody>
          <a:bodyPr wrap="none">
            <a:spAutoFit/>
          </a:bodyPr>
          <a:lstStyle/>
          <a:p>
            <a:r>
              <a:rPr lang="fa-IR" sz="2000" dirty="0">
                <a:latin typeface="BNazanin"/>
              </a:rPr>
              <a:t>عامل موثر در تشکیل کمپلکس توسط یک عنصر پتانسیل یونی است</a:t>
            </a:r>
            <a:r>
              <a:rPr lang="fa-IR" sz="2000" dirty="0">
                <a:latin typeface="BNazanin"/>
                <a:cs typeface="B Nazanin" panose="00000400000000000000" pitchFamily="2" charset="-78"/>
              </a:rPr>
              <a:t>.</a:t>
            </a:r>
            <a:endParaRPr lang="fa-IR" sz="2000" dirty="0"/>
          </a:p>
        </p:txBody>
      </p:sp>
      <p:sp>
        <p:nvSpPr>
          <p:cNvPr id="7" name="Rectangle 6"/>
          <p:cNvSpPr/>
          <p:nvPr/>
        </p:nvSpPr>
        <p:spPr>
          <a:xfrm>
            <a:off x="5991921" y="3966922"/>
            <a:ext cx="5163593" cy="369332"/>
          </a:xfrm>
          <a:prstGeom prst="rect">
            <a:avLst/>
          </a:prstGeom>
        </p:spPr>
        <p:txBody>
          <a:bodyPr wrap="none">
            <a:spAutoFit/>
          </a:bodyPr>
          <a:lstStyle/>
          <a:p>
            <a:r>
              <a:rPr lang="fa-IR" dirty="0" smtClean="0">
                <a:cs typeface="B Nazanin" panose="00000400000000000000" pitchFamily="2" charset="-78"/>
              </a:rPr>
              <a:t>1- </a:t>
            </a:r>
            <a:r>
              <a:rPr lang="fa-IR" dirty="0" smtClean="0">
                <a:latin typeface="BNazanin"/>
                <a:cs typeface="B Nazanin" panose="00000400000000000000" pitchFamily="2" charset="-78"/>
              </a:rPr>
              <a:t>عناصري </a:t>
            </a:r>
            <a:r>
              <a:rPr lang="fa-IR" dirty="0">
                <a:latin typeface="BNazanin"/>
                <a:cs typeface="B Nazanin" panose="00000400000000000000" pitchFamily="2" charset="-78"/>
              </a:rPr>
              <a:t>که پتانسیل یونی بالایی دارند تشکیل کمپلکس را می دهند</a:t>
            </a:r>
            <a:endParaRPr lang="fa-IR" dirty="0"/>
          </a:p>
        </p:txBody>
      </p:sp>
      <p:sp>
        <p:nvSpPr>
          <p:cNvPr id="8" name="Rectangle 7"/>
          <p:cNvSpPr/>
          <p:nvPr/>
        </p:nvSpPr>
        <p:spPr>
          <a:xfrm>
            <a:off x="3156208" y="4408004"/>
            <a:ext cx="7999306" cy="369332"/>
          </a:xfrm>
          <a:prstGeom prst="rect">
            <a:avLst/>
          </a:prstGeom>
        </p:spPr>
        <p:txBody>
          <a:bodyPr wrap="none">
            <a:spAutoFit/>
          </a:bodyPr>
          <a:lstStyle/>
          <a:p>
            <a:r>
              <a:rPr lang="fa-IR" dirty="0" smtClean="0">
                <a:latin typeface="BNazanin"/>
                <a:cs typeface="B Nazanin" panose="00000400000000000000" pitchFamily="2" charset="-78"/>
              </a:rPr>
              <a:t>2- عناصري </a:t>
            </a:r>
            <a:r>
              <a:rPr lang="fa-IR" dirty="0">
                <a:latin typeface="BNazanin"/>
                <a:cs typeface="B Nazanin" panose="00000400000000000000" pitchFamily="2" charset="-78"/>
              </a:rPr>
              <a:t>که پتانسیل یونی </a:t>
            </a:r>
            <a:r>
              <a:rPr lang="fa-IR" dirty="0" smtClean="0">
                <a:latin typeface="BNazanin"/>
                <a:cs typeface="B Nazanin" panose="00000400000000000000" pitchFamily="2" charset="-78"/>
              </a:rPr>
              <a:t>آنها 0/6-2/5  </a:t>
            </a:r>
            <a:r>
              <a:rPr lang="fa-IR" dirty="0">
                <a:latin typeface="BNazanin"/>
                <a:cs typeface="B Nazanin" panose="00000400000000000000" pitchFamily="2" charset="-78"/>
              </a:rPr>
              <a:t>باشد بصورت یونهاي آزاد در حفرات شبکه پلیمرهاي سیلیس </a:t>
            </a:r>
            <a:r>
              <a:rPr lang="fa-IR" dirty="0" smtClean="0">
                <a:latin typeface="BNazanin"/>
                <a:cs typeface="B Nazanin" panose="00000400000000000000" pitchFamily="2" charset="-78"/>
              </a:rPr>
              <a:t>هستند.</a:t>
            </a:r>
            <a:endParaRPr lang="fa-IR" dirty="0"/>
          </a:p>
        </p:txBody>
      </p:sp>
      <p:sp>
        <p:nvSpPr>
          <p:cNvPr id="9" name="Rectangle 8"/>
          <p:cNvSpPr/>
          <p:nvPr/>
        </p:nvSpPr>
        <p:spPr>
          <a:xfrm>
            <a:off x="2087006" y="4877003"/>
            <a:ext cx="9068508" cy="369332"/>
          </a:xfrm>
          <a:prstGeom prst="rect">
            <a:avLst/>
          </a:prstGeom>
        </p:spPr>
        <p:txBody>
          <a:bodyPr wrap="none">
            <a:spAutoFit/>
          </a:bodyPr>
          <a:lstStyle/>
          <a:p>
            <a:r>
              <a:rPr lang="fa-IR" dirty="0"/>
              <a:t>3- عناصري که پتانسیل یونی آنها بین 2/5-8/5 باشد بصورت </a:t>
            </a:r>
            <a:r>
              <a:rPr lang="fa-IR" dirty="0" smtClean="0"/>
              <a:t>بینابین </a:t>
            </a:r>
            <a:r>
              <a:rPr lang="fa-IR" dirty="0"/>
              <a:t>نوع کمپلکس و غیر کمپلکس را تشکیل </a:t>
            </a:r>
            <a:r>
              <a:rPr lang="fa-IR" dirty="0" smtClean="0"/>
              <a:t>می دهد . </a:t>
            </a:r>
            <a:endParaRPr lang="fa-IR" dirty="0"/>
          </a:p>
        </p:txBody>
      </p:sp>
      <p:sp>
        <p:nvSpPr>
          <p:cNvPr id="11" name="Rectangle 10"/>
          <p:cNvSpPr/>
          <p:nvPr/>
        </p:nvSpPr>
        <p:spPr>
          <a:xfrm>
            <a:off x="2087006" y="5346002"/>
            <a:ext cx="9113798" cy="646331"/>
          </a:xfrm>
          <a:prstGeom prst="rect">
            <a:avLst/>
          </a:prstGeom>
        </p:spPr>
        <p:txBody>
          <a:bodyPr wrap="square">
            <a:spAutoFit/>
          </a:bodyPr>
          <a:lstStyle/>
          <a:p>
            <a:r>
              <a:rPr lang="fa-IR" dirty="0" smtClean="0"/>
              <a:t>4-عناصري </a:t>
            </a:r>
            <a:r>
              <a:rPr lang="fa-IR" dirty="0"/>
              <a:t>که پتانسیل یونی بزرگتر از </a:t>
            </a:r>
            <a:r>
              <a:rPr lang="fa-IR" dirty="0" smtClean="0"/>
              <a:t>4/8 دارند . </a:t>
            </a:r>
          </a:p>
          <a:p>
            <a:r>
              <a:rPr lang="fa-IR" dirty="0" smtClean="0"/>
              <a:t>الف</a:t>
            </a:r>
            <a:r>
              <a:rPr lang="fa-IR" dirty="0"/>
              <a:t>) می توانند به شبکه سیلیس متصل </a:t>
            </a:r>
            <a:r>
              <a:rPr lang="fa-IR" dirty="0" smtClean="0"/>
              <a:t>شوند.       ب</a:t>
            </a:r>
            <a:r>
              <a:rPr lang="fa-IR" dirty="0"/>
              <a:t>) می توانند به شبکه سیلیس متصل نشوند</a:t>
            </a:r>
          </a:p>
        </p:txBody>
      </p:sp>
    </p:spTree>
    <p:extLst>
      <p:ext uri="{BB962C8B-B14F-4D97-AF65-F5344CB8AC3E}">
        <p14:creationId xmlns:p14="http://schemas.microsoft.com/office/powerpoint/2010/main" val="221989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38628" y="1259224"/>
            <a:ext cx="10711542" cy="4659289"/>
          </a:xfrm>
          <a:prstGeom prst="rect">
            <a:avLst/>
          </a:prstGeom>
        </p:spPr>
        <p:txBody>
          <a:bodyPr wrap="square">
            <a:spAutoFit/>
          </a:bodyPr>
          <a:lstStyle/>
          <a:p>
            <a:pPr>
              <a:lnSpc>
                <a:spcPct val="150000"/>
              </a:lnSpc>
              <a:spcAft>
                <a:spcPts val="800"/>
              </a:spcAft>
            </a:pPr>
            <a:r>
              <a:rPr lang="fa-IR" sz="2000" dirty="0" smtClean="0">
                <a:solidFill>
                  <a:schemeClr val="accent1">
                    <a:lumMod val="20000"/>
                    <a:lumOff val="80000"/>
                  </a:schemeClr>
                </a:solidFill>
                <a:latin typeface="Calibri" panose="020F0502020204030204" pitchFamily="34" charset="0"/>
                <a:ea typeface="Calibri" panose="020F0502020204030204" pitchFamily="34" charset="0"/>
              </a:rPr>
              <a:t>در این نمودار، داده ها، کندریتی - بهنجار هستند، یعنی، غلظت عناصر منفرد بر در انتهای کندریتی مشابه تقسیم و با تقریب زیاد به عنوان فراوانی کیهانی، در نظر گرفته می شود. در نتیجه، این روش درجه تفکیک را از طرح توزیع اولیه می گیرد و طرح زیگزاک زوج - فرد فراوانیهای عناصر نادر را هموار می کند. طرح کمترین تفکیک انجام شده در شکل ، مربوط به یک بازالت اقیانوسی است، که از پشتۀ میانی اقیانوس اطلس خارج شده است، و در آن هر یک از عناصر منفرد، به طور یکنواختی ۱۵ تا ۲۵ مرتبه از فراوانیهای کندریتی سرشارترند. بازالتهای قاره ای تا حدودی طرح تفکیک شده را نشان می دهند، که در آن، کاهش نسبی عناصر با افزایش عدد اتمی همراه است. به طور کلی، درجه این تفکیک با افزایش تفریق ماگمایی، افزایش می یابد، و گرانیتهایی مانند 1-</a:t>
            </a:r>
            <a:r>
              <a:rPr lang="en-US" sz="2000" dirty="0" smtClean="0">
                <a:solidFill>
                  <a:schemeClr val="accent1">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rPr>
              <a:t>G</a:t>
            </a:r>
            <a:r>
              <a:rPr lang="fa-IR" sz="2000" dirty="0" smtClean="0">
                <a:solidFill>
                  <a:schemeClr val="accent1">
                    <a:lumMod val="20000"/>
                    <a:lumOff val="80000"/>
                  </a:schemeClr>
                </a:solidFill>
                <a:latin typeface="Calibri" panose="020F0502020204030204" pitchFamily="34" charset="0"/>
                <a:ea typeface="Calibri" panose="020F0502020204030204" pitchFamily="34" charset="0"/>
              </a:rPr>
              <a:t> بیشترین اثر را نشان می دهند. احتمالا این کاهش نسبی در خاکهای نادر سنگینتر، باید با سرشاری نسبی این عناصر در بعضی مواد مکمل جور باشد. بعضی پریدوتیتها از خاکهای نادر سنگینتر نسبتا سرشارند. کلینو پیروکسن و بخصوص گرونا کانیهایی هستند، که به طور انتخابی خاکهای نادر در آنها متمرکز شده اند، و انباشتگی این کانیها در جبه بالایی، ممکن است تفکیک این عناصر دیده شده در سنگهای آذرین را توضیح دهد.</a:t>
            </a:r>
            <a:endParaRPr lang="en-US" sz="2000" dirty="0">
              <a:solidFill>
                <a:schemeClr val="accent1">
                  <a:lumMod val="20000"/>
                  <a:lumOff val="80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567484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3772" y="1422046"/>
            <a:ext cx="10406742" cy="4464684"/>
          </a:xfrm>
          <a:prstGeom prst="rect">
            <a:avLst/>
          </a:prstGeom>
        </p:spPr>
        <p:txBody>
          <a:bodyPr wrap="square">
            <a:spAutoFit/>
          </a:bodyPr>
          <a:lstStyle/>
          <a:p>
            <a:pPr>
              <a:lnSpc>
                <a:spcPct val="150000"/>
              </a:lnSpc>
              <a:spcAft>
                <a:spcPts val="800"/>
              </a:spcAft>
            </a:pPr>
            <a:r>
              <a:rPr lang="fa-IR" sz="2400" dirty="0">
                <a:solidFill>
                  <a:schemeClr val="accent1">
                    <a:lumMod val="60000"/>
                    <a:lumOff val="40000"/>
                  </a:schemeClr>
                </a:solidFill>
                <a:latin typeface="Calibri" panose="020F0502020204030204" pitchFamily="34" charset="0"/>
                <a:ea typeface="Calibri" panose="020F0502020204030204" pitchFamily="34" charset="0"/>
              </a:rPr>
              <a:t>داده های مربوط به آنورتوزیت در شکل گنجانده شده اند تا رفتار بی مانند آن را که گاهی به وسیله یوروپیم (</a:t>
            </a:r>
            <a:r>
              <a:rPr lang="en-US" sz="2400" dirty="0" err="1" smtClean="0">
                <a:solidFill>
                  <a:schemeClr val="accent1">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rPr>
              <a:t>Eu</a:t>
            </a:r>
            <a:r>
              <a:rPr lang="fa-IR" sz="2400" dirty="0">
                <a:solidFill>
                  <a:schemeClr val="accent1">
                    <a:lumMod val="60000"/>
                    <a:lumOff val="40000"/>
                  </a:schemeClr>
                </a:solidFill>
                <a:latin typeface="Calibri" panose="020F0502020204030204" pitchFamily="34" charset="0"/>
                <a:ea typeface="Calibri" panose="020F0502020204030204" pitchFamily="34" charset="0"/>
              </a:rPr>
              <a:t>) نیز نشان داده می شود، بیان کنند. آنور توزیت سنگی است که اساسا از فلدسپات پلاژیوکلاز ساخته شده است و ناهنجاری </a:t>
            </a:r>
            <a:r>
              <a:rPr lang="en-US" sz="2400" dirty="0" err="1" smtClean="0">
                <a:solidFill>
                  <a:schemeClr val="accent1">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rPr>
              <a:t>Eu</a:t>
            </a:r>
            <a:r>
              <a:rPr lang="fa-IR" sz="2400" dirty="0">
                <a:solidFill>
                  <a:schemeClr val="accent1">
                    <a:lumMod val="60000"/>
                    <a:lumOff val="40000"/>
                  </a:schemeClr>
                </a:solidFill>
                <a:latin typeface="Calibri" panose="020F0502020204030204" pitchFamily="34" charset="0"/>
                <a:ea typeface="Calibri" panose="020F0502020204030204" pitchFamily="34" charset="0"/>
              </a:rPr>
              <a:t> به روشنی به فلدسپات متصل می شود. در شرایط مناسب احيا </a:t>
            </a:r>
            <a:r>
              <a:rPr lang="en-US" sz="2400" dirty="0" err="1" smtClean="0">
                <a:solidFill>
                  <a:schemeClr val="accent1">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rPr>
              <a:t>Eu</a:t>
            </a:r>
            <a:r>
              <a:rPr lang="fa-IR" sz="2400" dirty="0">
                <a:solidFill>
                  <a:schemeClr val="accent1">
                    <a:lumMod val="60000"/>
                    <a:lumOff val="40000"/>
                  </a:schemeClr>
                </a:solidFill>
                <a:latin typeface="Calibri" panose="020F0502020204030204" pitchFamily="34" charset="0"/>
                <a:ea typeface="Calibri" panose="020F0502020204030204" pitchFamily="34" charset="0"/>
              </a:rPr>
              <a:t> بین خاکهای نادر از نظر پایدار بودن در حالت دو ظرفیتی، بی مانند است. در این حالت شعاع یونی آن در حدود شعاع یونی </a:t>
            </a:r>
            <a:r>
              <a:rPr lang="en-US" sz="2400" dirty="0" err="1" smtClean="0">
                <a:solidFill>
                  <a:schemeClr val="accent1">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rPr>
              <a:t>Sr</a:t>
            </a:r>
            <a:r>
              <a:rPr lang="fa-IR" sz="2400" dirty="0">
                <a:solidFill>
                  <a:schemeClr val="accent1">
                    <a:lumMod val="60000"/>
                    <a:lumOff val="40000"/>
                  </a:schemeClr>
                </a:solidFill>
                <a:latin typeface="Calibri" panose="020F0502020204030204" pitchFamily="34" charset="0"/>
                <a:ea typeface="Calibri" panose="020F0502020204030204" pitchFamily="34" charset="0"/>
              </a:rPr>
              <a:t> است، و از این رو در کانیهای </a:t>
            </a:r>
            <a:r>
              <a:rPr lang="en-US" sz="2400" dirty="0" smtClean="0">
                <a:solidFill>
                  <a:schemeClr val="accent1">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rPr>
              <a:t>ST</a:t>
            </a:r>
            <a:r>
              <a:rPr lang="fa-IR" sz="2400" dirty="0">
                <a:solidFill>
                  <a:schemeClr val="accent1">
                    <a:lumMod val="60000"/>
                    <a:lumOff val="40000"/>
                  </a:schemeClr>
                </a:solidFill>
                <a:latin typeface="Calibri" panose="020F0502020204030204" pitchFamily="34" charset="0"/>
                <a:ea typeface="Calibri" panose="020F0502020204030204" pitchFamily="34" charset="0"/>
              </a:rPr>
              <a:t> دار، که در سنگهای آذرین همان فلدسپاتها هستند، متمرکز می شود. بنابراین سنگهای سرشار از فلدسپات، معمولا یک ناهنجاری مثبت </a:t>
            </a:r>
            <a:r>
              <a:rPr lang="en-US" sz="2400" dirty="0" err="1" smtClean="0">
                <a:solidFill>
                  <a:schemeClr val="accent1">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rPr>
              <a:t>Eu</a:t>
            </a:r>
            <a:r>
              <a:rPr lang="fa-IR" sz="2400" dirty="0">
                <a:solidFill>
                  <a:schemeClr val="accent1">
                    <a:lumMod val="60000"/>
                    <a:lumOff val="40000"/>
                  </a:schemeClr>
                </a:solidFill>
                <a:latin typeface="Calibri" panose="020F0502020204030204" pitchFamily="34" charset="0"/>
                <a:ea typeface="Calibri" panose="020F0502020204030204" pitchFamily="34" charset="0"/>
              </a:rPr>
              <a:t> نشان می دهند، و این ناهنجاری حتی در شخانه های سرشار از فلدسپات و سنگهای کره ماه، که در شرایط احیا کننده تری نسبت به سنگهای آذرین زمینی متبلور می شوند، نمایانتر است.</a:t>
            </a:r>
            <a:endParaRPr lang="en-US" sz="2400" dirty="0">
              <a:solidFill>
                <a:schemeClr val="accent1">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547175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006" y="757084"/>
            <a:ext cx="10122646" cy="5203723"/>
          </a:xfrm>
        </p:spPr>
        <p:txBody>
          <a:bodyPr/>
          <a:lstStyle/>
          <a:p>
            <a:r>
              <a:rPr lang="ar-SA" sz="2400" dirty="0"/>
              <a:t>- </a:t>
            </a:r>
            <a:r>
              <a:rPr lang="ar-SA" sz="3200" dirty="0">
                <a:solidFill>
                  <a:schemeClr val="accent2"/>
                </a:solidFill>
              </a:rPr>
              <a:t>ضرایب </a:t>
            </a:r>
            <a:r>
              <a:rPr lang="ar-SA" sz="3200" dirty="0" smtClean="0">
                <a:solidFill>
                  <a:schemeClr val="accent2"/>
                </a:solidFill>
              </a:rPr>
              <a:t>جدایش</a:t>
            </a:r>
            <a:r>
              <a:rPr lang="en-US" sz="3200" dirty="0">
                <a:solidFill>
                  <a:schemeClr val="accent2"/>
                </a:solidFill>
              </a:rPr>
              <a:t>- Partition coefficient               </a:t>
            </a:r>
          </a:p>
          <a:p>
            <a:endParaRPr lang="en-US" sz="2400" dirty="0">
              <a:solidFill>
                <a:schemeClr val="accent2"/>
              </a:solidFill>
            </a:endParaRPr>
          </a:p>
          <a:p>
            <a:r>
              <a:rPr lang="ar-SA" sz="2400" dirty="0">
                <a:solidFill>
                  <a:schemeClr val="accent2"/>
                </a:solidFill>
              </a:rPr>
              <a:t>نحوه توزیع عناصر کمیاب بین فازهای مختلف را می توان به وسیله ضريب توزیع و یا ضریب جدایش توصیف کرد (مک اینتایر، ۱۹۶3). در ژئوشیمی عناصر کمیاب، به نحو گسترده ای از ضریب توزیع نرنست استفاده شده و توسط آن توزیع تعادلی یک عنصر کمیاب بین کانی و مذاب بیان می شود. ضریب توزیع نرنست چنین تعریف می شود</a:t>
            </a:r>
            <a:r>
              <a:rPr lang="ar-SA" sz="2400" dirty="0" smtClean="0">
                <a:solidFill>
                  <a:schemeClr val="accent2"/>
                </a:solidFill>
              </a:rPr>
              <a:t>:</a:t>
            </a:r>
            <a:endParaRPr lang="fa-IR" sz="2400" dirty="0" smtClean="0">
              <a:solidFill>
                <a:schemeClr val="accent2"/>
              </a:solidFill>
            </a:endParaRPr>
          </a:p>
          <a:p>
            <a:endParaRPr lang="en-US" sz="2400" dirty="0">
              <a:solidFill>
                <a:schemeClr val="accent2"/>
              </a:solidFill>
            </a:endParaRPr>
          </a:p>
          <a:p>
            <a:endParaRPr lang="fa-IR" dirty="0"/>
          </a:p>
        </p:txBody>
      </p:sp>
      <p:pic>
        <p:nvPicPr>
          <p:cNvPr id="4" name="Picture 3" descr="C:\Users\Sarinakal75\Desktop\ناصر فیروزی\1\New folder\5.JPG"/>
          <p:cNvPicPr/>
          <p:nvPr/>
        </p:nvPicPr>
        <p:blipFill rotWithShape="1">
          <a:blip r:embed="rId2">
            <a:extLst>
              <a:ext uri="{28A0092B-C50C-407E-A947-70E740481C1C}">
                <a14:useLocalDpi xmlns:a14="http://schemas.microsoft.com/office/drawing/2010/main" val="0"/>
              </a:ext>
            </a:extLst>
          </a:blip>
          <a:srcRect t="1" r="45279" b="-20197"/>
          <a:stretch/>
        </p:blipFill>
        <p:spPr bwMode="auto">
          <a:xfrm>
            <a:off x="3309702" y="3844413"/>
            <a:ext cx="4860904" cy="1386348"/>
          </a:xfrm>
          <a:prstGeom prst="rect">
            <a:avLst/>
          </a:prstGeom>
          <a:noFill/>
          <a:ln>
            <a:noFill/>
          </a:ln>
        </p:spPr>
      </p:pic>
    </p:spTree>
    <p:extLst>
      <p:ext uri="{BB962C8B-B14F-4D97-AF65-F5344CB8AC3E}">
        <p14:creationId xmlns:p14="http://schemas.microsoft.com/office/powerpoint/2010/main" val="2424270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934065"/>
            <a:ext cx="10230801" cy="5085735"/>
          </a:xfrm>
        </p:spPr>
        <p:txBody>
          <a:bodyPr/>
          <a:lstStyle/>
          <a:p>
            <a:pPr>
              <a:lnSpc>
                <a:spcPct val="115000"/>
              </a:lnSpc>
              <a:spcAft>
                <a:spcPts val="800"/>
              </a:spcAft>
            </a:pPr>
            <a:r>
              <a:rPr lang="ar-SA" sz="2800" b="1" dirty="0">
                <a:solidFill>
                  <a:schemeClr val="accent6"/>
                </a:solidFill>
                <a:latin typeface="Calibri" panose="020F0502020204030204" pitchFamily="34" charset="0"/>
                <a:ea typeface="Calibri" panose="020F0502020204030204" pitchFamily="34" charset="0"/>
                <a:cs typeface="B Nazanin" panose="00000400000000000000" pitchFamily="2" charset="-78"/>
              </a:rPr>
              <a:t>-</a:t>
            </a:r>
            <a:r>
              <a:rPr lang="ar-SA" sz="3600" b="1" dirty="0">
                <a:solidFill>
                  <a:schemeClr val="accent6"/>
                </a:solidFill>
                <a:latin typeface="Calibri" panose="020F0502020204030204" pitchFamily="34" charset="0"/>
                <a:ea typeface="Calibri" panose="020F0502020204030204" pitchFamily="34" charset="0"/>
              </a:rPr>
              <a:t>رفتار عناصر کمیاب در سیستمهای ماگمایی:</a:t>
            </a:r>
            <a:r>
              <a:rPr lang="ar-SA" sz="3600" dirty="0">
                <a:solidFill>
                  <a:schemeClr val="accent6"/>
                </a:solidFill>
                <a:latin typeface="Calibri" panose="020F0502020204030204" pitchFamily="34" charset="0"/>
                <a:ea typeface="Calibri" panose="020F0502020204030204" pitchFamily="34" charset="0"/>
              </a:rPr>
              <a:t> </a:t>
            </a:r>
            <a:endParaRPr lang="en-US" sz="2800" dirty="0">
              <a:solidFill>
                <a:schemeClr val="accent6"/>
              </a:solidFill>
              <a:latin typeface="Calibri" panose="020F0502020204030204" pitchFamily="34" charset="0"/>
              <a:ea typeface="Calibri" panose="020F0502020204030204" pitchFamily="34" charset="0"/>
            </a:endParaRPr>
          </a:p>
          <a:p>
            <a:pPr rtl="0"/>
            <a:r>
              <a:rPr lang="ar-SA" sz="2800" dirty="0">
                <a:solidFill>
                  <a:schemeClr val="accent6"/>
                </a:solidFill>
                <a:latin typeface="Calibri" panose="020F0502020204030204" pitchFamily="34" charset="0"/>
                <a:ea typeface="Calibri" panose="020F0502020204030204" pitchFamily="34" charset="0"/>
                <a:cs typeface="B Nazanin" panose="00000400000000000000" pitchFamily="2" charset="-78"/>
              </a:rPr>
              <a:t>هنگامی که گوشته زمین ذوب می­شود عناصر کمیاب یک رفتار ترجیحی نسبت به فاز مذاب با فاز جامد (کانی) نشان می­دهند. عناصری را که ترجیح می دهند در فاز جامد باقی بمانند سازگار و عناصری که ترجیحا وارد فاز مذاب می شوند، ناسازگار می نامند. منظور از ناسازگار بودن یک عنصر کمیاب این است که آن عنصر در ساختار کانی، ناسازگار بوده و </a:t>
            </a:r>
            <a:r>
              <a:rPr lang="ar-SA" sz="2800" dirty="0" smtClean="0">
                <a:solidFill>
                  <a:schemeClr val="accent6"/>
                </a:solidFill>
                <a:latin typeface="Calibri" panose="020F0502020204030204" pitchFamily="34" charset="0"/>
                <a:ea typeface="Calibri" panose="020F0502020204030204" pitchFamily="34" charset="0"/>
                <a:cs typeface="B Nazanin" panose="00000400000000000000" pitchFamily="2" charset="-78"/>
              </a:rPr>
              <a:t>در اولین </a:t>
            </a:r>
            <a:r>
              <a:rPr lang="ar-SA" sz="2800" dirty="0">
                <a:solidFill>
                  <a:schemeClr val="accent6"/>
                </a:solidFill>
                <a:latin typeface="Calibri" panose="020F0502020204030204" pitchFamily="34" charset="0"/>
                <a:ea typeface="Calibri" panose="020F0502020204030204" pitchFamily="34" charset="0"/>
                <a:cs typeface="B Nazanin" panose="00000400000000000000" pitchFamily="2" charset="-78"/>
              </a:rPr>
              <a:t>فرصت آن را ترک خواهد کرد. </a:t>
            </a:r>
            <a:r>
              <a:rPr lang="en-US" sz="1100" dirty="0" smtClean="0">
                <a:solidFill>
                  <a:srgbClr val="000000"/>
                </a:solidFill>
                <a:latin typeface="Times New Roman" panose="02020603050405020304" pitchFamily="18" charset="0"/>
                <a:ea typeface="Calibri" panose="020F0502020204030204" pitchFamily="34" charset="0"/>
                <a:cs typeface="B Nazanin" panose="00000400000000000000" pitchFamily="2" charset="-78"/>
              </a:rPr>
              <a:t>-</a:t>
            </a:r>
            <a:endParaRPr lang="fa-IR" dirty="0"/>
          </a:p>
        </p:txBody>
      </p:sp>
    </p:spTree>
    <p:extLst>
      <p:ext uri="{BB962C8B-B14F-4D97-AF65-F5344CB8AC3E}">
        <p14:creationId xmlns:p14="http://schemas.microsoft.com/office/powerpoint/2010/main" val="633308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1248697"/>
            <a:ext cx="9709691" cy="4771103"/>
          </a:xfrm>
        </p:spPr>
        <p:txBody>
          <a:bodyPr>
            <a:normAutofit/>
          </a:bodyPr>
          <a:lstStyle/>
          <a:p>
            <a:r>
              <a:rPr lang="ar-SA" sz="2800" dirty="0">
                <a:solidFill>
                  <a:srgbClr val="FFFF00"/>
                </a:solidFill>
              </a:rPr>
              <a:t>تقسیم بندی عناصر ناسازگار بر اساس نسبت بار به </a:t>
            </a:r>
            <a:r>
              <a:rPr lang="ar-SA" sz="2800" dirty="0" smtClean="0">
                <a:solidFill>
                  <a:srgbClr val="FFFF00"/>
                </a:solidFill>
              </a:rPr>
              <a:t>اندازه</a:t>
            </a:r>
            <a:r>
              <a:rPr lang="fa-IR" sz="2800" dirty="0" smtClean="0">
                <a:solidFill>
                  <a:srgbClr val="FFFF00"/>
                </a:solidFill>
              </a:rPr>
              <a:t> یون</a:t>
            </a:r>
            <a:r>
              <a:rPr lang="ar-SA" sz="2800" dirty="0" smtClean="0">
                <a:solidFill>
                  <a:srgbClr val="FFFF00"/>
                </a:solidFill>
              </a:rPr>
              <a:t> </a:t>
            </a:r>
            <a:endParaRPr lang="fa-IR" sz="2800" dirty="0" smtClean="0">
              <a:solidFill>
                <a:srgbClr val="FFFF00"/>
              </a:solidFill>
            </a:endParaRPr>
          </a:p>
          <a:p>
            <a:r>
              <a:rPr lang="ar-SA" sz="2000" dirty="0" smtClean="0">
                <a:solidFill>
                  <a:schemeClr val="accent6"/>
                </a:solidFill>
              </a:rPr>
              <a:t>این </a:t>
            </a:r>
            <a:r>
              <a:rPr lang="ar-SA" sz="2000" dirty="0">
                <a:solidFill>
                  <a:schemeClr val="accent6"/>
                </a:solidFill>
              </a:rPr>
              <a:t>نسبت را شدت میدان یعنی بار الکترواستاتیک در واحد سطح کاتیون می­نامند. همچنین این مقدار را پتانسیل یونی یک عنصر می­گویند که از نسبت ظرفیت به شعاع یونی به دست می آید</a:t>
            </a:r>
            <a:r>
              <a:rPr lang="ar-SA" sz="2000" dirty="0" smtClean="0">
                <a:solidFill>
                  <a:schemeClr val="accent6"/>
                </a:solidFill>
              </a:rPr>
              <a:t>.</a:t>
            </a:r>
            <a:endParaRPr lang="fa-IR" sz="2000" dirty="0" smtClean="0">
              <a:solidFill>
                <a:schemeClr val="accent6"/>
              </a:solidFill>
            </a:endParaRPr>
          </a:p>
          <a:p>
            <a:r>
              <a:rPr lang="ar-SA" sz="2000" dirty="0" smtClean="0">
                <a:solidFill>
                  <a:schemeClr val="accent6"/>
                </a:solidFill>
              </a:rPr>
              <a:t> </a:t>
            </a:r>
            <a:r>
              <a:rPr lang="ar-SA" sz="2000" dirty="0">
                <a:solidFill>
                  <a:schemeClr val="accent6"/>
                </a:solidFill>
              </a:rPr>
              <a:t>کاتیونهای کوچک با بار فراوان را عناصر با شدت میدان بالا (</a:t>
            </a:r>
            <a:r>
              <a:rPr lang="en-US" sz="2000" dirty="0">
                <a:solidFill>
                  <a:schemeClr val="accent6"/>
                </a:solidFill>
              </a:rPr>
              <a:t>HFS</a:t>
            </a:r>
            <a:r>
              <a:rPr lang="ar-SA" sz="2000" dirty="0">
                <a:solidFill>
                  <a:schemeClr val="accent6"/>
                </a:solidFill>
              </a:rPr>
              <a:t>) (پتانسیل یونی بالاتر از </a:t>
            </a:r>
            <a:r>
              <a:rPr lang="ar-SA" sz="2000" dirty="0" smtClean="0">
                <a:solidFill>
                  <a:schemeClr val="accent6"/>
                </a:solidFill>
              </a:rPr>
              <a:t>۲</a:t>
            </a:r>
            <a:r>
              <a:rPr lang="fa-IR" sz="2000" dirty="0" smtClean="0">
                <a:solidFill>
                  <a:schemeClr val="accent6"/>
                </a:solidFill>
              </a:rPr>
              <a:t> </a:t>
            </a:r>
          </a:p>
          <a:p>
            <a:r>
              <a:rPr lang="ar-SA" sz="2000" dirty="0" smtClean="0">
                <a:solidFill>
                  <a:schemeClr val="accent6"/>
                </a:solidFill>
              </a:rPr>
              <a:t>و </a:t>
            </a:r>
            <a:r>
              <a:rPr lang="ar-SA" sz="2000" dirty="0">
                <a:solidFill>
                  <a:schemeClr val="accent6"/>
                </a:solidFill>
              </a:rPr>
              <a:t>کاتیونهای بزرگ با بار کم را عناصر با شدت میدان پایین (</a:t>
            </a:r>
            <a:r>
              <a:rPr lang="en-US" sz="2000" dirty="0">
                <a:solidFill>
                  <a:schemeClr val="accent6"/>
                </a:solidFill>
              </a:rPr>
              <a:t>LFS</a:t>
            </a:r>
            <a:r>
              <a:rPr lang="ar-SA" sz="2000" dirty="0">
                <a:solidFill>
                  <a:schemeClr val="accent6"/>
                </a:solidFill>
              </a:rPr>
              <a:t>) (پتانسیل پونی کمتر از </a:t>
            </a:r>
            <a:r>
              <a:rPr lang="ar-SA" sz="2000" dirty="0" smtClean="0">
                <a:solidFill>
                  <a:schemeClr val="accent6"/>
                </a:solidFill>
              </a:rPr>
              <a:t>۲ </a:t>
            </a:r>
            <a:r>
              <a:rPr lang="ar-SA" sz="2000" dirty="0">
                <a:solidFill>
                  <a:schemeClr val="accent6"/>
                </a:solidFill>
              </a:rPr>
              <a:t>می نامند</a:t>
            </a:r>
            <a:r>
              <a:rPr lang="ar-SA" sz="2000" dirty="0" smtClean="0">
                <a:solidFill>
                  <a:schemeClr val="accent6"/>
                </a:solidFill>
              </a:rPr>
              <a:t>.</a:t>
            </a:r>
            <a:endParaRPr lang="fa-IR" sz="2000" dirty="0" smtClean="0">
              <a:solidFill>
                <a:schemeClr val="accent6"/>
              </a:solidFill>
            </a:endParaRPr>
          </a:p>
          <a:p>
            <a:r>
              <a:rPr lang="ar-SA" sz="2000" dirty="0" smtClean="0">
                <a:solidFill>
                  <a:schemeClr val="accent6"/>
                </a:solidFill>
              </a:rPr>
              <a:t> </a:t>
            </a:r>
            <a:r>
              <a:rPr lang="ar-SA" sz="2000" dirty="0">
                <a:solidFill>
                  <a:schemeClr val="accent6"/>
                </a:solidFill>
              </a:rPr>
              <a:t>کاتیونهای با شدت میدان پایین را عناصر ليتوفيل با یون بزرگ نیز می گویند (</a:t>
            </a:r>
            <a:r>
              <a:rPr lang="en-US" sz="2000" dirty="0">
                <a:solidFill>
                  <a:schemeClr val="accent6"/>
                </a:solidFill>
              </a:rPr>
              <a:t>LILE</a:t>
            </a:r>
            <a:r>
              <a:rPr lang="ar-SA" sz="2000" dirty="0">
                <a:solidFill>
                  <a:schemeClr val="accent6"/>
                </a:solidFill>
              </a:rPr>
              <a:t>). </a:t>
            </a:r>
            <a:endParaRPr lang="en-US" sz="2000" dirty="0" smtClean="0">
              <a:solidFill>
                <a:schemeClr val="accent6"/>
              </a:solidFill>
            </a:endParaRPr>
          </a:p>
          <a:p>
            <a:r>
              <a:rPr lang="ar-SA" sz="2000" dirty="0" smtClean="0">
                <a:solidFill>
                  <a:schemeClr val="accent6"/>
                </a:solidFill>
              </a:rPr>
              <a:t>کاتیونهای </a:t>
            </a:r>
            <a:r>
              <a:rPr lang="ar-SA" sz="2000" dirty="0">
                <a:solidFill>
                  <a:schemeClr val="accent6"/>
                </a:solidFill>
              </a:rPr>
              <a:t>با شدت میدان بالا (</a:t>
            </a:r>
            <a:r>
              <a:rPr lang="en-US" sz="2000" dirty="0">
                <a:solidFill>
                  <a:schemeClr val="accent6"/>
                </a:solidFill>
              </a:rPr>
              <a:t>HFS</a:t>
            </a:r>
            <a:r>
              <a:rPr lang="ar-SA" sz="2000" dirty="0">
                <a:solidFill>
                  <a:schemeClr val="accent6"/>
                </a:solidFill>
              </a:rPr>
              <a:t>) شامل لانتانیدها، </a:t>
            </a:r>
            <a:r>
              <a:rPr lang="en-US" sz="2000" dirty="0" err="1">
                <a:solidFill>
                  <a:schemeClr val="accent6"/>
                </a:solidFill>
              </a:rPr>
              <a:t>Sc</a:t>
            </a:r>
            <a:r>
              <a:rPr lang="ar-SA" sz="2000" dirty="0">
                <a:solidFill>
                  <a:schemeClr val="accent6"/>
                </a:solidFill>
              </a:rPr>
              <a:t>، </a:t>
            </a:r>
            <a:r>
              <a:rPr lang="en-US" sz="2000" dirty="0" err="1">
                <a:solidFill>
                  <a:schemeClr val="accent6"/>
                </a:solidFill>
              </a:rPr>
              <a:t>Th</a:t>
            </a:r>
            <a:r>
              <a:rPr lang="ar-SA" sz="2000" dirty="0">
                <a:solidFill>
                  <a:schemeClr val="accent6"/>
                </a:solidFill>
              </a:rPr>
              <a:t>، </a:t>
            </a:r>
            <a:r>
              <a:rPr lang="en-US" sz="2000" dirty="0">
                <a:solidFill>
                  <a:schemeClr val="accent6"/>
                </a:solidFill>
              </a:rPr>
              <a:t>U</a:t>
            </a:r>
            <a:r>
              <a:rPr lang="ar-SA" sz="2000" dirty="0">
                <a:solidFill>
                  <a:schemeClr val="accent6"/>
                </a:solidFill>
              </a:rPr>
              <a:t>، </a:t>
            </a:r>
            <a:r>
              <a:rPr lang="en-US" sz="2000" dirty="0" err="1">
                <a:solidFill>
                  <a:schemeClr val="accent6"/>
                </a:solidFill>
              </a:rPr>
              <a:t>Pb</a:t>
            </a:r>
            <a:r>
              <a:rPr lang="ar-SA" sz="2000" dirty="0">
                <a:solidFill>
                  <a:schemeClr val="accent6"/>
                </a:solidFill>
              </a:rPr>
              <a:t>، </a:t>
            </a:r>
            <a:r>
              <a:rPr lang="en-US" sz="2000" dirty="0" err="1">
                <a:solidFill>
                  <a:schemeClr val="accent6"/>
                </a:solidFill>
              </a:rPr>
              <a:t>Zr</a:t>
            </a:r>
            <a:r>
              <a:rPr lang="ar-SA" sz="2000" dirty="0">
                <a:solidFill>
                  <a:schemeClr val="accent6"/>
                </a:solidFill>
              </a:rPr>
              <a:t>، </a:t>
            </a:r>
            <a:r>
              <a:rPr lang="en-US" sz="2000" dirty="0" err="1">
                <a:solidFill>
                  <a:schemeClr val="accent6"/>
                </a:solidFill>
              </a:rPr>
              <a:t>Hf</a:t>
            </a:r>
            <a:r>
              <a:rPr lang="ar-SA" sz="2000" dirty="0">
                <a:solidFill>
                  <a:schemeClr val="accent6"/>
                </a:solidFill>
              </a:rPr>
              <a:t>، </a:t>
            </a:r>
            <a:r>
              <a:rPr lang="en-US" sz="2000" dirty="0" err="1">
                <a:solidFill>
                  <a:schemeClr val="accent6"/>
                </a:solidFill>
              </a:rPr>
              <a:t>Ti</a:t>
            </a:r>
            <a:r>
              <a:rPr lang="ar-SA" sz="2000" dirty="0">
                <a:solidFill>
                  <a:schemeClr val="accent6"/>
                </a:solidFill>
              </a:rPr>
              <a:t>، </a:t>
            </a:r>
            <a:r>
              <a:rPr lang="en-US" sz="2000" dirty="0" err="1">
                <a:solidFill>
                  <a:schemeClr val="accent6"/>
                </a:solidFill>
              </a:rPr>
              <a:t>Nb</a:t>
            </a:r>
            <a:r>
              <a:rPr lang="ar-SA" sz="2000" dirty="0">
                <a:solidFill>
                  <a:schemeClr val="accent6"/>
                </a:solidFill>
              </a:rPr>
              <a:t> و </a:t>
            </a:r>
            <a:r>
              <a:rPr lang="en-US" sz="2000" dirty="0">
                <a:solidFill>
                  <a:schemeClr val="accent6"/>
                </a:solidFill>
              </a:rPr>
              <a:t>Ta </a:t>
            </a:r>
            <a:r>
              <a:rPr lang="ar-SA" sz="2000" dirty="0">
                <a:solidFill>
                  <a:schemeClr val="accent6"/>
                </a:solidFill>
              </a:rPr>
              <a:t>است. زوج عناصر </a:t>
            </a:r>
            <a:r>
              <a:rPr lang="en-US" sz="2000" dirty="0" err="1">
                <a:solidFill>
                  <a:schemeClr val="accent6"/>
                </a:solidFill>
              </a:rPr>
              <a:t>Hf</a:t>
            </a:r>
            <a:r>
              <a:rPr lang="ar-SA" sz="2000" dirty="0">
                <a:solidFill>
                  <a:schemeClr val="accent6"/>
                </a:solidFill>
              </a:rPr>
              <a:t> و </a:t>
            </a:r>
            <a:r>
              <a:rPr lang="en-US" sz="2000" dirty="0">
                <a:solidFill>
                  <a:schemeClr val="accent6"/>
                </a:solidFill>
              </a:rPr>
              <a:t>Ta</a:t>
            </a:r>
            <a:r>
              <a:rPr lang="ar-SA" sz="2000" dirty="0">
                <a:solidFill>
                  <a:schemeClr val="accent6"/>
                </a:solidFill>
              </a:rPr>
              <a:t>، </a:t>
            </a:r>
            <a:r>
              <a:rPr lang="en-US" sz="2000" dirty="0">
                <a:solidFill>
                  <a:schemeClr val="accent6"/>
                </a:solidFill>
              </a:rPr>
              <a:t> </a:t>
            </a:r>
            <a:r>
              <a:rPr lang="en-US" sz="2000" dirty="0" err="1">
                <a:solidFill>
                  <a:schemeClr val="accent6"/>
                </a:solidFill>
              </a:rPr>
              <a:t>Zr</a:t>
            </a:r>
            <a:r>
              <a:rPr lang="ar-SA" sz="2000" dirty="0">
                <a:solidFill>
                  <a:schemeClr val="accent6"/>
                </a:solidFill>
              </a:rPr>
              <a:t>و </a:t>
            </a:r>
            <a:r>
              <a:rPr lang="en-US" sz="2000" dirty="0" err="1">
                <a:solidFill>
                  <a:schemeClr val="accent6"/>
                </a:solidFill>
              </a:rPr>
              <a:t>Nb</a:t>
            </a:r>
            <a:r>
              <a:rPr lang="ar-SA" sz="2000" dirty="0">
                <a:solidFill>
                  <a:schemeClr val="accent6"/>
                </a:solidFill>
              </a:rPr>
              <a:t> که دارای بار و شعاع یونی مشابهی هستند رفتار ژئوشیمیایی بسیار مشابهی را از خود نشان می دهند. عناصر با شدت میدان پایین و کاتیونهای بزرگ لیتوفیل نیز شامل </a:t>
            </a:r>
            <a:r>
              <a:rPr lang="en-US" sz="2000" dirty="0">
                <a:solidFill>
                  <a:schemeClr val="accent6"/>
                </a:solidFill>
              </a:rPr>
              <a:t>Cs</a:t>
            </a:r>
            <a:r>
              <a:rPr lang="ar-SA" sz="2000" dirty="0">
                <a:solidFill>
                  <a:schemeClr val="accent6"/>
                </a:solidFill>
              </a:rPr>
              <a:t>، </a:t>
            </a:r>
            <a:r>
              <a:rPr lang="en-US" sz="2000" dirty="0" err="1">
                <a:solidFill>
                  <a:schemeClr val="accent6"/>
                </a:solidFill>
              </a:rPr>
              <a:t>Rb</a:t>
            </a:r>
            <a:r>
              <a:rPr lang="ar-SA" sz="2000" dirty="0">
                <a:solidFill>
                  <a:schemeClr val="accent6"/>
                </a:solidFill>
              </a:rPr>
              <a:t>، </a:t>
            </a:r>
            <a:r>
              <a:rPr lang="en-US" sz="2000" dirty="0">
                <a:solidFill>
                  <a:schemeClr val="accent6"/>
                </a:solidFill>
              </a:rPr>
              <a:t>K</a:t>
            </a:r>
            <a:r>
              <a:rPr lang="ar-SA" sz="2000" dirty="0">
                <a:solidFill>
                  <a:schemeClr val="accent6"/>
                </a:solidFill>
              </a:rPr>
              <a:t> و </a:t>
            </a:r>
            <a:r>
              <a:rPr lang="en-US" sz="2000" dirty="0">
                <a:solidFill>
                  <a:schemeClr val="accent6"/>
                </a:solidFill>
              </a:rPr>
              <a:t>Ba</a:t>
            </a:r>
            <a:r>
              <a:rPr lang="ar-SA" sz="2000" dirty="0">
                <a:solidFill>
                  <a:schemeClr val="accent6"/>
                </a:solidFill>
              </a:rPr>
              <a:t> هستند. </a:t>
            </a:r>
            <a:r>
              <a:rPr lang="en-US" sz="2000" dirty="0" err="1">
                <a:solidFill>
                  <a:schemeClr val="accent6"/>
                </a:solidFill>
              </a:rPr>
              <a:t>Sr</a:t>
            </a:r>
            <a:r>
              <a:rPr lang="ar-SA" sz="2000" dirty="0">
                <a:solidFill>
                  <a:schemeClr val="accent6"/>
                </a:solidFill>
              </a:rPr>
              <a:t> و کاتیونهای دو ظرفیتی </a:t>
            </a:r>
            <a:r>
              <a:rPr lang="en-US" sz="2000" dirty="0" err="1">
                <a:solidFill>
                  <a:schemeClr val="accent6"/>
                </a:solidFill>
              </a:rPr>
              <a:t>Eu</a:t>
            </a:r>
            <a:r>
              <a:rPr lang="ar-SA" sz="2000" dirty="0">
                <a:solidFill>
                  <a:schemeClr val="accent6"/>
                </a:solidFill>
              </a:rPr>
              <a:t> و </a:t>
            </a:r>
            <a:r>
              <a:rPr lang="en-US" sz="2000" dirty="0" err="1">
                <a:solidFill>
                  <a:schemeClr val="accent6"/>
                </a:solidFill>
              </a:rPr>
              <a:t>Pb</a:t>
            </a:r>
            <a:r>
              <a:rPr lang="ar-SA" sz="2000" dirty="0">
                <a:solidFill>
                  <a:schemeClr val="accent6"/>
                </a:solidFill>
              </a:rPr>
              <a:t> را نیز می توان به گروه فوق افزود (سه عنصری که بار و شعاع یونی تقریبا مشابهی دارند).</a:t>
            </a:r>
            <a:endParaRPr lang="fa-IR" sz="4000" b="1" dirty="0">
              <a:solidFill>
                <a:schemeClr val="accent6"/>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74351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3" y="1130711"/>
            <a:ext cx="9857175" cy="4889090"/>
          </a:xfrm>
        </p:spPr>
        <p:txBody>
          <a:bodyPr>
            <a:normAutofit lnSpcReduction="10000"/>
          </a:bodyPr>
          <a:lstStyle/>
          <a:p>
            <a:pPr>
              <a:lnSpc>
                <a:spcPct val="150000"/>
              </a:lnSpc>
            </a:pPr>
            <a:r>
              <a:rPr lang="fa-IR" sz="2000" b="1" dirty="0">
                <a:solidFill>
                  <a:schemeClr val="accent2">
                    <a:lumMod val="75000"/>
                  </a:schemeClr>
                </a:solidFill>
                <a:latin typeface="BZar,Bold"/>
                <a:cs typeface="B Nazanin" panose="00000400000000000000" pitchFamily="2" charset="-78"/>
              </a:rPr>
              <a:t>قوانین حاکم بر حضور عناصر جزئی در شبکه بلور</a:t>
            </a:r>
          </a:p>
          <a:p>
            <a:pPr>
              <a:lnSpc>
                <a:spcPct val="150000"/>
              </a:lnSpc>
              <a:buFont typeface="Arial" panose="020B0604020202020204" pitchFamily="34" charset="0"/>
              <a:buChar char="•"/>
            </a:pPr>
            <a:r>
              <a:rPr lang="en-US" b="1" dirty="0">
                <a:solidFill>
                  <a:schemeClr val="accent5"/>
                </a:solidFill>
                <a:latin typeface="Calibri" panose="020F0502020204030204" pitchFamily="34" charset="0"/>
                <a:cs typeface="B Nazanin" panose="00000400000000000000" pitchFamily="2" charset="-78"/>
              </a:rPr>
              <a:t> Camouflaged- 1 </a:t>
            </a:r>
            <a:r>
              <a:rPr lang="fa-IR" b="1" dirty="0">
                <a:solidFill>
                  <a:schemeClr val="accent5"/>
                </a:solidFill>
                <a:latin typeface="BNazanin,Bold"/>
                <a:cs typeface="B Nazanin" panose="00000400000000000000" pitchFamily="2" charset="-78"/>
              </a:rPr>
              <a:t>استتارشده:</a:t>
            </a:r>
          </a:p>
          <a:p>
            <a:pPr>
              <a:lnSpc>
                <a:spcPct val="150000"/>
              </a:lnSpc>
            </a:pPr>
            <a:r>
              <a:rPr lang="fa-IR" dirty="0">
                <a:solidFill>
                  <a:schemeClr val="accent5"/>
                </a:solidFill>
                <a:latin typeface="BNazanin"/>
                <a:cs typeface="B Nazanin" panose="00000400000000000000" pitchFamily="2" charset="-78"/>
              </a:rPr>
              <a:t> هنگامی که یک عنصر جزئی از نظر بارالکتریکی و شعاع یونی تقریبا مشابه یون اصلی است لذا در شبکه بلوري دارنده عنصر اصلی استتار می گردد. مانند</a:t>
            </a:r>
            <a:r>
              <a:rPr lang="en-US" dirty="0">
                <a:solidFill>
                  <a:schemeClr val="accent5"/>
                </a:solidFill>
                <a:latin typeface="BNazanin"/>
                <a:cs typeface="B Nazanin" panose="00000400000000000000" pitchFamily="2" charset="-78"/>
              </a:rPr>
              <a:t>Ga </a:t>
            </a:r>
            <a:r>
              <a:rPr lang="en-US" baseline="30000" dirty="0">
                <a:solidFill>
                  <a:schemeClr val="accent5"/>
                </a:solidFill>
                <a:latin typeface="BNazanin"/>
                <a:cs typeface="B Nazanin" panose="00000400000000000000" pitchFamily="2" charset="-78"/>
              </a:rPr>
              <a:t>3+</a:t>
            </a:r>
            <a:r>
              <a:rPr lang="fa-IR" dirty="0">
                <a:solidFill>
                  <a:schemeClr val="accent5"/>
                </a:solidFill>
                <a:latin typeface="Calibri" panose="020F0502020204030204" pitchFamily="34" charset="0"/>
                <a:cs typeface="B Nazanin" panose="00000400000000000000" pitchFamily="2" charset="-78"/>
              </a:rPr>
              <a:t>در کانیهاي آلومینیوم و</a:t>
            </a:r>
            <a:r>
              <a:rPr lang="fa-IR" baseline="30000" dirty="0">
                <a:solidFill>
                  <a:schemeClr val="accent5"/>
                </a:solidFill>
                <a:latin typeface="Calibri" panose="020F0502020204030204" pitchFamily="34" charset="0"/>
                <a:cs typeface="B Nazanin" panose="00000400000000000000" pitchFamily="2" charset="-78"/>
              </a:rPr>
              <a:t>+4</a:t>
            </a:r>
            <a:r>
              <a:rPr lang="en-US" dirty="0" err="1">
                <a:solidFill>
                  <a:schemeClr val="accent5"/>
                </a:solidFill>
                <a:latin typeface="Calibri" panose="020F0502020204030204" pitchFamily="34" charset="0"/>
                <a:cs typeface="B Nazanin" panose="00000400000000000000" pitchFamily="2" charset="-78"/>
              </a:rPr>
              <a:t>Hf</a:t>
            </a:r>
            <a:r>
              <a:rPr lang="fa-IR" dirty="0">
                <a:solidFill>
                  <a:schemeClr val="accent5"/>
                </a:solidFill>
                <a:latin typeface="Calibri" panose="020F0502020204030204" pitchFamily="34" charset="0"/>
                <a:cs typeface="B Nazanin" panose="00000400000000000000" pitchFamily="2" charset="-78"/>
              </a:rPr>
              <a:t> در کانیهاي زیرکونیوم.</a:t>
            </a:r>
          </a:p>
          <a:p>
            <a:pPr>
              <a:lnSpc>
                <a:spcPct val="150000"/>
              </a:lnSpc>
              <a:buFont typeface="Arial" panose="020B0604020202020204" pitchFamily="34" charset="0"/>
              <a:buChar char="•"/>
            </a:pPr>
            <a:r>
              <a:rPr lang="fa-IR" dirty="0">
                <a:solidFill>
                  <a:schemeClr val="accent5"/>
                </a:solidFill>
                <a:latin typeface="BNazanin"/>
                <a:cs typeface="B Nazanin" panose="00000400000000000000" pitchFamily="2" charset="-78"/>
              </a:rPr>
              <a:t> </a:t>
            </a:r>
            <a:r>
              <a:rPr lang="en-US" dirty="0">
                <a:solidFill>
                  <a:schemeClr val="accent5"/>
                </a:solidFill>
                <a:latin typeface="BNazanin"/>
                <a:cs typeface="B Nazanin" panose="00000400000000000000" pitchFamily="2" charset="-78"/>
              </a:rPr>
              <a:t> </a:t>
            </a:r>
            <a:r>
              <a:rPr lang="en-US" b="1" dirty="0">
                <a:solidFill>
                  <a:schemeClr val="accent5"/>
                </a:solidFill>
                <a:latin typeface="Calibri" panose="020F0502020204030204" pitchFamily="34" charset="0"/>
                <a:cs typeface="B Nazanin" panose="00000400000000000000" pitchFamily="2" charset="-78"/>
              </a:rPr>
              <a:t>Captured -2 </a:t>
            </a:r>
            <a:r>
              <a:rPr lang="fa-IR" b="1" dirty="0">
                <a:solidFill>
                  <a:schemeClr val="accent5"/>
                </a:solidFill>
                <a:latin typeface="BNazanin,Bold"/>
                <a:cs typeface="B Nazanin" panose="00000400000000000000" pitchFamily="2" charset="-78"/>
              </a:rPr>
              <a:t>اسیر شده:</a:t>
            </a:r>
          </a:p>
          <a:p>
            <a:pPr>
              <a:lnSpc>
                <a:spcPct val="150000"/>
              </a:lnSpc>
            </a:pPr>
            <a:r>
              <a:rPr lang="fa-IR" dirty="0">
                <a:solidFill>
                  <a:schemeClr val="accent5"/>
                </a:solidFill>
                <a:latin typeface="BNazanin"/>
                <a:cs typeface="B Nazanin" panose="00000400000000000000" pitchFamily="2" charset="-78"/>
              </a:rPr>
              <a:t> عنصر جزئی داراي شعاع یونی مشابه اما بارالکتریکی بزرکتر از عنصر اصلی باشد(یا بار یکسان اما شعاع متفاوت) لذا می گوییم که این عنصر در شبکه بلوري در بردارنده اسیر شده است. مانند </a:t>
            </a:r>
            <a:r>
              <a:rPr lang="en-US" dirty="0">
                <a:solidFill>
                  <a:schemeClr val="accent5"/>
                </a:solidFill>
                <a:latin typeface="BNazanin"/>
                <a:cs typeface="B Nazanin" panose="00000400000000000000" pitchFamily="2" charset="-78"/>
              </a:rPr>
              <a:t>Ba</a:t>
            </a:r>
            <a:r>
              <a:rPr lang="en-US" baseline="30000" dirty="0">
                <a:solidFill>
                  <a:schemeClr val="accent5"/>
                </a:solidFill>
                <a:latin typeface="BNazanin"/>
                <a:cs typeface="B Nazanin" panose="00000400000000000000" pitchFamily="2" charset="-78"/>
              </a:rPr>
              <a:t>2+ </a:t>
            </a:r>
            <a:r>
              <a:rPr lang="fa-IR" baseline="30000" dirty="0">
                <a:solidFill>
                  <a:schemeClr val="accent5"/>
                </a:solidFill>
                <a:latin typeface="BNazanin"/>
                <a:cs typeface="B Nazanin" panose="00000400000000000000" pitchFamily="2" charset="-78"/>
              </a:rPr>
              <a:t> </a:t>
            </a:r>
            <a:r>
              <a:rPr lang="fa-IR" dirty="0">
                <a:solidFill>
                  <a:schemeClr val="accent5"/>
                </a:solidFill>
                <a:latin typeface="BNazanin"/>
                <a:cs typeface="B Nazanin" panose="00000400000000000000" pitchFamily="2" charset="-78"/>
              </a:rPr>
              <a:t>در</a:t>
            </a:r>
            <a:r>
              <a:rPr lang="en-US" dirty="0">
                <a:solidFill>
                  <a:schemeClr val="accent5"/>
                </a:solidFill>
                <a:latin typeface="Calibri" panose="020F0502020204030204" pitchFamily="34" charset="0"/>
                <a:cs typeface="B Nazanin" panose="00000400000000000000" pitchFamily="2" charset="-78"/>
              </a:rPr>
              <a:t> </a:t>
            </a:r>
            <a:r>
              <a:rPr lang="fa-IR" dirty="0">
                <a:solidFill>
                  <a:schemeClr val="accent5"/>
                </a:solidFill>
                <a:latin typeface="BNazanin"/>
                <a:cs typeface="B Nazanin" panose="00000400000000000000" pitchFamily="2" charset="-78"/>
              </a:rPr>
              <a:t>کانیهاي</a:t>
            </a:r>
            <a:r>
              <a:rPr lang="en-US" dirty="0">
                <a:solidFill>
                  <a:schemeClr val="accent5"/>
                </a:solidFill>
                <a:latin typeface="BNazanin"/>
                <a:cs typeface="B Nazanin" panose="00000400000000000000" pitchFamily="2" charset="-78"/>
              </a:rPr>
              <a:t>.k</a:t>
            </a:r>
            <a:r>
              <a:rPr lang="en-US" baseline="30000" dirty="0">
                <a:solidFill>
                  <a:schemeClr val="accent5"/>
                </a:solidFill>
                <a:latin typeface="BNazanin"/>
                <a:cs typeface="B Nazanin" panose="00000400000000000000" pitchFamily="2" charset="-78"/>
              </a:rPr>
              <a:t>+</a:t>
            </a:r>
            <a:endParaRPr lang="fa-IR" baseline="30000" dirty="0">
              <a:solidFill>
                <a:schemeClr val="accent5"/>
              </a:solidFill>
              <a:latin typeface="BNazanin"/>
              <a:cs typeface="B Nazanin" panose="00000400000000000000" pitchFamily="2" charset="-78"/>
            </a:endParaRPr>
          </a:p>
          <a:p>
            <a:pPr>
              <a:lnSpc>
                <a:spcPct val="150000"/>
              </a:lnSpc>
              <a:buFont typeface="Arial" panose="020B0604020202020204" pitchFamily="34" charset="0"/>
              <a:buChar char="•"/>
            </a:pPr>
            <a:r>
              <a:rPr lang="fa-IR" dirty="0">
                <a:solidFill>
                  <a:schemeClr val="accent5"/>
                </a:solidFill>
                <a:latin typeface="BNazanin"/>
                <a:cs typeface="B Nazanin" panose="00000400000000000000" pitchFamily="2" charset="-78"/>
              </a:rPr>
              <a:t> </a:t>
            </a:r>
            <a:r>
              <a:rPr lang="en-US" dirty="0">
                <a:solidFill>
                  <a:schemeClr val="accent5"/>
                </a:solidFill>
                <a:latin typeface="BNazanin"/>
                <a:cs typeface="B Nazanin" panose="00000400000000000000" pitchFamily="2" charset="-78"/>
              </a:rPr>
              <a:t> </a:t>
            </a:r>
            <a:r>
              <a:rPr lang="en-US" b="1" dirty="0">
                <a:solidFill>
                  <a:schemeClr val="accent5"/>
                </a:solidFill>
                <a:latin typeface="Calibri" panose="020F0502020204030204" pitchFamily="34" charset="0"/>
                <a:cs typeface="B Nazanin" panose="00000400000000000000" pitchFamily="2" charset="-78"/>
              </a:rPr>
              <a:t>Admitted -3 </a:t>
            </a:r>
            <a:r>
              <a:rPr lang="fa-IR" b="1" dirty="0">
                <a:solidFill>
                  <a:schemeClr val="accent5"/>
                </a:solidFill>
                <a:latin typeface="BNazanin,Bold"/>
                <a:cs typeface="B Nazanin" panose="00000400000000000000" pitchFamily="2" charset="-78"/>
              </a:rPr>
              <a:t>پذیرفته شده:</a:t>
            </a:r>
          </a:p>
          <a:p>
            <a:pPr>
              <a:lnSpc>
                <a:spcPct val="150000"/>
              </a:lnSpc>
            </a:pPr>
            <a:r>
              <a:rPr lang="fa-IR" dirty="0">
                <a:solidFill>
                  <a:schemeClr val="accent5"/>
                </a:solidFill>
                <a:latin typeface="BNazanin"/>
                <a:cs typeface="B Nazanin" panose="00000400000000000000" pitchFamily="2" charset="-78"/>
              </a:rPr>
              <a:t> اگر یک عنصر جزئی داراي شعاع یونی مشابه اما بارالکتریکی کوچکتر از عنصر اصلی باشد(یا</a:t>
            </a:r>
            <a:r>
              <a:rPr lang="en-US" dirty="0">
                <a:solidFill>
                  <a:schemeClr val="accent5"/>
                </a:solidFill>
                <a:latin typeface="Calibri" panose="020F0502020204030204" pitchFamily="34" charset="0"/>
                <a:cs typeface="B Nazanin" panose="00000400000000000000" pitchFamily="2" charset="-78"/>
              </a:rPr>
              <a:t> </a:t>
            </a:r>
            <a:r>
              <a:rPr lang="fa-IR" dirty="0">
                <a:solidFill>
                  <a:schemeClr val="accent5"/>
                </a:solidFill>
                <a:latin typeface="BNazanin"/>
                <a:cs typeface="B Nazanin" panose="00000400000000000000" pitchFamily="2" charset="-78"/>
              </a:rPr>
              <a:t>بار مشابه اما شعاع بزرگتر) می گوییم عنصر جزئی در شبکه بلوري در بردارنده عنصر اصلی پذیرفته شده است. مانند</a:t>
            </a:r>
            <a:r>
              <a:rPr lang="en-US" dirty="0">
                <a:solidFill>
                  <a:schemeClr val="accent5"/>
                </a:solidFill>
                <a:latin typeface="BNazanin"/>
                <a:cs typeface="B Nazanin" panose="00000400000000000000" pitchFamily="2" charset="-78"/>
              </a:rPr>
              <a:t>Li</a:t>
            </a:r>
            <a:r>
              <a:rPr lang="en-US" baseline="30000" dirty="0">
                <a:solidFill>
                  <a:schemeClr val="accent5"/>
                </a:solidFill>
                <a:latin typeface="BNazanin"/>
                <a:cs typeface="B Nazanin" panose="00000400000000000000" pitchFamily="2" charset="-78"/>
              </a:rPr>
              <a:t>+ </a:t>
            </a:r>
            <a:r>
              <a:rPr lang="fa-IR" baseline="30000" dirty="0">
                <a:solidFill>
                  <a:schemeClr val="accent5"/>
                </a:solidFill>
                <a:latin typeface="BNazanin"/>
                <a:cs typeface="B Nazanin" panose="00000400000000000000" pitchFamily="2" charset="-78"/>
              </a:rPr>
              <a:t> </a:t>
            </a:r>
            <a:r>
              <a:rPr lang="fa-IR" dirty="0">
                <a:solidFill>
                  <a:schemeClr val="accent5"/>
                </a:solidFill>
                <a:latin typeface="BNazanin"/>
                <a:cs typeface="B Nazanin" panose="00000400000000000000" pitchFamily="2" charset="-78"/>
              </a:rPr>
              <a:t>در کانیهاي منیزیم</a:t>
            </a:r>
            <a:endParaRPr lang="fa-IR" dirty="0">
              <a:solidFill>
                <a:schemeClr val="accent5"/>
              </a:solidFill>
              <a:cs typeface="B Nazanin" panose="00000400000000000000" pitchFamily="2" charset="-78"/>
            </a:endParaRPr>
          </a:p>
          <a:p>
            <a:endParaRPr lang="fa-IR" dirty="0"/>
          </a:p>
        </p:txBody>
      </p:sp>
    </p:spTree>
    <p:extLst>
      <p:ext uri="{BB962C8B-B14F-4D97-AF65-F5344CB8AC3E}">
        <p14:creationId xmlns:p14="http://schemas.microsoft.com/office/powerpoint/2010/main" val="3473673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0692" y="571499"/>
            <a:ext cx="8825658" cy="1048343"/>
          </a:xfrm>
        </p:spPr>
        <p:txBody>
          <a:bodyPr/>
          <a:lstStyle/>
          <a:p>
            <a:pPr algn="r"/>
            <a:r>
              <a:rPr lang="fa-IR" dirty="0" smtClean="0">
                <a:solidFill>
                  <a:schemeClr val="accent2">
                    <a:lumMod val="75000"/>
                  </a:schemeClr>
                </a:solidFill>
              </a:rPr>
              <a:t>عناصر فرعی </a:t>
            </a:r>
            <a:endParaRPr lang="fa-IR" dirty="0">
              <a:solidFill>
                <a:schemeClr val="accent2">
                  <a:lumMod val="75000"/>
                </a:schemeClr>
              </a:solidFill>
            </a:endParaRPr>
          </a:p>
        </p:txBody>
      </p:sp>
      <p:sp>
        <p:nvSpPr>
          <p:cNvPr id="3" name="Subtitle 2"/>
          <p:cNvSpPr>
            <a:spLocks noGrp="1"/>
          </p:cNvSpPr>
          <p:nvPr>
            <p:ph type="subTitle" idx="1"/>
          </p:nvPr>
        </p:nvSpPr>
        <p:spPr>
          <a:xfrm>
            <a:off x="1340692" y="1930399"/>
            <a:ext cx="9918992" cy="4169456"/>
          </a:xfrm>
        </p:spPr>
        <p:txBody>
          <a:bodyPr numCol="2" rtlCol="1">
            <a:noAutofit/>
          </a:bodyPr>
          <a:lstStyle/>
          <a:p>
            <a:pPr algn="r"/>
            <a:r>
              <a:rPr lang="fa-IR" sz="2400" dirty="0" smtClean="0">
                <a:solidFill>
                  <a:schemeClr val="accent6">
                    <a:lumMod val="20000"/>
                    <a:lumOff val="80000"/>
                  </a:schemeClr>
                </a:solidFill>
              </a:rPr>
              <a:t>سزیم </a:t>
            </a:r>
            <a:r>
              <a:rPr lang="en-US" sz="2400" dirty="0">
                <a:solidFill>
                  <a:schemeClr val="accent6">
                    <a:lumMod val="20000"/>
                    <a:lumOff val="80000"/>
                  </a:schemeClr>
                </a:solidFill>
              </a:rPr>
              <a:t>Cesium</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روبیدیم </a:t>
            </a:r>
            <a:r>
              <a:rPr lang="en-US" sz="2400" dirty="0" smtClean="0">
                <a:solidFill>
                  <a:schemeClr val="accent6">
                    <a:lumMod val="20000"/>
                    <a:lumOff val="80000"/>
                  </a:schemeClr>
                </a:solidFill>
              </a:rPr>
              <a:t>Rubidium</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باریم </a:t>
            </a:r>
            <a:r>
              <a:rPr lang="en-US" sz="2400" dirty="0">
                <a:solidFill>
                  <a:schemeClr val="accent6">
                    <a:lumMod val="20000"/>
                    <a:lumOff val="80000"/>
                  </a:schemeClr>
                </a:solidFill>
              </a:rPr>
              <a:t>Barium</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سرب </a:t>
            </a:r>
            <a:r>
              <a:rPr lang="en-US" sz="2400" dirty="0" err="1">
                <a:solidFill>
                  <a:schemeClr val="accent6">
                    <a:lumMod val="20000"/>
                    <a:lumOff val="80000"/>
                  </a:schemeClr>
                </a:solidFill>
              </a:rPr>
              <a:t>Plumbous</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استرانسیم</a:t>
            </a:r>
            <a:r>
              <a:rPr lang="en-US" sz="2400" dirty="0" smtClean="0">
                <a:solidFill>
                  <a:schemeClr val="accent6">
                    <a:lumMod val="20000"/>
                    <a:lumOff val="80000"/>
                  </a:schemeClr>
                </a:solidFill>
              </a:rPr>
              <a:t>Strontium </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منگنز </a:t>
            </a:r>
            <a:r>
              <a:rPr lang="en-US" sz="2400" dirty="0" err="1">
                <a:solidFill>
                  <a:schemeClr val="accent6">
                    <a:lumMod val="20000"/>
                    <a:lumOff val="80000"/>
                  </a:schemeClr>
                </a:solidFill>
              </a:rPr>
              <a:t>Manganous</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زیرکونیوم </a:t>
            </a:r>
            <a:r>
              <a:rPr lang="en-US" sz="2400" dirty="0">
                <a:solidFill>
                  <a:schemeClr val="accent6">
                    <a:lumMod val="20000"/>
                    <a:lumOff val="80000"/>
                  </a:schemeClr>
                </a:solidFill>
              </a:rPr>
              <a:t>Zirconium</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هافنیم </a:t>
            </a:r>
            <a:r>
              <a:rPr lang="en-US" sz="2400" dirty="0">
                <a:solidFill>
                  <a:schemeClr val="accent6">
                    <a:lumMod val="20000"/>
                    <a:lumOff val="80000"/>
                  </a:schemeClr>
                </a:solidFill>
              </a:rPr>
              <a:t>Hafnium</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اسکاندنیم </a:t>
            </a:r>
            <a:r>
              <a:rPr lang="en-US" sz="2400" dirty="0">
                <a:solidFill>
                  <a:schemeClr val="accent6">
                    <a:lumMod val="20000"/>
                    <a:lumOff val="80000"/>
                  </a:schemeClr>
                </a:solidFill>
              </a:rPr>
              <a:t>Scandium</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کبالت </a:t>
            </a:r>
            <a:r>
              <a:rPr lang="en-US" sz="2400" dirty="0">
                <a:solidFill>
                  <a:schemeClr val="accent6">
                    <a:lumMod val="20000"/>
                    <a:lumOff val="80000"/>
                  </a:schemeClr>
                </a:solidFill>
              </a:rPr>
              <a:t>Cobaltous</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 نیکل </a:t>
            </a:r>
            <a:r>
              <a:rPr lang="en-US" sz="2400" dirty="0">
                <a:solidFill>
                  <a:schemeClr val="accent6">
                    <a:lumMod val="20000"/>
                    <a:lumOff val="80000"/>
                  </a:schemeClr>
                </a:solidFill>
              </a:rPr>
              <a:t>Nickel</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لیتیم </a:t>
            </a:r>
            <a:r>
              <a:rPr lang="en-US" sz="2400" dirty="0">
                <a:solidFill>
                  <a:schemeClr val="accent6">
                    <a:lumMod val="20000"/>
                    <a:lumOff val="80000"/>
                  </a:schemeClr>
                </a:solidFill>
              </a:rPr>
              <a:t>Lithium</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وانادیم </a:t>
            </a:r>
            <a:r>
              <a:rPr lang="en-US" sz="2400" dirty="0">
                <a:solidFill>
                  <a:schemeClr val="accent6">
                    <a:lumMod val="20000"/>
                    <a:lumOff val="80000"/>
                  </a:schemeClr>
                </a:solidFill>
              </a:rPr>
              <a:t>vanadium</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کرم </a:t>
            </a:r>
            <a:r>
              <a:rPr lang="en-US" sz="2400" dirty="0">
                <a:solidFill>
                  <a:schemeClr val="accent6">
                    <a:lumMod val="20000"/>
                    <a:lumOff val="80000"/>
                  </a:schemeClr>
                </a:solidFill>
              </a:rPr>
              <a:t>chromium</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تیتانیم </a:t>
            </a:r>
            <a:r>
              <a:rPr lang="en-US" sz="2400" dirty="0">
                <a:solidFill>
                  <a:schemeClr val="accent6">
                    <a:lumMod val="20000"/>
                    <a:lumOff val="80000"/>
                  </a:schemeClr>
                </a:solidFill>
              </a:rPr>
              <a:t>Titanium</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گالیم </a:t>
            </a:r>
            <a:r>
              <a:rPr lang="en-US" sz="2400" dirty="0">
                <a:solidFill>
                  <a:schemeClr val="accent6">
                    <a:lumMod val="20000"/>
                    <a:lumOff val="80000"/>
                  </a:schemeClr>
                </a:solidFill>
              </a:rPr>
              <a:t>Gallium</a:t>
            </a:r>
            <a:endParaRPr lang="fa-IR" sz="2400" dirty="0" smtClean="0">
              <a:solidFill>
                <a:schemeClr val="accent6">
                  <a:lumMod val="20000"/>
                  <a:lumOff val="80000"/>
                </a:schemeClr>
              </a:solidFill>
            </a:endParaRPr>
          </a:p>
          <a:p>
            <a:pPr algn="r"/>
            <a:r>
              <a:rPr lang="fa-IR" sz="2400" dirty="0" smtClean="0">
                <a:solidFill>
                  <a:schemeClr val="accent6">
                    <a:lumMod val="20000"/>
                    <a:lumOff val="80000"/>
                  </a:schemeClr>
                </a:solidFill>
              </a:rPr>
              <a:t>ژرمانیم </a:t>
            </a:r>
            <a:r>
              <a:rPr lang="en-US" sz="2400" dirty="0">
                <a:solidFill>
                  <a:schemeClr val="accent6">
                    <a:lumMod val="20000"/>
                    <a:lumOff val="80000"/>
                  </a:schemeClr>
                </a:solidFill>
              </a:rPr>
              <a:t>Germanium</a:t>
            </a:r>
            <a:endParaRPr lang="fa-IR" sz="2400" dirty="0" smtClean="0">
              <a:solidFill>
                <a:schemeClr val="accent6">
                  <a:lumMod val="20000"/>
                  <a:lumOff val="80000"/>
                </a:schemeClr>
              </a:solidFill>
            </a:endParaRPr>
          </a:p>
        </p:txBody>
      </p:sp>
    </p:spTree>
    <p:extLst>
      <p:ext uri="{BB962C8B-B14F-4D97-AF65-F5344CB8AC3E}">
        <p14:creationId xmlns:p14="http://schemas.microsoft.com/office/powerpoint/2010/main" val="2281655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87885" y="1081705"/>
            <a:ext cx="3656605" cy="523220"/>
          </a:xfrm>
          <a:prstGeom prst="rect">
            <a:avLst/>
          </a:prstGeom>
        </p:spPr>
        <p:txBody>
          <a:bodyPr wrap="square">
            <a:spAutoFit/>
          </a:bodyPr>
          <a:lstStyle/>
          <a:p>
            <a:pPr marL="457200" indent="-457200">
              <a:buFont typeface="Arial" panose="020B0604020202020204" pitchFamily="34" charset="0"/>
              <a:buChar char="•"/>
            </a:pPr>
            <a:r>
              <a:rPr lang="fa-IR" sz="2800" dirty="0" smtClean="0">
                <a:solidFill>
                  <a:schemeClr val="accent1">
                    <a:lumMod val="60000"/>
                    <a:lumOff val="40000"/>
                  </a:schemeClr>
                </a:solidFill>
              </a:rPr>
              <a:t>سزیم </a:t>
            </a:r>
            <a:r>
              <a:rPr lang="en-US" sz="2800" dirty="0" smtClean="0">
                <a:solidFill>
                  <a:schemeClr val="accent1">
                    <a:lumMod val="60000"/>
                    <a:lumOff val="40000"/>
                  </a:schemeClr>
                </a:solidFill>
              </a:rPr>
              <a:t>Cesium</a:t>
            </a:r>
            <a:endParaRPr lang="en-US" sz="2800" dirty="0">
              <a:solidFill>
                <a:schemeClr val="accent1">
                  <a:lumMod val="60000"/>
                  <a:lumOff val="40000"/>
                </a:schemeClr>
              </a:solidFill>
            </a:endParaRPr>
          </a:p>
        </p:txBody>
      </p:sp>
      <p:sp>
        <p:nvSpPr>
          <p:cNvPr id="5" name="TextBox 4"/>
          <p:cNvSpPr txBox="1"/>
          <p:nvPr/>
        </p:nvSpPr>
        <p:spPr>
          <a:xfrm>
            <a:off x="754743" y="2162629"/>
            <a:ext cx="10435771" cy="2308324"/>
          </a:xfrm>
          <a:prstGeom prst="rect">
            <a:avLst/>
          </a:prstGeom>
          <a:noFill/>
        </p:spPr>
        <p:txBody>
          <a:bodyPr wrap="square" rtlCol="1">
            <a:spAutoFit/>
          </a:bodyPr>
          <a:lstStyle/>
          <a:p>
            <a:pPr>
              <a:lnSpc>
                <a:spcPct val="200000"/>
              </a:lnSpc>
            </a:pPr>
            <a:r>
              <a:rPr lang="fa-IR" dirty="0" smtClean="0">
                <a:solidFill>
                  <a:schemeClr val="bg1"/>
                </a:solidFill>
                <a:cs typeface="B Nazanin" panose="00000400000000000000" pitchFamily="2" charset="-78"/>
              </a:rPr>
              <a:t>سزیم در بین عناصر دارای بزرگترین کاتیون بوده و تنها کاتیون رایج دیگری که می تواند به آسانی توسط آن جایگزین شود؛ پتاسیم است. در بین کانی های سنگ ساز سزیم بیشتر در بیوتیت جمع میشود تا فلدسپار پتاسیم دار ، علت این امر ظاهراً بزرگتر بودن موضع بیشترین مقدار </a:t>
            </a:r>
            <a:r>
              <a:rPr lang="en-US" dirty="0" smtClean="0">
                <a:solidFill>
                  <a:schemeClr val="bg1"/>
                </a:solidFill>
                <a:cs typeface="B Nazanin" panose="00000400000000000000" pitchFamily="2" charset="-78"/>
              </a:rPr>
              <a:t> Ga</a:t>
            </a:r>
            <a:r>
              <a:rPr lang="en-US" baseline="-25000" dirty="0" smtClean="0">
                <a:solidFill>
                  <a:schemeClr val="bg1"/>
                </a:solidFill>
                <a:cs typeface="B Nazanin" panose="00000400000000000000" pitchFamily="2" charset="-78"/>
              </a:rPr>
              <a:t>2</a:t>
            </a:r>
            <a:r>
              <a:rPr lang="en-US" dirty="0" smtClean="0">
                <a:solidFill>
                  <a:schemeClr val="bg1"/>
                </a:solidFill>
                <a:cs typeface="B Nazanin" panose="00000400000000000000" pitchFamily="2" charset="-78"/>
              </a:rPr>
              <a:t>O </a:t>
            </a:r>
            <a:r>
              <a:rPr lang="fa-IR" dirty="0" smtClean="0">
                <a:solidFill>
                  <a:schemeClr val="bg1"/>
                </a:solidFill>
                <a:cs typeface="B Nazanin" panose="00000400000000000000" pitchFamily="2" charset="-78"/>
              </a:rPr>
              <a:t>در لپیدولیت9/1% در میکروکلین 7/0% پگماتیت واروتراسک در سوئد به دست آمده است غلظت </a:t>
            </a:r>
            <a:r>
              <a:rPr lang="en-US" dirty="0" smtClean="0">
                <a:solidFill>
                  <a:schemeClr val="bg1"/>
                </a:solidFill>
                <a:cs typeface="B Nazanin" panose="00000400000000000000" pitchFamily="2" charset="-78"/>
              </a:rPr>
              <a:t> Cs </a:t>
            </a:r>
            <a:r>
              <a:rPr lang="fa-IR" dirty="0" smtClean="0">
                <a:solidFill>
                  <a:schemeClr val="bg1"/>
                </a:solidFill>
                <a:cs typeface="B Nazanin" panose="00000400000000000000" pitchFamily="2" charset="-78"/>
              </a:rPr>
              <a:t>معمولاً به حدی نمیرسد که بتواند کانی های جداگانه ای را بسازد. اما غلظت های زیاد </a:t>
            </a:r>
            <a:r>
              <a:rPr lang="en-US" dirty="0" smtClean="0">
                <a:solidFill>
                  <a:schemeClr val="bg1"/>
                </a:solidFill>
                <a:cs typeface="B Nazanin" panose="00000400000000000000" pitchFamily="2" charset="-78"/>
              </a:rPr>
              <a:t> Cs </a:t>
            </a:r>
            <a:r>
              <a:rPr lang="fa-IR" dirty="0" smtClean="0">
                <a:solidFill>
                  <a:schemeClr val="bg1"/>
                </a:solidFill>
                <a:cs typeface="B Nazanin" panose="00000400000000000000" pitchFamily="2" charset="-78"/>
              </a:rPr>
              <a:t>در مایعات پگماتیتی میتواند منجر به تشکیل پلوسیت به فرمول </a:t>
            </a:r>
            <a:r>
              <a:rPr lang="en-US" dirty="0" smtClean="0">
                <a:solidFill>
                  <a:schemeClr val="bg1"/>
                </a:solidFill>
                <a:cs typeface="B Nazanin" panose="00000400000000000000" pitchFamily="2" charset="-78"/>
              </a:rPr>
              <a:t>CsAlSi</a:t>
            </a:r>
            <a:r>
              <a:rPr lang="en-US" baseline="-25000" dirty="0" smtClean="0">
                <a:solidFill>
                  <a:schemeClr val="bg1"/>
                </a:solidFill>
                <a:cs typeface="B Nazanin" panose="00000400000000000000" pitchFamily="2" charset="-78"/>
              </a:rPr>
              <a:t>2</a:t>
            </a:r>
            <a:r>
              <a:rPr lang="en-US" dirty="0" smtClean="0">
                <a:solidFill>
                  <a:schemeClr val="bg1"/>
                </a:solidFill>
                <a:cs typeface="B Nazanin" panose="00000400000000000000" pitchFamily="2" charset="-78"/>
              </a:rPr>
              <a:t>O</a:t>
            </a:r>
            <a:r>
              <a:rPr lang="en-US" baseline="-25000" dirty="0" smtClean="0">
                <a:solidFill>
                  <a:schemeClr val="bg1"/>
                </a:solidFill>
                <a:cs typeface="B Nazanin" panose="00000400000000000000" pitchFamily="2" charset="-78"/>
              </a:rPr>
              <a:t>6</a:t>
            </a:r>
            <a:r>
              <a:rPr lang="en-US" dirty="0" smtClean="0">
                <a:solidFill>
                  <a:schemeClr val="bg1"/>
                </a:solidFill>
                <a:cs typeface="B Nazanin" panose="00000400000000000000" pitchFamily="2" charset="-78"/>
              </a:rPr>
              <a:t> </a:t>
            </a:r>
            <a:r>
              <a:rPr lang="fa-IR" dirty="0" smtClean="0">
                <a:solidFill>
                  <a:schemeClr val="bg1"/>
                </a:solidFill>
                <a:cs typeface="B Nazanin" panose="00000400000000000000" pitchFamily="2" charset="-78"/>
              </a:rPr>
              <a:t> شود.</a:t>
            </a: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269752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56098" y="914400"/>
            <a:ext cx="5260359" cy="1335314"/>
          </a:xfrm>
        </p:spPr>
        <p:txBody>
          <a:bodyPr/>
          <a:lstStyle/>
          <a:p>
            <a:pPr marL="457200" indent="-457200" algn="r">
              <a:buFont typeface="Arial" panose="020B0604020202020204" pitchFamily="34" charset="0"/>
              <a:buChar char="•"/>
            </a:pPr>
            <a:r>
              <a:rPr lang="fa-IR" sz="3200" dirty="0"/>
              <a:t>روبیدیم </a:t>
            </a:r>
            <a:r>
              <a:rPr lang="en-US" sz="3200" dirty="0"/>
              <a:t>Rubidium</a:t>
            </a:r>
            <a:br>
              <a:rPr lang="en-US" sz="3200" dirty="0"/>
            </a:br>
            <a:endParaRPr lang="fa-IR" sz="3200" dirty="0"/>
          </a:p>
        </p:txBody>
      </p:sp>
      <p:sp>
        <p:nvSpPr>
          <p:cNvPr id="5" name="Rectangle 4"/>
          <p:cNvSpPr/>
          <p:nvPr/>
        </p:nvSpPr>
        <p:spPr>
          <a:xfrm>
            <a:off x="696686" y="2249714"/>
            <a:ext cx="10101943" cy="3970318"/>
          </a:xfrm>
          <a:prstGeom prst="rect">
            <a:avLst/>
          </a:prstGeom>
        </p:spPr>
        <p:txBody>
          <a:bodyPr wrap="square">
            <a:spAutoFit/>
          </a:bodyPr>
          <a:lstStyle/>
          <a:p>
            <a:pPr>
              <a:lnSpc>
                <a:spcPct val="150000"/>
              </a:lnSpc>
            </a:pPr>
            <a:r>
              <a:rPr lang="fa-IR" sz="2400" dirty="0" smtClean="0">
                <a:solidFill>
                  <a:schemeClr val="accent6">
                    <a:lumMod val="60000"/>
                    <a:lumOff val="40000"/>
                  </a:schemeClr>
                </a:solidFill>
                <a:cs typeface="B Nazanin" panose="00000400000000000000" pitchFamily="2" charset="-78"/>
              </a:rPr>
              <a:t>براساس پیش بینی قوانین مربوط به توزیع عناصر جزئی، </a:t>
            </a:r>
            <a:r>
              <a:rPr lang="en-US" sz="2400" dirty="0" err="1" smtClean="0">
                <a:solidFill>
                  <a:schemeClr val="accent6">
                    <a:lumMod val="60000"/>
                    <a:lumOff val="40000"/>
                  </a:schemeClr>
                </a:solidFill>
                <a:cs typeface="B Nazanin" panose="00000400000000000000" pitchFamily="2" charset="-78"/>
              </a:rPr>
              <a:t>Rb</a:t>
            </a:r>
            <a:r>
              <a:rPr lang="en-US" sz="2400" dirty="0" smtClean="0">
                <a:solidFill>
                  <a:schemeClr val="accent6">
                    <a:lumMod val="60000"/>
                    <a:lumOff val="40000"/>
                  </a:schemeClr>
                </a:solidFill>
                <a:cs typeface="B Nazanin" panose="00000400000000000000" pitchFamily="2" charset="-78"/>
              </a:rPr>
              <a:t> </a:t>
            </a:r>
            <a:r>
              <a:rPr lang="fa-IR" sz="2400" dirty="0" smtClean="0">
                <a:solidFill>
                  <a:schemeClr val="accent6">
                    <a:lumMod val="60000"/>
                    <a:lumOff val="40000"/>
                  </a:schemeClr>
                </a:solidFill>
                <a:cs typeface="B Nazanin" panose="00000400000000000000" pitchFamily="2" charset="-78"/>
              </a:rPr>
              <a:t> باید جایگزین </a:t>
            </a:r>
            <a:r>
              <a:rPr lang="en-US" sz="2400" dirty="0" smtClean="0">
                <a:solidFill>
                  <a:schemeClr val="accent6">
                    <a:lumMod val="60000"/>
                    <a:lumOff val="40000"/>
                  </a:schemeClr>
                </a:solidFill>
                <a:cs typeface="B Nazanin" panose="00000400000000000000" pitchFamily="2" charset="-78"/>
              </a:rPr>
              <a:t> K </a:t>
            </a:r>
            <a:r>
              <a:rPr lang="fa-IR" sz="2400" dirty="0" smtClean="0">
                <a:solidFill>
                  <a:schemeClr val="accent6">
                    <a:lumMod val="60000"/>
                    <a:lumOff val="40000"/>
                  </a:schemeClr>
                </a:solidFill>
                <a:cs typeface="B Nazanin" panose="00000400000000000000" pitchFamily="2" charset="-78"/>
              </a:rPr>
              <a:t>شود و در عمل نیز چنین چیزی مشاهده شده است. روبیدیم کانی خاص خود را تشکیل نداده و همیشه در کانیهای پتاسیم دیده میشود، در سنگ های آذرین روبیدیم در مسکویت، بیوتیت و فلدسپار پتاسیم جمع میشود.</a:t>
            </a:r>
          </a:p>
          <a:p>
            <a:pPr>
              <a:lnSpc>
                <a:spcPct val="150000"/>
              </a:lnSpc>
            </a:pPr>
            <a:r>
              <a:rPr lang="fa-IR" sz="2400" dirty="0" smtClean="0">
                <a:solidFill>
                  <a:schemeClr val="accent6">
                    <a:lumMod val="60000"/>
                    <a:lumOff val="40000"/>
                  </a:schemeClr>
                </a:solidFill>
                <a:cs typeface="B Nazanin" panose="00000400000000000000" pitchFamily="2" charset="-78"/>
              </a:rPr>
              <a:t>از آنجا که </a:t>
            </a:r>
            <a:r>
              <a:rPr lang="en-US" sz="2400" dirty="0" smtClean="0">
                <a:solidFill>
                  <a:schemeClr val="accent6">
                    <a:lumMod val="60000"/>
                    <a:lumOff val="40000"/>
                  </a:schemeClr>
                </a:solidFill>
                <a:cs typeface="B Nazanin" panose="00000400000000000000" pitchFamily="2" charset="-78"/>
              </a:rPr>
              <a:t> </a:t>
            </a:r>
            <a:r>
              <a:rPr lang="en-US" sz="2400" dirty="0" err="1" smtClean="0">
                <a:solidFill>
                  <a:schemeClr val="accent6">
                    <a:lumMod val="60000"/>
                    <a:lumOff val="40000"/>
                  </a:schemeClr>
                </a:solidFill>
                <a:cs typeface="B Nazanin" panose="00000400000000000000" pitchFamily="2" charset="-78"/>
              </a:rPr>
              <a:t>Rb</a:t>
            </a:r>
            <a:r>
              <a:rPr lang="en-US" sz="2400" baseline="30000" dirty="0" smtClean="0">
                <a:solidFill>
                  <a:schemeClr val="accent6">
                    <a:lumMod val="60000"/>
                    <a:lumOff val="40000"/>
                  </a:schemeClr>
                </a:solidFill>
                <a:cs typeface="B Nazanin" panose="00000400000000000000" pitchFamily="2" charset="-78"/>
              </a:rPr>
              <a:t>+</a:t>
            </a:r>
            <a:r>
              <a:rPr lang="en-US" sz="2400" dirty="0" smtClean="0">
                <a:solidFill>
                  <a:schemeClr val="accent6">
                    <a:lumMod val="60000"/>
                    <a:lumOff val="40000"/>
                  </a:schemeClr>
                </a:solidFill>
                <a:cs typeface="B Nazanin" panose="00000400000000000000" pitchFamily="2" charset="-78"/>
              </a:rPr>
              <a:t> </a:t>
            </a:r>
            <a:r>
              <a:rPr lang="fa-IR" sz="2400" dirty="0" smtClean="0">
                <a:solidFill>
                  <a:schemeClr val="accent6">
                    <a:lumMod val="60000"/>
                    <a:lumOff val="40000"/>
                  </a:schemeClr>
                </a:solidFill>
                <a:cs typeface="B Nazanin" panose="00000400000000000000" pitchFamily="2" charset="-78"/>
              </a:rPr>
              <a:t>به طور قابل ملاحظه ای بزرگتر از </a:t>
            </a:r>
            <a:r>
              <a:rPr lang="en-US" sz="2400" dirty="0" smtClean="0">
                <a:solidFill>
                  <a:schemeClr val="accent6">
                    <a:lumMod val="60000"/>
                    <a:lumOff val="40000"/>
                  </a:schemeClr>
                </a:solidFill>
                <a:cs typeface="B Nazanin" panose="00000400000000000000" pitchFamily="2" charset="-78"/>
              </a:rPr>
              <a:t> K</a:t>
            </a:r>
            <a:r>
              <a:rPr lang="en-US" sz="2400" baseline="30000" dirty="0" smtClean="0">
                <a:solidFill>
                  <a:schemeClr val="accent6">
                    <a:lumMod val="60000"/>
                    <a:lumOff val="40000"/>
                  </a:schemeClr>
                </a:solidFill>
                <a:cs typeface="B Nazanin" panose="00000400000000000000" pitchFamily="2" charset="-78"/>
              </a:rPr>
              <a:t>+</a:t>
            </a:r>
            <a:r>
              <a:rPr lang="en-US" sz="2400" dirty="0" smtClean="0">
                <a:solidFill>
                  <a:schemeClr val="accent6">
                    <a:lumMod val="60000"/>
                    <a:lumOff val="40000"/>
                  </a:schemeClr>
                </a:solidFill>
                <a:cs typeface="B Nazanin" panose="00000400000000000000" pitchFamily="2" charset="-78"/>
              </a:rPr>
              <a:t> </a:t>
            </a:r>
            <a:r>
              <a:rPr lang="fa-IR" sz="2400" dirty="0" smtClean="0">
                <a:solidFill>
                  <a:schemeClr val="accent6">
                    <a:lumMod val="60000"/>
                    <a:lumOff val="40000"/>
                  </a:schemeClr>
                </a:solidFill>
                <a:cs typeface="B Nazanin" panose="00000400000000000000" pitchFamily="2" charset="-78"/>
              </a:rPr>
              <a:t>است، روبیدیم در کانیهای پتاسیم عنصری پذیرفته شده است و بنابراین با پیشرفت تفریق نسبت </a:t>
            </a:r>
            <a:r>
              <a:rPr lang="en-US" sz="2400" dirty="0" smtClean="0">
                <a:solidFill>
                  <a:schemeClr val="accent6">
                    <a:lumMod val="60000"/>
                    <a:lumOff val="40000"/>
                  </a:schemeClr>
                </a:solidFill>
                <a:cs typeface="B Nazanin" panose="00000400000000000000" pitchFamily="2" charset="-78"/>
              </a:rPr>
              <a:t> </a:t>
            </a:r>
            <a:r>
              <a:rPr lang="en-US" sz="2400" dirty="0" err="1" smtClean="0">
                <a:solidFill>
                  <a:schemeClr val="accent6">
                    <a:lumMod val="60000"/>
                    <a:lumOff val="40000"/>
                  </a:schemeClr>
                </a:solidFill>
                <a:cs typeface="B Nazanin" panose="00000400000000000000" pitchFamily="2" charset="-78"/>
              </a:rPr>
              <a:t>Rb:K</a:t>
            </a:r>
            <a:r>
              <a:rPr lang="en-US" sz="2400" dirty="0" smtClean="0">
                <a:solidFill>
                  <a:schemeClr val="accent6">
                    <a:lumMod val="60000"/>
                    <a:lumOff val="40000"/>
                  </a:schemeClr>
                </a:solidFill>
                <a:cs typeface="B Nazanin" panose="00000400000000000000" pitchFamily="2" charset="-78"/>
              </a:rPr>
              <a:t> </a:t>
            </a:r>
            <a:r>
              <a:rPr lang="fa-IR" sz="2400" dirty="0" smtClean="0">
                <a:solidFill>
                  <a:schemeClr val="accent6">
                    <a:lumMod val="60000"/>
                    <a:lumOff val="40000"/>
                  </a:schemeClr>
                </a:solidFill>
                <a:cs typeface="B Nazanin" panose="00000400000000000000" pitchFamily="2" charset="-78"/>
              </a:rPr>
              <a:t>نیز زیاد شده و در فلدسپار و میکای پگماتیتها به حداکثر خود میرسد.</a:t>
            </a:r>
          </a:p>
          <a:p>
            <a:pPr>
              <a:lnSpc>
                <a:spcPct val="150000"/>
              </a:lnSpc>
            </a:pPr>
            <a:endParaRPr lang="fa-IR" sz="2400" dirty="0">
              <a:solidFill>
                <a:schemeClr val="accent6">
                  <a:lumMod val="60000"/>
                  <a:lumOff val="40000"/>
                </a:schemeClr>
              </a:solidFill>
              <a:cs typeface="B Nazanin" panose="00000400000000000000" pitchFamily="2" charset="-78"/>
            </a:endParaRPr>
          </a:p>
        </p:txBody>
      </p:sp>
    </p:spTree>
    <p:extLst>
      <p:ext uri="{BB962C8B-B14F-4D97-AF65-F5344CB8AC3E}">
        <p14:creationId xmlns:p14="http://schemas.microsoft.com/office/powerpoint/2010/main" val="12342728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259</TotalTime>
  <Words>3752</Words>
  <Application>Microsoft Office PowerPoint</Application>
  <PresentationFormat>Widescreen</PresentationFormat>
  <Paragraphs>102</Paragraphs>
  <Slides>32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Arial</vt:lpstr>
      <vt:lpstr>B Nazanin</vt:lpstr>
      <vt:lpstr>BNazanin</vt:lpstr>
      <vt:lpstr>BNazanin,Bold</vt:lpstr>
      <vt:lpstr>BZar,Bold</vt:lpstr>
      <vt:lpstr>Calibri</vt:lpstr>
      <vt:lpstr>Cambria</vt:lpstr>
      <vt:lpstr>Century Gothic</vt:lpstr>
      <vt:lpstr>Times New Roman</vt:lpstr>
      <vt:lpstr>Wingdings 3</vt:lpstr>
      <vt:lpstr>Ion Boardroom</vt:lpstr>
      <vt:lpstr>بسم الله ارحمن الرحیم</vt:lpstr>
      <vt:lpstr>PowerPoint Presentation</vt:lpstr>
      <vt:lpstr>PowerPoint Presentation</vt:lpstr>
      <vt:lpstr>PowerPoint Presentation</vt:lpstr>
      <vt:lpstr>PowerPoint Presentation</vt:lpstr>
      <vt:lpstr>PowerPoint Presentation</vt:lpstr>
      <vt:lpstr>عناصر فرعی </vt:lpstr>
      <vt:lpstr>PowerPoint Presentation</vt:lpstr>
      <vt:lpstr>روبیدیم Rubidium </vt:lpstr>
      <vt:lpstr>باریم Barium </vt:lpstr>
      <vt:lpstr>سرب Plumbous </vt:lpstr>
      <vt:lpstr>استرانسیمStrontium  </vt:lpstr>
      <vt:lpstr>منگنز Manganous </vt:lpstr>
      <vt:lpstr>زیرکونیوم Zirconium </vt:lpstr>
      <vt:lpstr>هافنیم Hafnium </vt:lpstr>
      <vt:lpstr>اسکاندنیم Scandium</vt:lpstr>
      <vt:lpstr>کبالت Cobaltous </vt:lpstr>
      <vt:lpstr>نیکل Nickel </vt:lpstr>
      <vt:lpstr>لیتیم Lithium</vt:lpstr>
      <vt:lpstr>وانادیم vanadium</vt:lpstr>
      <vt:lpstr>کرم نیز درماگما به صورت یونCr3+ حضور دارد. شعاع این یون به شعاع یون Fe3+ بسیار نزدیک است ، اما غلظت یون کرم به طور ترجیحی نسبت به یون آهن فریک بسیار بالابوده وعمدتاً درمراحل اولیه تبلور به صورت کانی کرمیت از ماگما خارج می­شود. این مطلب را می­توان ناشی از انرژی پایداری میدان بلوری قوی Cr3+ نسبت به Fe3+ دانست. کرم همچنین در پیروکسن ها بخصوص پیروکسن های سنگها اولترابازیک جمع می شود. </vt:lpstr>
      <vt:lpstr>تیتانیوم درسنگهای آذرین اصولاًبه صورت ایلمنیت حضور دارد. این عنصر می­تواند جانشین Al در کوردیناسیون شش گردیده و به همین دلیل در پیروکسن ، هورنبلند و بیوتیت احتمالاً به صورت اسیر شده ؛ حضور دارد. علت حضور تیتانیوم به صورت اسیر شده ، بار الکتریکی بزرگتر آن است (Ti4+­ -Al3+ ) . تیتانیوم در مسکوویت دیده نمی­شود ، زیرا در ماگماهای شدیداً سیلیسی تیتانیوم به صورت کانی تیتانیت از ماگما خارج می­گردد. </vt:lpstr>
      <vt:lpstr>گالیم Gallium </vt:lpstr>
      <vt:lpstr>ژرمانیم Germanium </vt:lpstr>
      <vt:lpstr>طی تبلور نهایی مایعات باقی مانده، این عناصر ممکن است وارد ساختار کانیهای رایج (Rb در میکروکلین) یا کانیهای کمیابتر (Mn در آپاتیت) شوند، همچنین ممکن است در ساختارهای بسیار مناسبتری وارد شده یا به صورت اسیر حضور یابند (Sn در مسکویت). این کونه عناصر معمولاً تا وقتی که غلظت آنها به حدی نرسد که بتواند کانی خاصی را تشکیل دهد، در سیال باقی مانده جمع می­شوند. (Cs در پلوسیت و Be در بریل)، همچنین ممکن است از طریق جذب سطحی به یک یا چند کانی بچسبند. این فرآیند آخر به نظر می­رسد که در تبلور سنگهای گرانیتی فرآیندی مؤثر بوده و باعث اتصال عناصر فرعی و جزئی به سطوح بلوری کانیهای سیلیکاتی رایج می­شود. پیوندی که از طریق جذب سطحی برقرار می­شود پیوندی نسبتاً ضعیف می­باشد. این مطالب از طریق تجربه­ای که طی آن مقادیر متنابهی از عناصر فرعی و جزئی به وسیله شستشو با اسیدهای رقیق از گرانیت به دست آمده­اند؛ به نمایش گذاشته شد. </vt:lpstr>
      <vt:lpstr>عناصر کمیاب</vt:lpstr>
      <vt:lpstr>LREE : La,Ce,Pr,Na  MREE : Sm,Eu,Gd,Tb,Dy,Ho   HREE : Er,Tm,Yb,Lu</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LREE : La,Ce,Pr,Na MREE : Sm,Eu,Gd,Tb,Dy,Ho  HREE : Er,Tm,Yb,Lu</dc:title>
  <dc:creator>Windows User</dc:creator>
  <cp:lastModifiedBy>Hasan</cp:lastModifiedBy>
  <cp:revision>37</cp:revision>
  <dcterms:created xsi:type="dcterms:W3CDTF">2020-02-29T14:09:09Z</dcterms:created>
  <dcterms:modified xsi:type="dcterms:W3CDTF">2020-03-01T05:28:21Z</dcterms:modified>
</cp:coreProperties>
</file>