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A4C95-B71F-F671-AD50-D896D5F160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322E1A-626E-DE92-575E-FC921F5EF4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EF2AD3-AB03-DAC1-B169-65963FE3BF1B}"/>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DE488DF7-3E20-E188-8B41-74DF89C2B8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CE2738-6D57-14E8-4E67-9C8966232916}"/>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285860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CDFA5-2A79-D70B-E0BA-2784D2956A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311E48-4E95-8D24-5803-F74E480155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201DF-19E3-CC44-76CA-6DE505CD5B10}"/>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04922D8A-340E-98D9-FA01-1968D0944E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6274B-4F2B-4D15-1103-CE85B4097B87}"/>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18559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896594-0F9F-695C-95E1-75C7A167EF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5A1E61-3587-6BF7-F4EA-1F07E2A102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1059BA-8BDC-7262-6DA4-F095183D9AAA}"/>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D3F712BE-1B3B-6F5A-3B45-97A9D08781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2DCB26-81AC-07F6-9F44-0A9F5A941B41}"/>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257707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26D71-329F-BA16-56E6-E843B385DC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2E3217-9B35-3682-0A69-7DEE39ED0B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735E6-E645-5F29-5154-04A3E25BF0B1}"/>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D039F8F4-2554-D18B-A576-478151D45D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6725D1-1AA9-45C1-8B64-F526703783F2}"/>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88333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8094A-1DF3-805D-C941-6EE2C4633F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00A391-172E-DC91-AF6C-8E91D2D740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783933-28F6-D410-33E2-9A40F50D893B}"/>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E1C5E3F1-762C-D074-607E-9951A32A7B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572B8C-4738-BFF0-2E19-D4DB76D11642}"/>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197201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6E2B4-580C-F258-92BC-9EAB94F43A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E7746E-E844-78E2-C107-EE513766D3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2FFB2-5766-BA52-C270-D6BB35218FE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3E2F04-73AE-B7AD-8AF9-A889F2BECA69}"/>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6" name="Footer Placeholder 5">
            <a:extLst>
              <a:ext uri="{FF2B5EF4-FFF2-40B4-BE49-F238E27FC236}">
                <a16:creationId xmlns:a16="http://schemas.microsoft.com/office/drawing/2014/main" id="{0CF16572-50FF-1BB7-F5D0-677CD175E6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894DBF-A203-45E2-E7B9-388203C54B5D}"/>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305330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3E1F3-2E0C-BB21-8D00-C90BD5C24D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C8D1E2-8C20-22DE-C641-8C45F8496B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C7CEF3-ABFE-D652-9FE6-C4D56652CC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33A1E6-8FEE-F10B-24D4-3F0264184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641210-B5F5-F909-570E-E4371C6533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874BFB-07E7-09B9-FA29-2C7B0BB5B96C}"/>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8" name="Footer Placeholder 7">
            <a:extLst>
              <a:ext uri="{FF2B5EF4-FFF2-40B4-BE49-F238E27FC236}">
                <a16:creationId xmlns:a16="http://schemas.microsoft.com/office/drawing/2014/main" id="{DA8A3C6D-EC48-046A-5919-9E87818087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D08FE3-14A2-3FB7-69A2-F2D966514659}"/>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14937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DC150-FB0E-64C7-3E00-7069B5E4C8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43A365-4DCC-5C2D-A1DE-7E205A4E1BEB}"/>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4" name="Footer Placeholder 3">
            <a:extLst>
              <a:ext uri="{FF2B5EF4-FFF2-40B4-BE49-F238E27FC236}">
                <a16:creationId xmlns:a16="http://schemas.microsoft.com/office/drawing/2014/main" id="{73237A77-12B4-B413-25FC-B3693F490F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084FCF9-3DBF-38FA-8C81-B034CC8A4DC4}"/>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2391932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23188A-4C37-506B-0774-F8CACCF3A2EA}"/>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3" name="Footer Placeholder 2">
            <a:extLst>
              <a:ext uri="{FF2B5EF4-FFF2-40B4-BE49-F238E27FC236}">
                <a16:creationId xmlns:a16="http://schemas.microsoft.com/office/drawing/2014/main" id="{76A309D8-410E-E8BC-3902-AF5BE041A3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63EBE2-79CB-33D8-1C50-D119C74A6861}"/>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5789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91C1-FC48-9DAD-8917-8240469CDD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59E533-5650-E75A-638A-68C891CD8C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A594BC-D062-1B07-1B7D-F72F139549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0A222E-865C-F217-EAD8-FC3654CFA2C2}"/>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6" name="Footer Placeholder 5">
            <a:extLst>
              <a:ext uri="{FF2B5EF4-FFF2-40B4-BE49-F238E27FC236}">
                <a16:creationId xmlns:a16="http://schemas.microsoft.com/office/drawing/2014/main" id="{04B12520-9B8B-6E1D-4FCC-FA5C43CFBC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6A9D6B-DBE2-1107-0DB1-1782774C5683}"/>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63143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98607-01C6-CBF0-081C-62AC0F2421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816C024-409F-4E0D-00C9-EF3602FE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FC5895-1275-E7AC-BCE9-B6843AC9D5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CF735F-1DFA-FFDC-47B6-E96D4B4F2E3F}"/>
              </a:ext>
            </a:extLst>
          </p:cNvPr>
          <p:cNvSpPr>
            <a:spLocks noGrp="1"/>
          </p:cNvSpPr>
          <p:nvPr>
            <p:ph type="dt" sz="half" idx="10"/>
          </p:nvPr>
        </p:nvSpPr>
        <p:spPr/>
        <p:txBody>
          <a:bodyPr/>
          <a:lstStyle/>
          <a:p>
            <a:fld id="{BC05BEDE-4C13-472B-88FE-E73A4A609629}" type="datetimeFigureOut">
              <a:rPr lang="en-US" smtClean="0"/>
              <a:t>10/5/2024</a:t>
            </a:fld>
            <a:endParaRPr lang="en-US"/>
          </a:p>
        </p:txBody>
      </p:sp>
      <p:sp>
        <p:nvSpPr>
          <p:cNvPr id="6" name="Footer Placeholder 5">
            <a:extLst>
              <a:ext uri="{FF2B5EF4-FFF2-40B4-BE49-F238E27FC236}">
                <a16:creationId xmlns:a16="http://schemas.microsoft.com/office/drawing/2014/main" id="{8B6104B9-C16D-7437-0878-2A2EA14B1A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E6251C-A084-CCEF-7686-35706D9A34CD}"/>
              </a:ext>
            </a:extLst>
          </p:cNvPr>
          <p:cNvSpPr>
            <a:spLocks noGrp="1"/>
          </p:cNvSpPr>
          <p:nvPr>
            <p:ph type="sldNum" sz="quarter" idx="12"/>
          </p:nvPr>
        </p:nvSpPr>
        <p:spPr/>
        <p:txBody>
          <a:bodyPr/>
          <a:lstStyle/>
          <a:p>
            <a:fld id="{CFF4773C-2F46-47DF-A8E9-307D68E5E2EA}" type="slidenum">
              <a:rPr lang="en-US" smtClean="0"/>
              <a:t>‹#›</a:t>
            </a:fld>
            <a:endParaRPr lang="en-US"/>
          </a:p>
        </p:txBody>
      </p:sp>
    </p:spTree>
    <p:extLst>
      <p:ext uri="{BB962C8B-B14F-4D97-AF65-F5344CB8AC3E}">
        <p14:creationId xmlns:p14="http://schemas.microsoft.com/office/powerpoint/2010/main" val="3342498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254267-19C2-EAA1-944C-60F5F1AD34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E5DAC5-BAF8-C0FB-6062-5AF1567C8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649AF-053B-C3A3-0EAF-528F7BEFFA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5BEDE-4C13-472B-88FE-E73A4A609629}" type="datetimeFigureOut">
              <a:rPr lang="en-US" smtClean="0"/>
              <a:t>10/5/2024</a:t>
            </a:fld>
            <a:endParaRPr lang="en-US"/>
          </a:p>
        </p:txBody>
      </p:sp>
      <p:sp>
        <p:nvSpPr>
          <p:cNvPr id="5" name="Footer Placeholder 4">
            <a:extLst>
              <a:ext uri="{FF2B5EF4-FFF2-40B4-BE49-F238E27FC236}">
                <a16:creationId xmlns:a16="http://schemas.microsoft.com/office/drawing/2014/main" id="{FF488B0E-9950-D8E1-3A65-F502163F1A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633812-105C-B53D-E92C-6F6B5241B7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4773C-2F46-47DF-A8E9-307D68E5E2EA}" type="slidenum">
              <a:rPr lang="en-US" smtClean="0"/>
              <a:t>‹#›</a:t>
            </a:fld>
            <a:endParaRPr lang="en-US"/>
          </a:p>
        </p:txBody>
      </p:sp>
    </p:spTree>
    <p:extLst>
      <p:ext uri="{BB962C8B-B14F-4D97-AF65-F5344CB8AC3E}">
        <p14:creationId xmlns:p14="http://schemas.microsoft.com/office/powerpoint/2010/main" val="69465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BC925-B0D1-3B0A-4ADD-A47F819B432C}"/>
              </a:ext>
            </a:extLst>
          </p:cNvPr>
          <p:cNvSpPr>
            <a:spLocks noGrp="1"/>
          </p:cNvSpPr>
          <p:nvPr>
            <p:ph type="ctrTitle"/>
          </p:nvPr>
        </p:nvSpPr>
        <p:spPr/>
        <p:txBody>
          <a:bodyPr/>
          <a:lstStyle/>
          <a:p>
            <a:r>
              <a:rPr lang="en-US" b="1" dirty="0"/>
              <a:t>Other points to consider when making grammar tests</a:t>
            </a:r>
          </a:p>
        </p:txBody>
      </p:sp>
      <p:sp>
        <p:nvSpPr>
          <p:cNvPr id="3" name="Subtitle 2">
            <a:extLst>
              <a:ext uri="{FF2B5EF4-FFF2-40B4-BE49-F238E27FC236}">
                <a16:creationId xmlns:a16="http://schemas.microsoft.com/office/drawing/2014/main" id="{7D051A82-0A91-5B71-8C35-33CDB6E96FC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58984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B2D4B-6E12-479C-6D76-2B154256379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400584-BE7F-85F5-0D27-D6E415724F4C}"/>
              </a:ext>
            </a:extLst>
          </p:cNvPr>
          <p:cNvSpPr>
            <a:spLocks noGrp="1"/>
          </p:cNvSpPr>
          <p:nvPr>
            <p:ph idx="1"/>
          </p:nvPr>
        </p:nvSpPr>
        <p:spPr/>
        <p:txBody>
          <a:bodyPr/>
          <a:lstStyle/>
          <a:p>
            <a:pPr marL="0" indent="0">
              <a:buNone/>
            </a:pPr>
            <a:r>
              <a:rPr lang="en-US" b="1" dirty="0"/>
              <a:t>9. Inter-sentential Grammar Testing</a:t>
            </a:r>
          </a:p>
          <a:p>
            <a:pPr marL="0" indent="0">
              <a:buNone/>
            </a:pPr>
            <a:endParaRPr lang="en-US" b="1" dirty="0"/>
          </a:p>
          <a:p>
            <a:pPr algn="just">
              <a:buFont typeface="Arial" panose="020B0604020202020204" pitchFamily="34" charset="0"/>
              <a:buChar char="•"/>
            </a:pPr>
            <a:r>
              <a:rPr lang="en-US" dirty="0"/>
              <a:t>Go beyond sentence-level grammar and test how learners use grammar to link sentences together. This involves testing the use of cohesive devices like conjunctions, transitional phrases, and pronouns that create coherence across a paragraph or passage.</a:t>
            </a:r>
          </a:p>
          <a:p>
            <a:endParaRPr lang="en-US" dirty="0"/>
          </a:p>
        </p:txBody>
      </p:sp>
    </p:spTree>
    <p:extLst>
      <p:ext uri="{BB962C8B-B14F-4D97-AF65-F5344CB8AC3E}">
        <p14:creationId xmlns:p14="http://schemas.microsoft.com/office/powerpoint/2010/main" val="3462273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576C2-6E99-2B6C-0301-B937F3B13F4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C5E63E-7162-A0B9-9A13-62489D3C75C7}"/>
              </a:ext>
            </a:extLst>
          </p:cNvPr>
          <p:cNvSpPr>
            <a:spLocks noGrp="1"/>
          </p:cNvSpPr>
          <p:nvPr>
            <p:ph idx="1"/>
          </p:nvPr>
        </p:nvSpPr>
        <p:spPr/>
        <p:txBody>
          <a:bodyPr/>
          <a:lstStyle/>
          <a:p>
            <a:pPr marL="0" indent="0">
              <a:buNone/>
            </a:pPr>
            <a:r>
              <a:rPr lang="en-US" b="1" dirty="0"/>
              <a:t>10. Testing Sentence Transformation</a:t>
            </a:r>
          </a:p>
          <a:p>
            <a:pPr marL="0" indent="0">
              <a:buNone/>
            </a:pPr>
            <a:endParaRPr lang="en-US" b="1" dirty="0"/>
          </a:p>
          <a:p>
            <a:pPr algn="just">
              <a:buFont typeface="Arial" panose="020B0604020202020204" pitchFamily="34" charset="0"/>
              <a:buChar char="•"/>
            </a:pPr>
            <a:r>
              <a:rPr lang="en-US" dirty="0"/>
              <a:t>Sentence transformation tasks, where learners rewrite a sentence with different grammatical structures but retain the same meaning, test flexibility in using grammar. For instance, transforming active to passive voice or combining simple sentences into complex ones.</a:t>
            </a:r>
          </a:p>
          <a:p>
            <a:endParaRPr lang="en-US" dirty="0"/>
          </a:p>
        </p:txBody>
      </p:sp>
    </p:spTree>
    <p:extLst>
      <p:ext uri="{BB962C8B-B14F-4D97-AF65-F5344CB8AC3E}">
        <p14:creationId xmlns:p14="http://schemas.microsoft.com/office/powerpoint/2010/main" val="2746719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0B7B8-07BA-52E2-0DA2-9464D22AFD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3E92F4A-E549-B959-D80B-865300796B67}"/>
              </a:ext>
            </a:extLst>
          </p:cNvPr>
          <p:cNvSpPr>
            <a:spLocks noGrp="1"/>
          </p:cNvSpPr>
          <p:nvPr>
            <p:ph idx="1"/>
          </p:nvPr>
        </p:nvSpPr>
        <p:spPr/>
        <p:txBody>
          <a:bodyPr/>
          <a:lstStyle/>
          <a:p>
            <a:pPr marL="0" indent="0">
              <a:buNone/>
            </a:pPr>
            <a:r>
              <a:rPr lang="en-US" b="1" dirty="0"/>
              <a:t>11. Targeted Error Types</a:t>
            </a:r>
          </a:p>
          <a:p>
            <a:pPr marL="0" indent="0">
              <a:buNone/>
            </a:pPr>
            <a:endParaRPr lang="en-US" b="1" dirty="0"/>
          </a:p>
          <a:p>
            <a:pPr algn="just">
              <a:buFont typeface="Arial" panose="020B0604020202020204" pitchFamily="34" charset="0"/>
              <a:buChar char="•"/>
            </a:pPr>
            <a:r>
              <a:rPr lang="en-US" dirty="0"/>
              <a:t>When constructing grammar tests, focus on common errors or those that are particularly challenging for learners of specific backgrounds. For instance, second language learners from different linguistic backgrounds often struggle with particular grammatical features, such as articles, tense aspect, or word order.</a:t>
            </a:r>
          </a:p>
          <a:p>
            <a:endParaRPr lang="en-US" dirty="0"/>
          </a:p>
        </p:txBody>
      </p:sp>
    </p:spTree>
    <p:extLst>
      <p:ext uri="{BB962C8B-B14F-4D97-AF65-F5344CB8AC3E}">
        <p14:creationId xmlns:p14="http://schemas.microsoft.com/office/powerpoint/2010/main" val="3632325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9284B-E245-DB5B-35C8-194116B7ACB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18538D-39D3-6FC2-A383-95B874CE1502}"/>
              </a:ext>
            </a:extLst>
          </p:cNvPr>
          <p:cNvSpPr>
            <a:spLocks noGrp="1"/>
          </p:cNvSpPr>
          <p:nvPr>
            <p:ph idx="1"/>
          </p:nvPr>
        </p:nvSpPr>
        <p:spPr/>
        <p:txBody>
          <a:bodyPr/>
          <a:lstStyle/>
          <a:p>
            <a:pPr marL="0" indent="0">
              <a:buNone/>
            </a:pPr>
            <a:r>
              <a:rPr lang="en-US" b="1" dirty="0"/>
              <a:t>12. Distinguishing Between Formal and Informal Grammar</a:t>
            </a:r>
          </a:p>
          <a:p>
            <a:pPr marL="0" indent="0">
              <a:buNone/>
            </a:pPr>
            <a:endParaRPr lang="en-US" b="1" dirty="0"/>
          </a:p>
          <a:p>
            <a:pPr algn="just">
              <a:buFont typeface="Arial" panose="020B0604020202020204" pitchFamily="34" charset="0"/>
              <a:buChar char="•"/>
            </a:pPr>
            <a:r>
              <a:rPr lang="en-US" dirty="0"/>
              <a:t>Include tasks that require learners to adapt grammar use depending on the formality of the context. This tests their ability to recognize the appropriate register and adjust their grammar accordingly (e.g., contractions and informal sentence structures vs. formal grammar in academic writing).</a:t>
            </a:r>
          </a:p>
          <a:p>
            <a:endParaRPr lang="en-US" dirty="0"/>
          </a:p>
        </p:txBody>
      </p:sp>
    </p:spTree>
    <p:extLst>
      <p:ext uri="{BB962C8B-B14F-4D97-AF65-F5344CB8AC3E}">
        <p14:creationId xmlns:p14="http://schemas.microsoft.com/office/powerpoint/2010/main" val="1512783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63BF9-91D1-6F3B-4005-2C407B34CDB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B011BB-8AA2-BF4C-6013-D83DF1547275}"/>
              </a:ext>
            </a:extLst>
          </p:cNvPr>
          <p:cNvSpPr>
            <a:spLocks noGrp="1"/>
          </p:cNvSpPr>
          <p:nvPr>
            <p:ph idx="1"/>
          </p:nvPr>
        </p:nvSpPr>
        <p:spPr>
          <a:xfrm>
            <a:off x="838200" y="580104"/>
            <a:ext cx="10515600" cy="5596860"/>
          </a:xfrm>
        </p:spPr>
        <p:txBody>
          <a:bodyPr>
            <a:normAutofit/>
          </a:bodyPr>
          <a:lstStyle/>
          <a:p>
            <a:pPr marL="514350" indent="-514350">
              <a:buAutoNum type="arabicPeriod"/>
            </a:pPr>
            <a:r>
              <a:rPr lang="en-US" b="1" dirty="0"/>
              <a:t>Discrimination Between Grammar Knowledge and Application</a:t>
            </a:r>
          </a:p>
          <a:p>
            <a:pPr marL="514350" indent="-514350">
              <a:buAutoNum type="arabicPeriod"/>
            </a:pPr>
            <a:endParaRPr lang="en-US" b="1" dirty="0"/>
          </a:p>
          <a:p>
            <a:pPr algn="just">
              <a:buFont typeface="Arial" panose="020B0604020202020204" pitchFamily="34" charset="0"/>
              <a:buChar char="•"/>
            </a:pPr>
            <a:r>
              <a:rPr lang="en-US" b="1" dirty="0"/>
              <a:t>Explicit vs. Implicit Knowledge</a:t>
            </a:r>
            <a:r>
              <a:rPr lang="en-US" dirty="0"/>
              <a:t>: Grammar tests should distinguish between a learner’s ability to explicitly identify grammatical rules (knowing </a:t>
            </a:r>
            <a:r>
              <a:rPr lang="en-US" i="1" dirty="0"/>
              <a:t>what</a:t>
            </a:r>
            <a:r>
              <a:rPr lang="en-US" dirty="0"/>
              <a:t> is correct) and their ability to apply these rules in real-world communication (knowing </a:t>
            </a:r>
            <a:r>
              <a:rPr lang="en-US" i="1" dirty="0"/>
              <a:t>how</a:t>
            </a:r>
            <a:r>
              <a:rPr lang="en-US" dirty="0"/>
              <a:t> to use it).</a:t>
            </a:r>
          </a:p>
          <a:p>
            <a:pPr algn="just">
              <a:buFont typeface="Arial" panose="020B0604020202020204" pitchFamily="34" charset="0"/>
              <a:buChar char="•"/>
            </a:pPr>
            <a:endParaRPr lang="en-US" dirty="0"/>
          </a:p>
          <a:p>
            <a:pPr algn="just">
              <a:buFont typeface="Arial" panose="020B0604020202020204" pitchFamily="34" charset="0"/>
              <a:buChar char="•"/>
            </a:pPr>
            <a:r>
              <a:rPr lang="en-US" b="1" dirty="0"/>
              <a:t>Form vs. Function</a:t>
            </a:r>
            <a:r>
              <a:rPr lang="en-US" dirty="0"/>
              <a:t>: While testing forms (such as verb tenses, prepositions, or word order) is important, it’s also crucial to assess the function of grammar in conveying meaning and intention. For example, testing how learners use tenses to express time relationships or modal verbs to express possibility or obligation.</a:t>
            </a:r>
          </a:p>
          <a:p>
            <a:endParaRPr lang="en-US" dirty="0"/>
          </a:p>
        </p:txBody>
      </p:sp>
    </p:spTree>
    <p:extLst>
      <p:ext uri="{BB962C8B-B14F-4D97-AF65-F5344CB8AC3E}">
        <p14:creationId xmlns:p14="http://schemas.microsoft.com/office/powerpoint/2010/main" val="74569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3237E-BEC5-A406-6830-4AD2DDC8CDA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41F673-0A78-B448-8449-483320C6FA2C}"/>
              </a:ext>
            </a:extLst>
          </p:cNvPr>
          <p:cNvSpPr>
            <a:spLocks noGrp="1"/>
          </p:cNvSpPr>
          <p:nvPr>
            <p:ph idx="1"/>
          </p:nvPr>
        </p:nvSpPr>
        <p:spPr/>
        <p:txBody>
          <a:bodyPr/>
          <a:lstStyle/>
          <a:p>
            <a:pPr marL="0" indent="0">
              <a:buNone/>
            </a:pPr>
            <a:r>
              <a:rPr lang="en-US" b="1" dirty="0"/>
              <a:t>2. Error Identification and Correction</a:t>
            </a:r>
          </a:p>
          <a:p>
            <a:pPr marL="0" indent="0">
              <a:buNone/>
            </a:pPr>
            <a:endParaRPr lang="en-US" b="1" dirty="0"/>
          </a:p>
          <a:p>
            <a:pPr algn="just">
              <a:buFont typeface="Arial" panose="020B0604020202020204" pitchFamily="34" charset="0"/>
              <a:buChar char="•"/>
            </a:pPr>
            <a:r>
              <a:rPr lang="en-US" dirty="0"/>
              <a:t>Include questions where learners identify and correct grammatical errors. This tests not only recognition of correct grammar but also the ability to pinpoint and fix errors, which reflects deeper understanding.</a:t>
            </a:r>
          </a:p>
          <a:p>
            <a:endParaRPr lang="en-US" dirty="0"/>
          </a:p>
        </p:txBody>
      </p:sp>
    </p:spTree>
    <p:extLst>
      <p:ext uri="{BB962C8B-B14F-4D97-AF65-F5344CB8AC3E}">
        <p14:creationId xmlns:p14="http://schemas.microsoft.com/office/powerpoint/2010/main" val="300662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BE68D-B896-5AA7-EF26-CF7437315D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F1FB155-3E0E-2338-8168-BF70A416BD7E}"/>
              </a:ext>
            </a:extLst>
          </p:cNvPr>
          <p:cNvSpPr>
            <a:spLocks noGrp="1"/>
          </p:cNvSpPr>
          <p:nvPr>
            <p:ph idx="1"/>
          </p:nvPr>
        </p:nvSpPr>
        <p:spPr>
          <a:xfrm>
            <a:off x="838200" y="727587"/>
            <a:ext cx="10515600" cy="5449376"/>
          </a:xfrm>
        </p:spPr>
        <p:txBody>
          <a:bodyPr>
            <a:normAutofit/>
          </a:bodyPr>
          <a:lstStyle/>
          <a:p>
            <a:pPr marL="0" indent="0">
              <a:buNone/>
            </a:pPr>
            <a:r>
              <a:rPr lang="en-US" b="1" dirty="0"/>
              <a:t>3. Production vs. Recognition Tasks</a:t>
            </a:r>
          </a:p>
          <a:p>
            <a:pPr marL="0" indent="0" algn="just">
              <a:buNone/>
            </a:pPr>
            <a:endParaRPr lang="en-US" b="1" dirty="0"/>
          </a:p>
          <a:p>
            <a:pPr algn="just">
              <a:buFont typeface="Arial" panose="020B0604020202020204" pitchFamily="34" charset="0"/>
              <a:buChar char="•"/>
            </a:pPr>
            <a:r>
              <a:rPr lang="en-US" b="1" dirty="0"/>
              <a:t>Recognition Tasks</a:t>
            </a:r>
            <a:r>
              <a:rPr lang="en-US" dirty="0"/>
              <a:t>: These are tasks such as multiple-choice or fill-in-the-blanks, where learners recognize correct grammatical forms. Recognition tasks are useful but often limited to surface-level knowledge.</a:t>
            </a:r>
          </a:p>
          <a:p>
            <a:pPr algn="just">
              <a:buFont typeface="Arial" panose="020B0604020202020204" pitchFamily="34" charset="0"/>
              <a:buChar char="•"/>
            </a:pPr>
            <a:endParaRPr lang="en-US" dirty="0"/>
          </a:p>
          <a:p>
            <a:pPr algn="just">
              <a:buFont typeface="Arial" panose="020B0604020202020204" pitchFamily="34" charset="0"/>
              <a:buChar char="•"/>
            </a:pPr>
            <a:r>
              <a:rPr lang="en-US" b="1" dirty="0"/>
              <a:t>Production Tasks</a:t>
            </a:r>
            <a:r>
              <a:rPr lang="en-US" dirty="0"/>
              <a:t>: These require learners to actively produce grammatically correct sentences or passages, which offers a better assessment of their practical use of grammar. Such tasks can include sentence rewriting, sentence completion, or even short written responses.</a:t>
            </a:r>
          </a:p>
          <a:p>
            <a:endParaRPr lang="en-US" dirty="0"/>
          </a:p>
        </p:txBody>
      </p:sp>
    </p:spTree>
    <p:extLst>
      <p:ext uri="{BB962C8B-B14F-4D97-AF65-F5344CB8AC3E}">
        <p14:creationId xmlns:p14="http://schemas.microsoft.com/office/powerpoint/2010/main" val="20154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73E49-C8DB-C32F-C6CA-8ADF60E31B0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852D4E-3E65-15DE-29AF-E50F5F88BD3D}"/>
              </a:ext>
            </a:extLst>
          </p:cNvPr>
          <p:cNvSpPr>
            <a:spLocks noGrp="1"/>
          </p:cNvSpPr>
          <p:nvPr>
            <p:ph idx="1"/>
          </p:nvPr>
        </p:nvSpPr>
        <p:spPr>
          <a:xfrm>
            <a:off x="838200" y="904568"/>
            <a:ext cx="10515600" cy="5272395"/>
          </a:xfrm>
        </p:spPr>
        <p:txBody>
          <a:bodyPr>
            <a:normAutofit/>
          </a:bodyPr>
          <a:lstStyle/>
          <a:p>
            <a:pPr marL="0" indent="0">
              <a:buNone/>
            </a:pPr>
            <a:r>
              <a:rPr lang="en-US" b="1" dirty="0"/>
              <a:t>4. Testing in Context</a:t>
            </a:r>
          </a:p>
          <a:p>
            <a:pPr marL="0" indent="0">
              <a:buNone/>
            </a:pPr>
            <a:endParaRPr lang="en-US" b="1" dirty="0"/>
          </a:p>
          <a:p>
            <a:pPr algn="just">
              <a:buFont typeface="Arial" panose="020B0604020202020204" pitchFamily="34" charset="0"/>
              <a:buChar char="•"/>
            </a:pPr>
            <a:r>
              <a:rPr lang="en-US" b="1" dirty="0"/>
              <a:t>Contextualized Testing: </a:t>
            </a:r>
            <a:r>
              <a:rPr lang="en-US" dirty="0"/>
              <a:t>Ensure that grammar is tested within meaningful and natural contexts rather than through isolated sentences. Contextualized grammar tasks help assess whether learners can apply rules appropriately in real-world scenarios.</a:t>
            </a:r>
          </a:p>
          <a:p>
            <a:pPr algn="just">
              <a:buFont typeface="Arial" panose="020B0604020202020204" pitchFamily="34" charset="0"/>
              <a:buChar char="•"/>
            </a:pPr>
            <a:endParaRPr lang="en-US" dirty="0"/>
          </a:p>
          <a:p>
            <a:pPr algn="just">
              <a:buFont typeface="Arial" panose="020B0604020202020204" pitchFamily="34" charset="0"/>
              <a:buChar char="•"/>
            </a:pPr>
            <a:r>
              <a:rPr lang="en-US" b="1" dirty="0"/>
              <a:t>Dialogue-Based Testing</a:t>
            </a:r>
            <a:r>
              <a:rPr lang="en-US" dirty="0"/>
              <a:t>: Use conversational contexts to test grammar, as it reveals how learners handle grammar when replicating natural spoken interaction.</a:t>
            </a:r>
          </a:p>
          <a:p>
            <a:endParaRPr lang="en-US" dirty="0"/>
          </a:p>
        </p:txBody>
      </p:sp>
    </p:spTree>
    <p:extLst>
      <p:ext uri="{BB962C8B-B14F-4D97-AF65-F5344CB8AC3E}">
        <p14:creationId xmlns:p14="http://schemas.microsoft.com/office/powerpoint/2010/main" val="2296757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CFFE-612B-7F75-8F6B-3A0F48410D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66A79C-D3E2-7C18-24F9-C8B102C92166}"/>
              </a:ext>
            </a:extLst>
          </p:cNvPr>
          <p:cNvSpPr>
            <a:spLocks noGrp="1"/>
          </p:cNvSpPr>
          <p:nvPr>
            <p:ph idx="1"/>
          </p:nvPr>
        </p:nvSpPr>
        <p:spPr/>
        <p:txBody>
          <a:bodyPr/>
          <a:lstStyle/>
          <a:p>
            <a:pPr marL="0" indent="0">
              <a:buNone/>
            </a:pPr>
            <a:r>
              <a:rPr lang="en-US" b="1" dirty="0"/>
              <a:t>5. Time Pressure and Real-Time Use</a:t>
            </a:r>
          </a:p>
          <a:p>
            <a:pPr marL="0" indent="0">
              <a:buNone/>
            </a:pPr>
            <a:endParaRPr lang="en-US" b="1" dirty="0"/>
          </a:p>
          <a:p>
            <a:pPr algn="just">
              <a:buFont typeface="Arial" panose="020B0604020202020204" pitchFamily="34" charset="0"/>
              <a:buChar char="•"/>
            </a:pPr>
            <a:r>
              <a:rPr lang="en-US" dirty="0"/>
              <a:t>Incorporate tasks that assess learners' ability to use grammar accurately under time pressure. These tasks can mimic real-life situations where speakers must quickly formulate grammatically correct sentences during a conversation or in spontaneous writing.</a:t>
            </a:r>
          </a:p>
          <a:p>
            <a:endParaRPr lang="en-US" dirty="0"/>
          </a:p>
        </p:txBody>
      </p:sp>
    </p:spTree>
    <p:extLst>
      <p:ext uri="{BB962C8B-B14F-4D97-AF65-F5344CB8AC3E}">
        <p14:creationId xmlns:p14="http://schemas.microsoft.com/office/powerpoint/2010/main" val="110242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0CED4-0148-A2F5-BEAE-3F80A3F6E4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9EB6EF-ADE0-1549-A81B-066B0438BB74}"/>
              </a:ext>
            </a:extLst>
          </p:cNvPr>
          <p:cNvSpPr>
            <a:spLocks noGrp="1"/>
          </p:cNvSpPr>
          <p:nvPr>
            <p:ph idx="1"/>
          </p:nvPr>
        </p:nvSpPr>
        <p:spPr>
          <a:xfrm>
            <a:off x="838200" y="816077"/>
            <a:ext cx="10515600" cy="5360886"/>
          </a:xfrm>
        </p:spPr>
        <p:txBody>
          <a:bodyPr>
            <a:normAutofit/>
          </a:bodyPr>
          <a:lstStyle/>
          <a:p>
            <a:pPr marL="0" indent="0">
              <a:buNone/>
            </a:pPr>
            <a:r>
              <a:rPr lang="en-US" b="1" dirty="0"/>
              <a:t>6. Progressive Difficulty</a:t>
            </a:r>
          </a:p>
          <a:p>
            <a:pPr marL="0" indent="0">
              <a:buNone/>
            </a:pPr>
            <a:endParaRPr lang="en-US" b="1" dirty="0"/>
          </a:p>
          <a:p>
            <a:pPr algn="just">
              <a:buFont typeface="Arial" panose="020B0604020202020204" pitchFamily="34" charset="0"/>
              <a:buChar char="•"/>
            </a:pPr>
            <a:r>
              <a:rPr lang="en-US" dirty="0"/>
              <a:t>Start with basic sentence-level tasks and progressively increase the complexity by introducing compound or complex sentences. This helps assess how learners handle various sentence structures and the grammar involved in linking ideas (e.g., conjunctions, relative clauses).</a:t>
            </a:r>
          </a:p>
          <a:p>
            <a:pPr algn="just">
              <a:buFont typeface="Arial" panose="020B0604020202020204" pitchFamily="34" charset="0"/>
              <a:buChar char="•"/>
            </a:pPr>
            <a:endParaRPr lang="en-US" dirty="0"/>
          </a:p>
          <a:p>
            <a:pPr algn="just">
              <a:buFont typeface="Arial" panose="020B0604020202020204" pitchFamily="34" charset="0"/>
              <a:buChar char="•"/>
            </a:pPr>
            <a:r>
              <a:rPr lang="en-US" b="1" dirty="0"/>
              <a:t>Embedded Grammar Testing</a:t>
            </a:r>
            <a:r>
              <a:rPr lang="en-US" dirty="0"/>
              <a:t>: Test advanced grammatical structures within paragraphs or longer texts, where learners must understand and apply rules related to sentence structure, cohesion, and coherence.</a:t>
            </a:r>
          </a:p>
          <a:p>
            <a:endParaRPr lang="en-US" dirty="0"/>
          </a:p>
        </p:txBody>
      </p:sp>
    </p:spTree>
    <p:extLst>
      <p:ext uri="{BB962C8B-B14F-4D97-AF65-F5344CB8AC3E}">
        <p14:creationId xmlns:p14="http://schemas.microsoft.com/office/powerpoint/2010/main" val="2550564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5844-684E-EEF6-B993-B90C3E3858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4F0F78-FC25-6ECE-AC2B-EFDEC2B0844B}"/>
              </a:ext>
            </a:extLst>
          </p:cNvPr>
          <p:cNvSpPr>
            <a:spLocks noGrp="1"/>
          </p:cNvSpPr>
          <p:nvPr>
            <p:ph idx="1"/>
          </p:nvPr>
        </p:nvSpPr>
        <p:spPr/>
        <p:txBody>
          <a:bodyPr/>
          <a:lstStyle/>
          <a:p>
            <a:pPr marL="0" indent="0">
              <a:buNone/>
            </a:pPr>
            <a:r>
              <a:rPr lang="en-US" b="1" dirty="0"/>
              <a:t>7. Comparative and Contrastive Grammar</a:t>
            </a:r>
          </a:p>
          <a:p>
            <a:pPr marL="0" indent="0">
              <a:buNone/>
            </a:pPr>
            <a:endParaRPr lang="en-US" b="1" dirty="0"/>
          </a:p>
          <a:p>
            <a:pPr algn="just">
              <a:buFont typeface="Arial" panose="020B0604020202020204" pitchFamily="34" charset="0"/>
              <a:buChar char="•"/>
            </a:pPr>
            <a:r>
              <a:rPr lang="en-US" dirty="0"/>
              <a:t>Include items that ask learners to compare and contrast different grammatical structures, such as active vs. passive voice, or different tense usages (e.g., past simple vs. present perfect). This tests their deeper understanding of how different forms affect meaning.</a:t>
            </a:r>
          </a:p>
          <a:p>
            <a:endParaRPr lang="en-US" dirty="0"/>
          </a:p>
        </p:txBody>
      </p:sp>
    </p:spTree>
    <p:extLst>
      <p:ext uri="{BB962C8B-B14F-4D97-AF65-F5344CB8AC3E}">
        <p14:creationId xmlns:p14="http://schemas.microsoft.com/office/powerpoint/2010/main" val="3732633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E565-BFAB-103B-2E67-F3697CEA5D5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6DED4B-4C58-D7D6-2FF8-9F7C4F40B828}"/>
              </a:ext>
            </a:extLst>
          </p:cNvPr>
          <p:cNvSpPr>
            <a:spLocks noGrp="1"/>
          </p:cNvSpPr>
          <p:nvPr>
            <p:ph idx="1"/>
          </p:nvPr>
        </p:nvSpPr>
        <p:spPr>
          <a:xfrm>
            <a:off x="838200" y="589935"/>
            <a:ext cx="10515600" cy="5587028"/>
          </a:xfrm>
        </p:spPr>
        <p:txBody>
          <a:bodyPr>
            <a:normAutofit/>
          </a:bodyPr>
          <a:lstStyle/>
          <a:p>
            <a:pPr marL="0" indent="0">
              <a:buNone/>
            </a:pPr>
            <a:r>
              <a:rPr lang="en-US" b="1" dirty="0"/>
              <a:t>8. Testing Grammar in Spoken Language</a:t>
            </a:r>
          </a:p>
          <a:p>
            <a:pPr marL="0" indent="0" algn="just">
              <a:buNone/>
            </a:pPr>
            <a:endParaRPr lang="en-US" b="1" dirty="0"/>
          </a:p>
          <a:p>
            <a:pPr algn="just">
              <a:buFont typeface="Arial" panose="020B0604020202020204" pitchFamily="34" charset="0"/>
              <a:buChar char="•"/>
            </a:pPr>
            <a:r>
              <a:rPr lang="en-US" dirty="0"/>
              <a:t>Though grammar is often tested in written form, testing grammatical accuracy in speaking tasks is also crucial. Assess learners’ ability to use correct grammar in spoken discourse, which can be done through structured interviews, role plays, or impromptu speaking tasks.</a:t>
            </a:r>
          </a:p>
          <a:p>
            <a:pPr algn="just">
              <a:buFont typeface="Arial" panose="020B0604020202020204" pitchFamily="34" charset="0"/>
              <a:buChar char="•"/>
            </a:pPr>
            <a:endParaRPr lang="en-US" dirty="0"/>
          </a:p>
          <a:p>
            <a:pPr algn="just">
              <a:buFont typeface="Arial" panose="020B0604020202020204" pitchFamily="34" charset="0"/>
              <a:buChar char="•"/>
            </a:pPr>
            <a:r>
              <a:rPr lang="en-US" b="1" dirty="0"/>
              <a:t>Spoken vs. Written Grammar</a:t>
            </a:r>
            <a:r>
              <a:rPr lang="en-US" dirty="0"/>
              <a:t>: Keep in mind that some grammar rules apply differently in spoken vs. written language, and tests should reflect this distinction. For example, sentence fragments or informal constructions might be acceptable in conversation but not in writing.</a:t>
            </a:r>
          </a:p>
          <a:p>
            <a:endParaRPr lang="en-US" dirty="0"/>
          </a:p>
        </p:txBody>
      </p:sp>
    </p:spTree>
    <p:extLst>
      <p:ext uri="{BB962C8B-B14F-4D97-AF65-F5344CB8AC3E}">
        <p14:creationId xmlns:p14="http://schemas.microsoft.com/office/powerpoint/2010/main" val="1570375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776</Words>
  <Application>Microsoft Office PowerPoint</Application>
  <PresentationFormat>Widescreen</PresentationFormat>
  <Paragraphs>47</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Other points to consider when making grammar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 Soozandehfar</dc:creator>
  <cp:lastModifiedBy>Dr. Soozandehfar</cp:lastModifiedBy>
  <cp:revision>2</cp:revision>
  <dcterms:created xsi:type="dcterms:W3CDTF">2024-10-05T17:05:05Z</dcterms:created>
  <dcterms:modified xsi:type="dcterms:W3CDTF">2024-10-05T17:09:23Z</dcterms:modified>
</cp:coreProperties>
</file>