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8" r:id="rId20"/>
    <p:sldId id="28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55F4379-9DDC-42F3-8035-37E3DA693D3D}" type="datetimeFigureOut">
              <a:rPr lang="fa-IR" smtClean="0"/>
              <a:t>20/07/1441</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9D9FDB4B-4B7E-4AF6-8B6A-B70A49E0B899}"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627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5F4379-9DDC-42F3-8035-37E3DA693D3D}" type="datetimeFigureOut">
              <a:rPr lang="fa-IR" smtClean="0"/>
              <a:t>20/07/1441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D9FDB4B-4B7E-4AF6-8B6A-B70A49E0B899}" type="slidenum">
              <a:rPr lang="fa-IR" smtClean="0"/>
              <a:t>‹#›</a:t>
            </a:fld>
            <a:endParaRPr lang="fa-IR"/>
          </a:p>
        </p:txBody>
      </p:sp>
    </p:spTree>
    <p:extLst>
      <p:ext uri="{BB962C8B-B14F-4D97-AF65-F5344CB8AC3E}">
        <p14:creationId xmlns:p14="http://schemas.microsoft.com/office/powerpoint/2010/main" val="311899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F4379-9DDC-42F3-8035-37E3DA693D3D}" type="datetimeFigureOut">
              <a:rPr lang="fa-IR" smtClean="0"/>
              <a:t>20/07/1441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9FDB4B-4B7E-4AF6-8B6A-B70A49E0B899}"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649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F4379-9DDC-42F3-8035-37E3DA693D3D}" type="datetimeFigureOut">
              <a:rPr lang="fa-IR" smtClean="0"/>
              <a:t>20/07/1441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9FDB4B-4B7E-4AF6-8B6A-B70A49E0B899}"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74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F4379-9DDC-42F3-8035-37E3DA693D3D}" type="datetimeFigureOut">
              <a:rPr lang="fa-IR" smtClean="0"/>
              <a:t>20/07/1441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9FDB4B-4B7E-4AF6-8B6A-B70A49E0B899}" type="slidenum">
              <a:rPr lang="fa-IR" smtClean="0"/>
              <a:t>‹#›</a:t>
            </a:fld>
            <a:endParaRPr lang="fa-IR"/>
          </a:p>
        </p:txBody>
      </p:sp>
    </p:spTree>
    <p:extLst>
      <p:ext uri="{BB962C8B-B14F-4D97-AF65-F5344CB8AC3E}">
        <p14:creationId xmlns:p14="http://schemas.microsoft.com/office/powerpoint/2010/main" val="2930181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F4379-9DDC-42F3-8035-37E3DA693D3D}" type="datetimeFigureOut">
              <a:rPr lang="fa-IR" smtClean="0"/>
              <a:t>20/07/1441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9FDB4B-4B7E-4AF6-8B6A-B70A49E0B899}"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9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F4379-9DDC-42F3-8035-37E3DA693D3D}" type="datetimeFigureOut">
              <a:rPr lang="fa-IR" smtClean="0"/>
              <a:t>20/07/1441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9FDB4B-4B7E-4AF6-8B6A-B70A49E0B899}"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777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F4379-9DDC-42F3-8035-37E3DA693D3D}" type="datetimeFigureOut">
              <a:rPr lang="fa-IR" smtClean="0"/>
              <a:t>20/07/1441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9FDB4B-4B7E-4AF6-8B6A-B70A49E0B899}"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712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F4379-9DDC-42F3-8035-37E3DA693D3D}" type="datetimeFigureOut">
              <a:rPr lang="fa-IR" smtClean="0"/>
              <a:t>20/07/1441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9FDB4B-4B7E-4AF6-8B6A-B70A49E0B899}"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801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F4379-9DDC-42F3-8035-37E3DA693D3D}" type="datetimeFigureOut">
              <a:rPr lang="fa-IR" smtClean="0"/>
              <a:t>20/07/1441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9FDB4B-4B7E-4AF6-8B6A-B70A49E0B899}" type="slidenum">
              <a:rPr lang="fa-IR" smtClean="0"/>
              <a:t>‹#›</a:t>
            </a:fld>
            <a:endParaRPr lang="fa-IR"/>
          </a:p>
        </p:txBody>
      </p:sp>
    </p:spTree>
    <p:extLst>
      <p:ext uri="{BB962C8B-B14F-4D97-AF65-F5344CB8AC3E}">
        <p14:creationId xmlns:p14="http://schemas.microsoft.com/office/powerpoint/2010/main" val="309339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F4379-9DDC-42F3-8035-37E3DA693D3D}" type="datetimeFigureOut">
              <a:rPr lang="fa-IR" smtClean="0"/>
              <a:t>20/07/1441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9FDB4B-4B7E-4AF6-8B6A-B70A49E0B899}"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769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5F4379-9DDC-42F3-8035-37E3DA693D3D}" type="datetimeFigureOut">
              <a:rPr lang="fa-IR" smtClean="0"/>
              <a:t>20/07/1441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D9FDB4B-4B7E-4AF6-8B6A-B70A49E0B899}" type="slidenum">
              <a:rPr lang="fa-IR" smtClean="0"/>
              <a:t>‹#›</a:t>
            </a:fld>
            <a:endParaRPr lang="fa-IR"/>
          </a:p>
        </p:txBody>
      </p:sp>
    </p:spTree>
    <p:extLst>
      <p:ext uri="{BB962C8B-B14F-4D97-AF65-F5344CB8AC3E}">
        <p14:creationId xmlns:p14="http://schemas.microsoft.com/office/powerpoint/2010/main" val="284348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5F4379-9DDC-42F3-8035-37E3DA693D3D}" type="datetimeFigureOut">
              <a:rPr lang="fa-IR" smtClean="0"/>
              <a:t>20/07/1441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D9FDB4B-4B7E-4AF6-8B6A-B70A49E0B899}"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54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5F4379-9DDC-42F3-8035-37E3DA693D3D}" type="datetimeFigureOut">
              <a:rPr lang="fa-IR" smtClean="0"/>
              <a:t>20/07/1441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D9FDB4B-4B7E-4AF6-8B6A-B70A49E0B899}"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00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F4379-9DDC-42F3-8035-37E3DA693D3D}" type="datetimeFigureOut">
              <a:rPr lang="fa-IR" smtClean="0"/>
              <a:t>20/07/1441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D9FDB4B-4B7E-4AF6-8B6A-B70A49E0B899}" type="slidenum">
              <a:rPr lang="fa-IR" smtClean="0"/>
              <a:t>‹#›</a:t>
            </a:fld>
            <a:endParaRPr lang="fa-IR"/>
          </a:p>
        </p:txBody>
      </p:sp>
    </p:spTree>
    <p:extLst>
      <p:ext uri="{BB962C8B-B14F-4D97-AF65-F5344CB8AC3E}">
        <p14:creationId xmlns:p14="http://schemas.microsoft.com/office/powerpoint/2010/main" val="58533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5F4379-9DDC-42F3-8035-37E3DA693D3D}" type="datetimeFigureOut">
              <a:rPr lang="fa-IR" smtClean="0"/>
              <a:t>20/07/1441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D9FDB4B-4B7E-4AF6-8B6A-B70A49E0B899}"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57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5F4379-9DDC-42F3-8035-37E3DA693D3D}" type="datetimeFigureOut">
              <a:rPr lang="fa-IR" smtClean="0"/>
              <a:t>20/07/1441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D9FDB4B-4B7E-4AF6-8B6A-B70A49E0B899}" type="slidenum">
              <a:rPr lang="fa-IR" smtClean="0"/>
              <a:t>‹#›</a:t>
            </a:fld>
            <a:endParaRPr lang="fa-IR"/>
          </a:p>
        </p:txBody>
      </p:sp>
    </p:spTree>
    <p:extLst>
      <p:ext uri="{BB962C8B-B14F-4D97-AF65-F5344CB8AC3E}">
        <p14:creationId xmlns:p14="http://schemas.microsoft.com/office/powerpoint/2010/main" val="150963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5F4379-9DDC-42F3-8035-37E3DA693D3D}" type="datetimeFigureOut">
              <a:rPr lang="fa-IR" smtClean="0"/>
              <a:t>20/07/1441</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9FDB4B-4B7E-4AF6-8B6A-B70A49E0B899}" type="slidenum">
              <a:rPr lang="fa-IR" smtClean="0"/>
              <a:t>‹#›</a:t>
            </a:fld>
            <a:endParaRPr lang="fa-IR"/>
          </a:p>
        </p:txBody>
      </p:sp>
    </p:spTree>
    <p:extLst>
      <p:ext uri="{BB962C8B-B14F-4D97-AF65-F5344CB8AC3E}">
        <p14:creationId xmlns:p14="http://schemas.microsoft.com/office/powerpoint/2010/main" val="2427468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16CB-E82D-4FF1-9047-FC0EE7808AB9}"/>
              </a:ext>
            </a:extLst>
          </p:cNvPr>
          <p:cNvSpPr>
            <a:spLocks noGrp="1"/>
          </p:cNvSpPr>
          <p:nvPr>
            <p:ph type="ctrTitle"/>
          </p:nvPr>
        </p:nvSpPr>
        <p:spPr/>
        <p:txBody>
          <a:bodyPr/>
          <a:lstStyle/>
          <a:p>
            <a:r>
              <a:rPr lang="en-US" dirty="0"/>
              <a:t>Writing Research Papers</a:t>
            </a:r>
            <a:endParaRPr lang="fa-IR" dirty="0"/>
          </a:p>
        </p:txBody>
      </p:sp>
      <p:sp>
        <p:nvSpPr>
          <p:cNvPr id="3" name="Subtitle 2">
            <a:extLst>
              <a:ext uri="{FF2B5EF4-FFF2-40B4-BE49-F238E27FC236}">
                <a16:creationId xmlns:a16="http://schemas.microsoft.com/office/drawing/2014/main" id="{A9020CF5-FC3B-4B5E-A0E1-EE52E0A17783}"/>
              </a:ext>
            </a:extLst>
          </p:cNvPr>
          <p:cNvSpPr>
            <a:spLocks noGrp="1"/>
          </p:cNvSpPr>
          <p:nvPr>
            <p:ph type="subTitle" idx="1"/>
          </p:nvPr>
        </p:nvSpPr>
        <p:spPr/>
        <p:txBody>
          <a:bodyPr>
            <a:normAutofit/>
          </a:bodyPr>
          <a:lstStyle/>
          <a:p>
            <a:r>
              <a:rPr lang="en-US" sz="4000" dirty="0"/>
              <a:t>How to write Abstracts</a:t>
            </a:r>
            <a:endParaRPr lang="fa-IR" sz="4000" dirty="0"/>
          </a:p>
        </p:txBody>
      </p:sp>
    </p:spTree>
    <p:extLst>
      <p:ext uri="{BB962C8B-B14F-4D97-AF65-F5344CB8AC3E}">
        <p14:creationId xmlns:p14="http://schemas.microsoft.com/office/powerpoint/2010/main" val="2596527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am writing a review. How should I structure my Abstract?</a:t>
            </a:r>
          </a:p>
        </p:txBody>
      </p:sp>
      <p:sp>
        <p:nvSpPr>
          <p:cNvPr id="3" name="Content Placeholder 2"/>
          <p:cNvSpPr>
            <a:spLocks noGrp="1"/>
          </p:cNvSpPr>
          <p:nvPr>
            <p:ph idx="1"/>
          </p:nvPr>
        </p:nvSpPr>
        <p:spPr/>
        <p:txBody>
          <a:bodyPr>
            <a:normAutofit lnSpcReduction="10000"/>
          </a:bodyPr>
          <a:lstStyle/>
          <a:p>
            <a:pPr algn="l"/>
            <a:r>
              <a:rPr lang="en-US" dirty="0"/>
              <a:t>As with all abstracts of all disciplines, when you are writing a review you need to tell audience what your primary objective is. Given that you will not have space to review every paper in the literature, you should then explain your reasons for selecting certain papers. Your ‘results’ are your findings drawn from analyzing the literature. Finally, for your review to have a real purpose you will want to state your conclusions and what implications they have for further research in your field.</a:t>
            </a:r>
          </a:p>
          <a:p>
            <a:pPr algn="l"/>
            <a:r>
              <a:rPr lang="en-US" dirty="0"/>
              <a:t>So once again your structure is: aim, methodology (selection process), results, conclusions, and implications.</a:t>
            </a:r>
          </a:p>
        </p:txBody>
      </p:sp>
    </p:spTree>
    <p:extLst>
      <p:ext uri="{BB962C8B-B14F-4D97-AF65-F5344CB8AC3E}">
        <p14:creationId xmlns:p14="http://schemas.microsoft.com/office/powerpoint/2010/main" val="138723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I begin my Abstract? </a:t>
            </a:r>
          </a:p>
        </p:txBody>
      </p:sp>
      <p:sp>
        <p:nvSpPr>
          <p:cNvPr id="3" name="Content Placeholder 2"/>
          <p:cNvSpPr>
            <a:spLocks noGrp="1"/>
          </p:cNvSpPr>
          <p:nvPr>
            <p:ph idx="1"/>
          </p:nvPr>
        </p:nvSpPr>
        <p:spPr/>
        <p:txBody>
          <a:bodyPr/>
          <a:lstStyle/>
          <a:p>
            <a:pPr algn="l" rtl="0"/>
            <a:r>
              <a:rPr lang="en-US" dirty="0"/>
              <a:t>You want your abstract to stand out so that there will be a better chance someone will notice it and read it. If you begin your abstract with commonly used phrases (by both native and non native English speakers) such as This paper deals with … The aim of this paper … This article explores … We report … you are not differentiating yourself from the others. ***************</a:t>
            </a:r>
          </a:p>
        </p:txBody>
      </p:sp>
    </p:spTree>
    <p:extLst>
      <p:ext uri="{BB962C8B-B14F-4D97-AF65-F5344CB8AC3E}">
        <p14:creationId xmlns:p14="http://schemas.microsoft.com/office/powerpoint/2010/main" val="2785344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style should I use: personal or impersonal?</a:t>
            </a:r>
          </a:p>
        </p:txBody>
      </p:sp>
      <p:sp>
        <p:nvSpPr>
          <p:cNvPr id="3" name="Content Placeholder 2"/>
          <p:cNvSpPr>
            <a:spLocks noGrp="1"/>
          </p:cNvSpPr>
          <p:nvPr>
            <p:ph idx="1"/>
          </p:nvPr>
        </p:nvSpPr>
        <p:spPr>
          <a:xfrm>
            <a:off x="1295401" y="2514600"/>
            <a:ext cx="9601196" cy="3361268"/>
          </a:xfrm>
        </p:spPr>
        <p:txBody>
          <a:bodyPr>
            <a:normAutofit fontScale="92500" lnSpcReduction="20000"/>
          </a:bodyPr>
          <a:lstStyle/>
          <a:p>
            <a:pPr algn="l" rtl="0"/>
            <a:r>
              <a:rPr lang="en-US" dirty="0"/>
              <a:t>There are four possible styles for writing abstracts and papers:</a:t>
            </a:r>
          </a:p>
          <a:p>
            <a:pPr algn="l" rtl="0"/>
            <a:endParaRPr lang="en-US" dirty="0"/>
          </a:p>
          <a:p>
            <a:pPr algn="l" rtl="0"/>
            <a:endParaRPr lang="en-US" dirty="0"/>
          </a:p>
          <a:p>
            <a:pPr algn="l" rtl="0"/>
            <a:endParaRPr lang="en-US" dirty="0"/>
          </a:p>
          <a:p>
            <a:pPr algn="l" rtl="0"/>
            <a:endParaRPr lang="en-US" dirty="0"/>
          </a:p>
          <a:p>
            <a:pPr algn="l" rtl="0"/>
            <a:r>
              <a:rPr lang="en-US" dirty="0"/>
              <a:t>Style 3 is also very common and many journals insist on this style. </a:t>
            </a:r>
          </a:p>
          <a:p>
            <a:pPr algn="l" rtl="0"/>
            <a:r>
              <a:rPr lang="en-US" dirty="0"/>
              <a:t>The style you use will depend on your discipline and on the requirements of the journal.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813538"/>
            <a:ext cx="4343400" cy="149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65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tenses should I use?</a:t>
            </a:r>
          </a:p>
        </p:txBody>
      </p:sp>
      <p:sp>
        <p:nvSpPr>
          <p:cNvPr id="3" name="Content Placeholder 2"/>
          <p:cNvSpPr>
            <a:spLocks noGrp="1"/>
          </p:cNvSpPr>
          <p:nvPr>
            <p:ph idx="1"/>
          </p:nvPr>
        </p:nvSpPr>
        <p:spPr/>
        <p:txBody>
          <a:bodyPr/>
          <a:lstStyle/>
          <a:p>
            <a:pPr algn="l" rtl="0"/>
            <a:r>
              <a:rPr lang="en-US" dirty="0"/>
              <a:t>The most commonly used tenses in abstracts are the present simple (we show) and the past simple (we showed).</a:t>
            </a:r>
          </a:p>
          <a:p>
            <a:pPr algn="l" rtl="0"/>
            <a:r>
              <a:rPr lang="en-US" dirty="0"/>
              <a:t>he uses the present simple because he wants to make his abstract sound more dynamic and his conclusions more convincing. However, in the paper itself he uses the past simple to describe what he did and found.</a:t>
            </a:r>
          </a:p>
        </p:txBody>
      </p:sp>
    </p:spTree>
    <p:extLst>
      <p:ext uri="{BB962C8B-B14F-4D97-AF65-F5344CB8AC3E}">
        <p14:creationId xmlns:p14="http://schemas.microsoft.com/office/powerpoint/2010/main" val="105954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I select my key words? </a:t>
            </a:r>
          </a:p>
        </p:txBody>
      </p:sp>
      <p:sp>
        <p:nvSpPr>
          <p:cNvPr id="3" name="Content Placeholder 2"/>
          <p:cNvSpPr>
            <a:spLocks noGrp="1"/>
          </p:cNvSpPr>
          <p:nvPr>
            <p:ph idx="1"/>
          </p:nvPr>
        </p:nvSpPr>
        <p:spPr/>
        <p:txBody>
          <a:bodyPr>
            <a:normAutofit fontScale="92500"/>
          </a:bodyPr>
          <a:lstStyle/>
          <a:p>
            <a:pPr algn="l" rtl="0"/>
            <a:r>
              <a:rPr lang="en-US" dirty="0"/>
              <a:t>It makes sense to have key words in your abstract (and title too) because it forces you, the author, to decide what words in your paper really are important. </a:t>
            </a:r>
          </a:p>
          <a:p>
            <a:pPr algn="l" rtl="0"/>
            <a:r>
              <a:rPr lang="en-US" dirty="0"/>
              <a:t>The key words are also the words that readers are looking for in their initial search and then when they actually scan your abstract.</a:t>
            </a:r>
          </a:p>
          <a:p>
            <a:pPr algn="l" rtl="0"/>
            <a:endParaRPr lang="en-US" dirty="0"/>
          </a:p>
          <a:p>
            <a:pPr algn="l" rtl="0"/>
            <a:r>
              <a:rPr lang="en-US" dirty="0"/>
              <a:t>Some journals require you to have a list of four or five key words directly under your abstract. The same journals may also require that the keywords in this list should not appear in the text of the abstract.</a:t>
            </a:r>
          </a:p>
        </p:txBody>
      </p:sp>
    </p:spTree>
    <p:extLst>
      <p:ext uri="{BB962C8B-B14F-4D97-AF65-F5344CB8AC3E}">
        <p14:creationId xmlns:p14="http://schemas.microsoft.com/office/powerpoint/2010/main" val="238982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Should I mention any limitations in my research?</a:t>
            </a:r>
          </a:p>
        </p:txBody>
      </p:sp>
      <p:sp>
        <p:nvSpPr>
          <p:cNvPr id="3" name="Content Placeholder 2"/>
          <p:cNvSpPr>
            <a:spLocks noGrp="1"/>
          </p:cNvSpPr>
          <p:nvPr>
            <p:ph idx="1"/>
          </p:nvPr>
        </p:nvSpPr>
        <p:spPr/>
        <p:txBody>
          <a:bodyPr/>
          <a:lstStyle/>
          <a:p>
            <a:pPr algn="l" rtl="0"/>
            <a:r>
              <a:rPr lang="en-US" dirty="0"/>
              <a:t>You should certainly mention the limitations of your research at some point in the paper. However, given that an Abstract is designed to ‘sell’ your research, you might decide not to mention the limitations until the Discussion.</a:t>
            </a:r>
          </a:p>
        </p:txBody>
      </p:sp>
    </p:spTree>
    <p:extLst>
      <p:ext uri="{BB962C8B-B14F-4D97-AF65-F5344CB8AC3E}">
        <p14:creationId xmlns:p14="http://schemas.microsoft.com/office/powerpoint/2010/main" val="2674242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should I not mention in my Abstract?</a:t>
            </a:r>
          </a:p>
        </p:txBody>
      </p:sp>
      <p:sp>
        <p:nvSpPr>
          <p:cNvPr id="3" name="Content Placeholder 2"/>
          <p:cNvSpPr>
            <a:spLocks noGrp="1"/>
          </p:cNvSpPr>
          <p:nvPr>
            <p:ph idx="1"/>
          </p:nvPr>
        </p:nvSpPr>
        <p:spPr/>
        <p:txBody>
          <a:bodyPr>
            <a:normAutofit fontScale="85000" lnSpcReduction="20000"/>
          </a:bodyPr>
          <a:lstStyle/>
          <a:p>
            <a:pPr algn="l" rtl="0"/>
            <a:r>
              <a:rPr lang="en-US" dirty="0"/>
              <a:t>You should try to avoid:</a:t>
            </a:r>
          </a:p>
          <a:p>
            <a:pPr lvl="1" algn="l" rtl="0"/>
            <a:r>
              <a:rPr lang="en-US" dirty="0"/>
              <a:t> • background information that is too generalist for your readers</a:t>
            </a:r>
          </a:p>
          <a:p>
            <a:pPr lvl="1" algn="l" rtl="0"/>
            <a:r>
              <a:rPr lang="en-US" dirty="0"/>
              <a:t> • claims that are not supported in the paper </a:t>
            </a:r>
          </a:p>
          <a:p>
            <a:pPr lvl="1" algn="l" rtl="0"/>
            <a:r>
              <a:rPr lang="en-US" dirty="0"/>
              <a:t>• terms that are too technical or too generic - this will depend on your audience </a:t>
            </a:r>
          </a:p>
          <a:p>
            <a:pPr lvl="1" algn="l" rtl="0"/>
            <a:r>
              <a:rPr lang="en-US" dirty="0"/>
              <a:t>• definitions of key terms • mathematical equations • generic quantifications (e.g. many, several, few, a wide variety) and the overuse or unjustified use of subjective adjectives (e.g. innovative, interesting, fundamental). </a:t>
            </a:r>
          </a:p>
          <a:p>
            <a:pPr lvl="1" algn="l" rtl="0"/>
            <a:r>
              <a:rPr lang="en-US" dirty="0"/>
              <a:t>• unnecessary details that would be better located in your Introduction, such as the name of your institute, place names that readers will not have heard of </a:t>
            </a:r>
          </a:p>
          <a:p>
            <a:pPr lvl="1" algn="l" rtl="0"/>
            <a:r>
              <a:rPr lang="en-US" dirty="0"/>
              <a:t>• references to other papers. However, if your whole paper is based on an extending or refuting a finding given by one specific author, then you will need to mention this author’s name.</a:t>
            </a:r>
          </a:p>
        </p:txBody>
      </p:sp>
    </p:spTree>
    <p:extLst>
      <p:ext uri="{BB962C8B-B14F-4D97-AF65-F5344CB8AC3E}">
        <p14:creationId xmlns:p14="http://schemas.microsoft.com/office/powerpoint/2010/main" val="328058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I ensure that my Abstract has maximum impact?</a:t>
            </a:r>
          </a:p>
        </p:txBody>
      </p:sp>
      <p:sp>
        <p:nvSpPr>
          <p:cNvPr id="3" name="Content Placeholder 2"/>
          <p:cNvSpPr>
            <a:spLocks noGrp="1"/>
          </p:cNvSpPr>
          <p:nvPr>
            <p:ph idx="1"/>
          </p:nvPr>
        </p:nvSpPr>
        <p:spPr/>
        <p:txBody>
          <a:bodyPr/>
          <a:lstStyle/>
          <a:p>
            <a:pPr algn="l" rtl="0"/>
            <a:r>
              <a:rPr lang="en-US" dirty="0"/>
              <a:t>There are three main ways to do this. </a:t>
            </a:r>
          </a:p>
          <a:p>
            <a:pPr lvl="1" algn="l" rtl="0"/>
            <a:r>
              <a:rPr lang="en-US" dirty="0"/>
              <a:t>Firstly, put the information in the best possible order. </a:t>
            </a:r>
          </a:p>
          <a:p>
            <a:pPr lvl="1" algn="l" rtl="0"/>
            <a:r>
              <a:rPr lang="en-US" dirty="0"/>
              <a:t>Secondly, highlight the importance of what you are saying. </a:t>
            </a:r>
          </a:p>
          <a:p>
            <a:pPr lvl="1" algn="l" rtl="0"/>
            <a:r>
              <a:rPr lang="en-US" dirty="0"/>
              <a:t>And thirdly, be as concise as possible. </a:t>
            </a:r>
          </a:p>
        </p:txBody>
      </p:sp>
    </p:spTree>
    <p:extLst>
      <p:ext uri="{BB962C8B-B14F-4D97-AF65-F5344CB8AC3E}">
        <p14:creationId xmlns:p14="http://schemas.microsoft.com/office/powerpoint/2010/main" val="2905427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of the typical characteristics of poor abstracts?</a:t>
            </a:r>
          </a:p>
        </p:txBody>
      </p:sp>
      <p:sp>
        <p:nvSpPr>
          <p:cNvPr id="3" name="Content Placeholder 2"/>
          <p:cNvSpPr>
            <a:spLocks noGrp="1"/>
          </p:cNvSpPr>
          <p:nvPr>
            <p:ph idx="1"/>
          </p:nvPr>
        </p:nvSpPr>
        <p:spPr/>
        <p:txBody>
          <a:bodyPr/>
          <a:lstStyle/>
          <a:p>
            <a:pPr algn="l" rtl="0"/>
            <a:r>
              <a:rPr lang="en-US" dirty="0"/>
              <a:t>it is not self sufficient. If readers read this abstract in isolation from the paper, they would have no idea about what the author actually did in his / her research, nor what was found</a:t>
            </a:r>
          </a:p>
          <a:p>
            <a:pPr algn="l" rtl="0"/>
            <a:r>
              <a:rPr lang="en-US" dirty="0"/>
              <a:t>it mentions irrelevant details. </a:t>
            </a:r>
          </a:p>
          <a:p>
            <a:pPr algn="l" rtl="0"/>
            <a:r>
              <a:rPr lang="en-US" dirty="0"/>
              <a:t>the pioneering method is not described</a:t>
            </a:r>
          </a:p>
          <a:p>
            <a:pPr algn="l" rtl="0"/>
            <a:r>
              <a:rPr lang="en-US" dirty="0"/>
              <a:t>the reader has no idea of what results were obtained</a:t>
            </a:r>
          </a:p>
        </p:txBody>
      </p:sp>
    </p:spTree>
    <p:extLst>
      <p:ext uri="{BB962C8B-B14F-4D97-AF65-F5344CB8AC3E}">
        <p14:creationId xmlns:p14="http://schemas.microsoft.com/office/powerpoint/2010/main" val="2112554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How can I assess the quality of my Abstract?</a:t>
            </a:r>
          </a:p>
        </p:txBody>
      </p:sp>
      <p:sp>
        <p:nvSpPr>
          <p:cNvPr id="3" name="Content Placeholder 2"/>
          <p:cNvSpPr>
            <a:spLocks noGrp="1"/>
          </p:cNvSpPr>
          <p:nvPr>
            <p:ph idx="1"/>
          </p:nvPr>
        </p:nvSpPr>
        <p:spPr/>
        <p:txBody>
          <a:bodyPr>
            <a:normAutofit fontScale="85000" lnSpcReduction="20000"/>
          </a:bodyPr>
          <a:lstStyle/>
          <a:p>
            <a:pPr algn="l" rtl="0"/>
            <a:r>
              <a:rPr lang="en-US" dirty="0"/>
              <a:t>To make a self-assessment of your Abstract, you can ask yourself the following questions.</a:t>
            </a:r>
          </a:p>
          <a:p>
            <a:pPr algn="l" rtl="0"/>
            <a:r>
              <a:rPr lang="en-US" dirty="0"/>
              <a:t> ¶ Have I followed the journal’s instructions to authors? Have I followed the right structure (i.e. structured, unstructured) and style (we vs passive)?</a:t>
            </a:r>
          </a:p>
          <a:p>
            <a:pPr algn="l" rtl="0"/>
            <a:r>
              <a:rPr lang="en-US" dirty="0"/>
              <a:t> ¶ Have I covered the relevant points from those below?</a:t>
            </a:r>
          </a:p>
          <a:p>
            <a:pPr algn="l" rtl="0"/>
            <a:r>
              <a:rPr lang="en-US" dirty="0"/>
              <a:t> ° background / context</a:t>
            </a:r>
          </a:p>
          <a:p>
            <a:pPr algn="l" rtl="0"/>
            <a:r>
              <a:rPr lang="en-US" dirty="0"/>
              <a:t> ° research problem / aim - the gap I plan to fill</a:t>
            </a:r>
          </a:p>
          <a:p>
            <a:pPr algn="l" rtl="0"/>
            <a:r>
              <a:rPr lang="en-US" dirty="0"/>
              <a:t> ° methods </a:t>
            </a:r>
          </a:p>
          <a:p>
            <a:pPr algn="l" rtl="0"/>
            <a:r>
              <a:rPr lang="en-US" dirty="0"/>
              <a:t>° results </a:t>
            </a:r>
          </a:p>
          <a:p>
            <a:pPr algn="l" rtl="0"/>
            <a:r>
              <a:rPr lang="en-US" dirty="0"/>
              <a:t>° implications and/or conclusions</a:t>
            </a:r>
          </a:p>
        </p:txBody>
      </p:sp>
    </p:spTree>
    <p:extLst>
      <p:ext uri="{BB962C8B-B14F-4D97-AF65-F5344CB8AC3E}">
        <p14:creationId xmlns:p14="http://schemas.microsoft.com/office/powerpoint/2010/main" val="259418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key skills are needed when writing an Abstract? </a:t>
            </a:r>
          </a:p>
        </p:txBody>
      </p:sp>
      <p:sp>
        <p:nvSpPr>
          <p:cNvPr id="3" name="Content Placeholder 2"/>
          <p:cNvSpPr>
            <a:spLocks noGrp="1"/>
          </p:cNvSpPr>
          <p:nvPr>
            <p:ph idx="1"/>
          </p:nvPr>
        </p:nvSpPr>
        <p:spPr/>
        <p:txBody>
          <a:bodyPr/>
          <a:lstStyle/>
          <a:p>
            <a:pPr algn="l" rtl="0"/>
            <a:r>
              <a:rPr lang="en-US" dirty="0"/>
              <a:t>The key skills are to write an Abstract in a way that will enable:</a:t>
            </a:r>
          </a:p>
          <a:p>
            <a:pPr lvl="1" algn="l" rtl="0"/>
            <a:r>
              <a:rPr lang="en-US" dirty="0"/>
              <a:t>editors to make a quick decision on whether the paper is relevant to their journal (without having to read the whole paper) and is thus worth submitting to referees who will then judge the paper in its entirety</a:t>
            </a:r>
          </a:p>
          <a:p>
            <a:pPr lvl="1" algn="l" rtl="0"/>
            <a:r>
              <a:rPr lang="en-US" dirty="0"/>
              <a:t> a reader to identify quickly what the paper is about, to judge how relevant it is to their interests, and so to decide whether they should buy / read the whole paper or not. This process is sometimes known as ‘screening’</a:t>
            </a:r>
          </a:p>
          <a:p>
            <a:pPr lvl="1" algn="l" rtl="0"/>
            <a:r>
              <a:rPr lang="en-US" dirty="0"/>
              <a:t>information managers (e.g. librarians) to put it in their indexes</a:t>
            </a:r>
          </a:p>
        </p:txBody>
      </p:sp>
    </p:spTree>
    <p:extLst>
      <p:ext uri="{BB962C8B-B14F-4D97-AF65-F5344CB8AC3E}">
        <p14:creationId xmlns:p14="http://schemas.microsoft.com/office/powerpoint/2010/main" val="3266311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How can I assess the quality of my Abstract?</a:t>
            </a:r>
          </a:p>
        </p:txBody>
      </p:sp>
      <p:sp>
        <p:nvSpPr>
          <p:cNvPr id="3" name="Content Placeholder 2"/>
          <p:cNvSpPr>
            <a:spLocks noGrp="1"/>
          </p:cNvSpPr>
          <p:nvPr>
            <p:ph idx="1"/>
          </p:nvPr>
        </p:nvSpPr>
        <p:spPr/>
        <p:txBody>
          <a:bodyPr>
            <a:normAutofit fontScale="92500"/>
          </a:bodyPr>
          <a:lstStyle/>
          <a:p>
            <a:pPr algn="l" rtl="0"/>
            <a:r>
              <a:rPr lang="en-US" dirty="0"/>
              <a:t>¶ Have I chosen my keywords carefully so that readers can locate my Abstract?</a:t>
            </a:r>
          </a:p>
          <a:p>
            <a:pPr algn="l" rtl="0"/>
            <a:r>
              <a:rPr lang="en-US" dirty="0"/>
              <a:t> ¶ Whenever I have given my readers information, will it be 100% clear to them why they are being given this information? (You know why, but they don’t.)</a:t>
            </a:r>
          </a:p>
          <a:p>
            <a:pPr algn="l" rtl="0"/>
            <a:r>
              <a:rPr lang="en-US" dirty="0"/>
              <a:t> ¶ Can I make my Abstract less redundant? If I tried to reduce it by 25% would I really lose any key content?</a:t>
            </a:r>
          </a:p>
          <a:p>
            <a:pPr algn="l" rtl="0"/>
            <a:r>
              <a:rPr lang="en-US" dirty="0"/>
              <a:t> ¶ Have I used tenses correctly? present simple (established knowledge), present perfect (past to present background information), past simple (my contribution)</a:t>
            </a:r>
          </a:p>
        </p:txBody>
      </p:sp>
    </p:spTree>
    <p:extLst>
      <p:ext uri="{BB962C8B-B14F-4D97-AF65-F5344CB8AC3E}">
        <p14:creationId xmlns:p14="http://schemas.microsoft.com/office/powerpoint/2010/main" val="242870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l" rtl="0"/>
            <a:r>
              <a:rPr lang="en-US" dirty="0"/>
              <a:t>Online journals have databases of abstracts. Your job as a writer is to ‘sell’ your abstract to potential readers by:</a:t>
            </a:r>
          </a:p>
          <a:p>
            <a:pPr lvl="1" algn="l" rtl="0"/>
            <a:r>
              <a:rPr lang="en-US" dirty="0"/>
              <a:t>attracting their curiosity and stimulating them to want to read the complete paper </a:t>
            </a:r>
          </a:p>
          <a:p>
            <a:pPr lvl="1" algn="l" rtl="0"/>
            <a:r>
              <a:rPr lang="en-US" dirty="0"/>
              <a:t>writing very clear and short sentences (max. 25 words, unless the sentence contains a list)</a:t>
            </a:r>
          </a:p>
          <a:p>
            <a:pPr marL="274320" lvl="1" indent="0" algn="l" rtl="0">
              <a:buNone/>
            </a:pPr>
            <a:r>
              <a:rPr lang="en-US" dirty="0"/>
              <a:t>First impressions are very important. If your paper makes a bad initial impression, there is a very strong chance that the reader will quickly stop reading. It will also have a negative effect on referees </a:t>
            </a:r>
          </a:p>
        </p:txBody>
      </p:sp>
    </p:spTree>
    <p:extLst>
      <p:ext uri="{BB962C8B-B14F-4D97-AF65-F5344CB8AC3E}">
        <p14:creationId xmlns:p14="http://schemas.microsoft.com/office/powerpoint/2010/main" val="384659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complaints of referees</a:t>
            </a:r>
          </a:p>
        </p:txBody>
      </p:sp>
      <p:sp>
        <p:nvSpPr>
          <p:cNvPr id="3" name="Content Placeholder 2"/>
          <p:cNvSpPr>
            <a:spLocks noGrp="1"/>
          </p:cNvSpPr>
          <p:nvPr>
            <p:ph idx="1"/>
          </p:nvPr>
        </p:nvSpPr>
        <p:spPr/>
        <p:txBody>
          <a:bodyPr>
            <a:normAutofit fontScale="92500"/>
          </a:bodyPr>
          <a:lstStyle/>
          <a:p>
            <a:pPr algn="l" rtl="0"/>
            <a:r>
              <a:rPr lang="en-US" i="1" dirty="0">
                <a:latin typeface="Times New Roman" panose="02020603050405020304" pitchFamily="18" charset="0"/>
                <a:cs typeface="Times New Roman" panose="02020603050405020304" pitchFamily="18" charset="0"/>
              </a:rPr>
              <a:t>The author has written more than 400 words in the abstract and yet has only described the context but not the results of his/her work and the implications. </a:t>
            </a:r>
          </a:p>
          <a:p>
            <a:pPr algn="l" rtl="0"/>
            <a:r>
              <a:rPr lang="en-US" i="1" dirty="0">
                <a:latin typeface="Times New Roman" panose="02020603050405020304" pitchFamily="18" charset="0"/>
                <a:cs typeface="Times New Roman" panose="02020603050405020304" pitchFamily="18" charset="0"/>
              </a:rPr>
              <a:t>The abstract doesn’t do justice to what the paper is about. It is too abstruse and dense. It is only understandable after the paper has been read. It should be understandable to a general economics-literate audience, not just to those few researchers within the author’s very specific field. </a:t>
            </a:r>
          </a:p>
          <a:p>
            <a:pPr algn="l" rtl="0"/>
            <a:r>
              <a:rPr lang="en-US" i="1" dirty="0">
                <a:latin typeface="Times New Roman" panose="02020603050405020304" pitchFamily="18" charset="0"/>
                <a:cs typeface="Times New Roman" panose="02020603050405020304" pitchFamily="18" charset="0"/>
              </a:rPr>
              <a:t>The authors have failed to state why the scientific community should be interested in their work nor what value is being added to what is already known.</a:t>
            </a:r>
          </a:p>
        </p:txBody>
      </p:sp>
    </p:spTree>
    <p:extLst>
      <p:ext uri="{BB962C8B-B14F-4D97-AF65-F5344CB8AC3E}">
        <p14:creationId xmlns:p14="http://schemas.microsoft.com/office/powerpoint/2010/main" val="108866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an abstract? How long should it be?</a:t>
            </a:r>
          </a:p>
        </p:txBody>
      </p:sp>
      <p:sp>
        <p:nvSpPr>
          <p:cNvPr id="3" name="Content Placeholder 2"/>
          <p:cNvSpPr>
            <a:spLocks noGrp="1"/>
          </p:cNvSpPr>
          <p:nvPr>
            <p:ph idx="1"/>
          </p:nvPr>
        </p:nvSpPr>
        <p:spPr/>
        <p:txBody>
          <a:bodyPr/>
          <a:lstStyle/>
          <a:p>
            <a:pPr algn="l" rtl="0"/>
            <a:r>
              <a:rPr lang="en-US" dirty="0"/>
              <a:t>There are four main types of abstracts, all of which summarize the highlights of your research and all of which will be judged in isolation from the accompanying paper (if there is one). Abstracts are sometimes called Summaries. </a:t>
            </a:r>
          </a:p>
        </p:txBody>
      </p:sp>
    </p:spTree>
    <p:extLst>
      <p:ext uri="{BB962C8B-B14F-4D97-AF65-F5344CB8AC3E}">
        <p14:creationId xmlns:p14="http://schemas.microsoft.com/office/powerpoint/2010/main" val="185290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Abstracts</a:t>
            </a:r>
          </a:p>
        </p:txBody>
      </p:sp>
      <p:sp>
        <p:nvSpPr>
          <p:cNvPr id="3" name="Content Placeholder 2"/>
          <p:cNvSpPr>
            <a:spLocks noGrp="1"/>
          </p:cNvSpPr>
          <p:nvPr>
            <p:ph idx="1"/>
          </p:nvPr>
        </p:nvSpPr>
        <p:spPr/>
        <p:txBody>
          <a:bodyPr>
            <a:normAutofit fontScale="70000" lnSpcReduction="20000"/>
          </a:bodyPr>
          <a:lstStyle/>
          <a:p>
            <a:pPr algn="l" rtl="0"/>
            <a:r>
              <a:rPr lang="en-US" b="1" dirty="0"/>
              <a:t>Unstructured abstract </a:t>
            </a:r>
          </a:p>
          <a:p>
            <a:pPr lvl="1" algn="l" rtl="0"/>
            <a:r>
              <a:rPr lang="en-US" dirty="0"/>
              <a:t>A single paragraph of between 100–250 words containing a very brief summary of each of the main sections of your paper </a:t>
            </a:r>
          </a:p>
          <a:p>
            <a:pPr algn="l" rtl="0"/>
            <a:r>
              <a:rPr lang="en-US" b="1" dirty="0"/>
              <a:t>Structured abstract </a:t>
            </a:r>
          </a:p>
          <a:p>
            <a:pPr lvl="1" algn="l" rtl="0"/>
            <a:r>
              <a:rPr lang="en-US" dirty="0"/>
              <a:t>The same as (1) but divided into several short sections</a:t>
            </a:r>
          </a:p>
          <a:p>
            <a:pPr algn="l" rtl="0"/>
            <a:r>
              <a:rPr lang="en-US" b="1" dirty="0"/>
              <a:t>Extended abstract </a:t>
            </a:r>
          </a:p>
          <a:p>
            <a:pPr lvl="1" algn="l" rtl="0"/>
            <a:r>
              <a:rPr lang="en-US" dirty="0"/>
              <a:t>A mini paper organized in the same way as a full paper (e.g. Introduction, Methods, Discussion …), but substantially shorter (two to four pages). Depending on the journal, conference or competition, the extended abstract may or may not include an abstract – for example, it may begin directly with an introduction</a:t>
            </a:r>
          </a:p>
          <a:p>
            <a:pPr algn="l" rtl="0"/>
            <a:r>
              <a:rPr lang="en-US" b="1" dirty="0"/>
              <a:t>Conference abstract </a:t>
            </a:r>
          </a:p>
          <a:p>
            <a:pPr lvl="1" algn="l" rtl="0"/>
            <a:r>
              <a:rPr lang="en-US" dirty="0"/>
              <a:t>Normally a standalone abstract (sometimes up to 500 words), designed to help conference organizers to decide whether they would like you to make an oral presentation at their conference. It may be of any of the three forms above. </a:t>
            </a:r>
          </a:p>
        </p:txBody>
      </p:sp>
    </p:spTree>
    <p:extLst>
      <p:ext uri="{BB962C8B-B14F-4D97-AF65-F5344CB8AC3E}">
        <p14:creationId xmlns:p14="http://schemas.microsoft.com/office/powerpoint/2010/main" val="346681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should I write the Abstract?</a:t>
            </a:r>
          </a:p>
        </p:txBody>
      </p:sp>
      <p:sp>
        <p:nvSpPr>
          <p:cNvPr id="3" name="Content Placeholder 2"/>
          <p:cNvSpPr>
            <a:spLocks noGrp="1"/>
          </p:cNvSpPr>
          <p:nvPr>
            <p:ph idx="1"/>
          </p:nvPr>
        </p:nvSpPr>
        <p:spPr/>
        <p:txBody>
          <a:bodyPr/>
          <a:lstStyle/>
          <a:p>
            <a:pPr algn="l" rtl="0"/>
            <a:r>
              <a:rPr lang="en-US" dirty="0"/>
              <a:t>Write a rough draft of the abstract before you start writing the paper itself. This may help you to decide what to include in the paper and how to structure it. But experienced writers always write the Abstract (and often the Introduction too) last, i.e. when they have finished the rest of the paper. </a:t>
            </a:r>
          </a:p>
          <a:p>
            <a:pPr lvl="1" algn="l" rtl="0"/>
            <a:r>
              <a:rPr lang="en-US" dirty="0"/>
              <a:t>This reflects the research process itself - the first thing you write about is what you found, then how this can be interpreted.</a:t>
            </a:r>
          </a:p>
        </p:txBody>
      </p:sp>
    </p:spTree>
    <p:extLst>
      <p:ext uri="{BB962C8B-B14F-4D97-AF65-F5344CB8AC3E}">
        <p14:creationId xmlns:p14="http://schemas.microsoft.com/office/powerpoint/2010/main" val="310761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I structure my Abstract?</a:t>
            </a:r>
          </a:p>
        </p:txBody>
      </p:sp>
      <p:sp>
        <p:nvSpPr>
          <p:cNvPr id="3" name="Content Placeholder 2"/>
          <p:cNvSpPr>
            <a:spLocks noGrp="1"/>
          </p:cNvSpPr>
          <p:nvPr>
            <p:ph idx="1"/>
          </p:nvPr>
        </p:nvSpPr>
        <p:spPr/>
        <p:txBody>
          <a:bodyPr>
            <a:normAutofit fontScale="92500" lnSpcReduction="20000"/>
          </a:bodyPr>
          <a:lstStyle/>
          <a:p>
            <a:pPr algn="l" rtl="0"/>
            <a:r>
              <a:rPr lang="en-US" dirty="0"/>
              <a:t>An Abstract generally answers at least the first three of the following questions, and generally in the following order. You can use the answers to these questions to structure your Abstract.</a:t>
            </a:r>
          </a:p>
          <a:p>
            <a:pPr lvl="1" algn="l" rtl="0"/>
            <a:r>
              <a:rPr lang="en-US" dirty="0"/>
              <a:t>Why did I carry out this project? Why am I writing this paper? </a:t>
            </a:r>
          </a:p>
          <a:p>
            <a:pPr lvl="1" algn="l" rtl="0"/>
            <a:r>
              <a:rPr lang="en-US" dirty="0"/>
              <a:t>What did I do, and how? </a:t>
            </a:r>
          </a:p>
          <a:p>
            <a:pPr lvl="1" algn="l" rtl="0"/>
            <a:r>
              <a:rPr lang="en-US" dirty="0"/>
              <a:t> What were my results? What was new compared to previous research? </a:t>
            </a:r>
          </a:p>
          <a:p>
            <a:pPr lvl="1" algn="l" rtl="0"/>
            <a:r>
              <a:rPr lang="en-US" dirty="0"/>
              <a:t>What are the implications of my findings? What are my conclusions and/or recommendations?</a:t>
            </a:r>
          </a:p>
          <a:p>
            <a:pPr marL="274320" lvl="1" indent="0" algn="l" rtl="0">
              <a:buNone/>
            </a:pPr>
            <a:r>
              <a:rPr lang="en-US" dirty="0"/>
              <a:t>To decide what to include it may help you to go through your paper and highlight what you consider to be the most important points in each section.</a:t>
            </a:r>
          </a:p>
        </p:txBody>
      </p:sp>
    </p:spTree>
    <p:extLst>
      <p:ext uri="{BB962C8B-B14F-4D97-AF65-F5344CB8AC3E}">
        <p14:creationId xmlns:p14="http://schemas.microsoft.com/office/powerpoint/2010/main" val="98978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b="1" dirty="0"/>
              <a:t>An Investigation into the Individual Differences Correlates of Iranian Undergraduate</a:t>
            </a:r>
            <a:br>
              <a:rPr lang="en-US" sz="1800" b="1" dirty="0"/>
            </a:br>
            <a:r>
              <a:rPr lang="en-US" sz="1800" b="1" dirty="0"/>
              <a:t>EFL Learners’ Writing Competence: A Mixed Methods Approach</a:t>
            </a:r>
            <a:endParaRPr lang="en-US" sz="1800" dirty="0"/>
          </a:p>
        </p:txBody>
      </p:sp>
      <p:sp>
        <p:nvSpPr>
          <p:cNvPr id="3" name="Content Placeholder 2"/>
          <p:cNvSpPr>
            <a:spLocks noGrp="1"/>
          </p:cNvSpPr>
          <p:nvPr>
            <p:ph idx="1"/>
          </p:nvPr>
        </p:nvSpPr>
        <p:spPr/>
        <p:txBody>
          <a:bodyPr>
            <a:normAutofit fontScale="62500" lnSpcReduction="20000"/>
          </a:bodyPr>
          <a:lstStyle/>
          <a:p>
            <a:pPr algn="just" rtl="0"/>
            <a:r>
              <a:rPr lang="en-US" dirty="0">
                <a:latin typeface="Times New Roman" panose="02020603050405020304" pitchFamily="18" charset="0"/>
                <a:cs typeface="Times New Roman" panose="02020603050405020304" pitchFamily="18" charset="0"/>
              </a:rPr>
              <a:t>The present study adopted a mixed-methods research design and explored the role of a set of cognitive (i.e., aptitude and working memory) and motivational (i.e., self-regulatory capacity and self-efficacy beliefs) individual difference variables in the writing quality and composing behavior of 78 Iranian undergraduate EFL learners. The necessary data were collected through a series of instruments and both quantitative (e.g., multiple regression and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-tests) and qualitative (e.g., narrative construction and qualitative comparative analysis) techniques were used to analyze the data. The results of these analyses indicated that the construct of foreign language aptitude had the highest level of correlation and contributory potential to account for the writing competence of the learners. The composing process of learners with different individual characteristics was also compared and it was found that learners with high self-regulation capacity orchestrated and managed their composing behavior in more effective ways compared to their less self-regulated counterparts. Moreover, the narratives and qualitative comparative analysis provided some insights about how various individual characteristics might affect the composing behavior of the individual learners. Finally, it was suggested that consideration of individual differences in writing can reveal more subtle information about the causes of strengths and weaknesses of different learners and may enable the teachers to design and implement more effective instructions targeting their learners‟ individual needs.</a:t>
            </a:r>
          </a:p>
          <a:p>
            <a:pPr algn="l" rtl="0"/>
            <a:r>
              <a:rPr lang="en-US" b="1" dirty="0">
                <a:latin typeface="Times New Roman" panose="02020603050405020304" pitchFamily="18" charset="0"/>
                <a:cs typeface="Times New Roman" panose="02020603050405020304" pitchFamily="18" charset="0"/>
              </a:rPr>
              <a:t>Key words: </a:t>
            </a:r>
            <a:r>
              <a:rPr lang="en-US" dirty="0">
                <a:latin typeface="Times New Roman" panose="02020603050405020304" pitchFamily="18" charset="0"/>
                <a:cs typeface="Times New Roman" panose="02020603050405020304" pitchFamily="18" charset="0"/>
              </a:rPr>
              <a:t>Individual differences; Writing competence; Composing process;</a:t>
            </a:r>
          </a:p>
          <a:p>
            <a:pPr algn="l" rtl="0"/>
            <a:r>
              <a:rPr lang="en-US" dirty="0">
                <a:latin typeface="Times New Roman" panose="02020603050405020304" pitchFamily="18" charset="0"/>
                <a:cs typeface="Times New Roman" panose="02020603050405020304" pitchFamily="18" charset="0"/>
              </a:rPr>
              <a:t>Mixed-methods research</a:t>
            </a:r>
            <a:r>
              <a:rPr lang="en-US" dirty="0"/>
              <a:t>.</a:t>
            </a:r>
          </a:p>
        </p:txBody>
      </p:sp>
    </p:spTree>
    <p:extLst>
      <p:ext uri="{BB962C8B-B14F-4D97-AF65-F5344CB8AC3E}">
        <p14:creationId xmlns:p14="http://schemas.microsoft.com/office/powerpoint/2010/main" val="21468579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TotalTime>
  <Words>2038</Words>
  <Application>Microsoft Office PowerPoint</Application>
  <PresentationFormat>Widescreen</PresentationFormat>
  <Paragraphs>95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Garamond</vt:lpstr>
      <vt:lpstr>Times New Roman</vt:lpstr>
      <vt:lpstr>Organic</vt:lpstr>
      <vt:lpstr>Writing Research Papers</vt:lpstr>
      <vt:lpstr>What key skills are needed when writing an Abstract? </vt:lpstr>
      <vt:lpstr>PowerPoint Presentation</vt:lpstr>
      <vt:lpstr>Typical complaints of referees</vt:lpstr>
      <vt:lpstr>What is an abstract? How long should it be?</vt:lpstr>
      <vt:lpstr>Types of Abstracts</vt:lpstr>
      <vt:lpstr>When should I write the Abstract?</vt:lpstr>
      <vt:lpstr>How should I structure my Abstract?</vt:lpstr>
      <vt:lpstr>An Investigation into the Individual Differences Correlates of Iranian Undergraduate EFL Learners’ Writing Competence: A Mixed Methods Approach</vt:lpstr>
      <vt:lpstr>I am writing a review. How should I structure my Abstract?</vt:lpstr>
      <vt:lpstr>How should I begin my Abstract? </vt:lpstr>
      <vt:lpstr>What style should I use: personal or impersonal?</vt:lpstr>
      <vt:lpstr>What tenses should I use?</vt:lpstr>
      <vt:lpstr>How should I select my key words? </vt:lpstr>
      <vt:lpstr>Should I mention any limitations in my research?</vt:lpstr>
      <vt:lpstr>What should I not mention in my Abstract?</vt:lpstr>
      <vt:lpstr>How can I ensure that my Abstract has maximum impact?</vt:lpstr>
      <vt:lpstr>What are some of the typical characteristics of poor abstracts?</vt:lpstr>
      <vt:lpstr>Summary: How can I assess the quality of my Abstract?</vt:lpstr>
      <vt:lpstr>Summary: How can I assess the quality of my Abstract?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Research Papers</dc:title>
  <dc:creator>user</dc:creator>
  <cp:lastModifiedBy>user</cp:lastModifiedBy>
  <cp:revision>5</cp:revision>
  <dcterms:created xsi:type="dcterms:W3CDTF">2020-03-14T12:52:53Z</dcterms:created>
  <dcterms:modified xsi:type="dcterms:W3CDTF">2020-03-14T12:58:00Z</dcterms:modified>
</cp:coreProperties>
</file>