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2" r:id="rId4"/>
    <p:sldId id="266" r:id="rId5"/>
    <p:sldId id="263" r:id="rId6"/>
    <p:sldId id="264" r:id="rId7"/>
    <p:sldId id="265" r:id="rId8"/>
    <p:sldId id="260" r:id="rId9"/>
    <p:sldId id="267" r:id="rId10"/>
    <p:sldId id="268" r:id="rId11"/>
    <p:sldId id="271" r:id="rId12"/>
    <p:sldId id="282" r:id="rId13"/>
    <p:sldId id="269" r:id="rId14"/>
    <p:sldId id="283" r:id="rId15"/>
    <p:sldId id="272" r:id="rId16"/>
    <p:sldId id="284" r:id="rId17"/>
    <p:sldId id="270" r:id="rId18"/>
    <p:sldId id="274" r:id="rId19"/>
    <p:sldId id="275" r:id="rId20"/>
    <p:sldId id="276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86380" autoAdjust="0"/>
  </p:normalViewPr>
  <p:slideViewPr>
    <p:cSldViewPr>
      <p:cViewPr varScale="1">
        <p:scale>
          <a:sx n="85" d="100"/>
          <a:sy n="85" d="100"/>
        </p:scale>
        <p:origin x="-131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85F9F-4B24-41ED-AB3C-E363518F3B6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BA377-A71C-4887-BE80-F5E31F5C2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0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41A9-28CF-4741-9B5E-75F81FCA188D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3711-D823-40FC-9D19-311CA2FE086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B2C-A705-408D-9852-243DF286F272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B576-836C-445C-A8FF-D2860A99F6F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FCE5-76D6-41AC-B990-1AF050869EF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1E24-3B16-4B29-B35E-6E70809CF32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1600-5389-43DD-A0DE-C4429358AAB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DB3C-E429-4979-BC9F-6B031700B561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041F-C06F-47E2-BBFA-3C25CFE7AC7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9896-39B4-467F-A8FA-19F9F7C241E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A2B3-EBB9-4546-975D-83C47486EF86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9A83-55D0-4FA4-A269-5A91F57223DD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0C9B-5BB5-461E-B5FB-CB8277E6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575137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u="sng" dirty="0" smtClean="0">
                <a:cs typeface="B Jadid" pitchFamily="2" charset="-78"/>
              </a:rPr>
              <a:t>هوا و اقلیم </a:t>
            </a:r>
            <a:r>
              <a:rPr lang="fa-IR" sz="6000" u="sng" dirty="0" err="1" smtClean="0">
                <a:cs typeface="B Jadid" pitchFamily="2" charset="-78"/>
              </a:rPr>
              <a:t>شناسی</a:t>
            </a:r>
            <a:endParaRPr lang="en-US" sz="6000" u="sng" dirty="0">
              <a:cs typeface="B Jadid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6576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cs typeface="B Narm" pitchFamily="2" charset="-78"/>
              </a:rPr>
              <a:t>تدوین</a:t>
            </a:r>
          </a:p>
          <a:p>
            <a:pPr algn="ctr"/>
            <a:r>
              <a:rPr lang="fa-IR" sz="3200" dirty="0" smtClean="0">
                <a:cs typeface="B Narm" pitchFamily="2" charset="-78"/>
              </a:rPr>
              <a:t>دکتر </a:t>
            </a:r>
            <a:r>
              <a:rPr lang="fa-IR" sz="3200" dirty="0" err="1" smtClean="0">
                <a:cs typeface="B Narm" pitchFamily="2" charset="-78"/>
              </a:rPr>
              <a:t>بذرافشان</a:t>
            </a:r>
            <a:endParaRPr lang="en-US" sz="3200" dirty="0">
              <a:cs typeface="B Nar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6- بررسی دوره های ترسالی و خشکسالی</a:t>
            </a:r>
          </a:p>
          <a:p>
            <a:pPr algn="just" rtl="1"/>
            <a:r>
              <a:rPr lang="fa-IR" sz="2400" dirty="0" smtClean="0">
                <a:cs typeface="B Koodak" pitchFamily="2" charset="-78"/>
              </a:rPr>
              <a:t>- چنانچه میزان بارندگی از میزان میانگین دراز مدت کمتر باشد، آن دوره خشکسالی و اگر بیش از میزان میانگین دراز مدت باشد، ترسالی است.</a:t>
            </a:r>
          </a:p>
          <a:p>
            <a:pPr algn="just" rtl="1"/>
            <a:r>
              <a:rPr lang="fa-IR" sz="2400" dirty="0" smtClean="0">
                <a:cs typeface="B Koodak" pitchFamily="2" charset="-78"/>
              </a:rPr>
              <a:t>دلیل خشکسالی : النینو،  لکه های خورشیدی و گرمایش جهانی</a:t>
            </a:r>
          </a:p>
          <a:p>
            <a:pPr algn="just" rtl="1">
              <a:buFontTx/>
              <a:buChar char="-"/>
            </a:pPr>
            <a:endParaRPr lang="fa-IR" sz="2400" dirty="0" smtClean="0">
              <a:cs typeface="B Koodak" pitchFamily="2" charset="-78"/>
            </a:endParaRPr>
          </a:p>
          <a:p>
            <a:pPr algn="just" rtl="1">
              <a:buFontTx/>
              <a:buChar char="-"/>
            </a:pPr>
            <a:r>
              <a:rPr lang="fa-IR" sz="3200" dirty="0" smtClean="0">
                <a:solidFill>
                  <a:srgbClr val="FF0000"/>
                </a:solidFill>
                <a:cs typeface="B Koodak" pitchFamily="2" charset="-78"/>
              </a:rPr>
              <a:t>روش بررسی خشکسالی و ترسالی</a:t>
            </a:r>
          </a:p>
          <a:p>
            <a:pPr algn="just" rtl="1"/>
            <a:r>
              <a:rPr lang="fa-IR" sz="2400" dirty="0" smtClean="0">
                <a:cs typeface="B Koodak" pitchFamily="2" charset="-78"/>
              </a:rPr>
              <a:t>استفاده از روش میانگین متحرک (</a:t>
            </a:r>
            <a:r>
              <a:rPr lang="en-US" sz="2400" dirty="0" smtClean="0">
                <a:cs typeface="B Koodak" pitchFamily="2" charset="-78"/>
              </a:rPr>
              <a:t>Moving Average</a:t>
            </a:r>
            <a:r>
              <a:rPr lang="fa-IR" sz="2400" dirty="0" smtClean="0">
                <a:cs typeface="B Koodak" pitchFamily="2" charset="-78"/>
              </a:rPr>
              <a:t>) 3، 5 و 7 ساله</a:t>
            </a:r>
            <a:r>
              <a:rPr lang="en-US" sz="2400" dirty="0" smtClean="0">
                <a:cs typeface="B Koodak" pitchFamily="2" charset="-78"/>
              </a:rPr>
              <a:t> </a:t>
            </a:r>
            <a:r>
              <a:rPr lang="fa-IR" sz="2400" dirty="0" smtClean="0">
                <a:cs typeface="B Koodak" pitchFamily="2" charset="-78"/>
              </a:rPr>
              <a:t>، ترسیم نمودارها و مقایسه مقادیر نسبت به میانگین دراز مدت.</a:t>
            </a:r>
          </a:p>
          <a:p>
            <a:pPr algn="just" rtl="1"/>
            <a:r>
              <a:rPr lang="fa-IR" sz="2400" dirty="0" smtClean="0">
                <a:cs typeface="B Koodak" pitchFamily="2" charset="-78"/>
              </a:rPr>
              <a:t>چنانچه نمودار ها بالاتر از مقدار میانگین باشد ترسالی و پائین تر از آن باشد، خشکسالی است.</a:t>
            </a:r>
            <a:endParaRPr lang="en-US" sz="24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9144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مثال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آمار بارندگی 38 ساله زیر  برای ایستگاه قزوین موجود است، مطلوبست محاسبه دوره های ترسالی در میانگین متحرکهای 3، 5 و 7 ساله</a:t>
            </a:r>
            <a:endParaRPr lang="en-US" dirty="0">
              <a:cs typeface="B Koodak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762000"/>
          <a:ext cx="2590800" cy="555243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130908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سال 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میانگین</a:t>
                      </a:r>
                      <a:r>
                        <a:rPr lang="fa-I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بارش سالانه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299.0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 smtClean="0">
                <a:cs typeface="B Koodak" pitchFamily="2" charset="-78"/>
              </a:rPr>
              <a:t>حل/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مرحله اول: محاسبه میانگین دراز مدت بارندگی:</a:t>
            </a:r>
          </a:p>
          <a:p>
            <a:pPr algn="just" rtl="1"/>
            <a:endParaRPr lang="en-US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  <a:p>
            <a:pPr algn="just" rtl="1"/>
            <a:r>
              <a:rPr lang="fa-IR" sz="2000" dirty="0" smtClean="0">
                <a:cs typeface="B Koodak" pitchFamily="2" charset="-78"/>
              </a:rPr>
              <a:t>مرحله دوم: محاسبه دوره های ترسالی 3، 5، 7 ساله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P1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P2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P3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P4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P5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P6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P7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P8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P9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P10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;;;;</a:t>
            </a: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43000"/>
            <a:ext cx="357282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514600" y="1828800"/>
          <a:ext cx="3421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2209680" imgH="393480" progId="Equation.DSMT4">
                  <p:embed/>
                </p:oleObj>
              </mc:Choice>
              <mc:Fallback>
                <p:oleObj name="Equation" r:id="rId4" imgW="2209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3421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90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میانگین دراز مدت بارندگی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endParaRPr lang="en-US" dirty="0"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 smtClean="0">
                <a:cs typeface="B Koodak" pitchFamily="2" charset="-78"/>
              </a:rPr>
              <a:t>حل/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میانگین متحرک 3 ساله</a:t>
            </a:r>
          </a:p>
          <a:p>
            <a:pPr algn="just" rtl="1"/>
            <a:endParaRPr lang="en-US" sz="2000" dirty="0" smtClean="0">
              <a:cs typeface="B Koodak" pitchFamily="2" charset="-78"/>
            </a:endParaRPr>
          </a:p>
          <a:p>
            <a:pPr rtl="1"/>
            <a:r>
              <a:rPr lang="en-US" sz="2000" dirty="0" smtClean="0">
                <a:cs typeface="B Koodak" pitchFamily="2" charset="-78"/>
              </a:rPr>
              <a:t>P1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P2</a:t>
            </a:r>
          </a:p>
          <a:p>
            <a:pPr rtl="1"/>
            <a:r>
              <a:rPr lang="en-US" sz="2000" dirty="0" smtClean="0">
                <a:solidFill>
                  <a:srgbClr val="FF0000"/>
                </a:solidFill>
                <a:cs typeface="B Koodak" pitchFamily="2" charset="-78"/>
              </a:rPr>
              <a:t>P3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P4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P5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P6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P7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P8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P9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P10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;;;;</a:t>
            </a: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5400" y="2982913"/>
          <a:ext cx="4421188" cy="296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2806560" imgH="1879560" progId="Equation.DSMT4">
                  <p:embed/>
                </p:oleObj>
              </mc:Choice>
              <mc:Fallback>
                <p:oleObj name="Equation" r:id="rId3" imgW="2806560" imgH="1879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82913"/>
                        <a:ext cx="4421188" cy="296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2209800"/>
            <a:ext cx="3810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2743200"/>
            <a:ext cx="381000" cy="914400"/>
          </a:xfrm>
          <a:prstGeom prst="rect">
            <a:avLst/>
          </a:prstGeom>
          <a:noFill/>
          <a:ln>
            <a:solidFill>
              <a:srgbClr val="FFFF0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2971800"/>
            <a:ext cx="381000" cy="914400"/>
          </a:xfrm>
          <a:prstGeom prst="rect">
            <a:avLst/>
          </a:prstGeom>
          <a:noFill/>
          <a:ln>
            <a:solidFill>
              <a:srgbClr val="92D05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3352800"/>
            <a:ext cx="381000" cy="914400"/>
          </a:xfrm>
          <a:prstGeom prst="rect">
            <a:avLst/>
          </a:prstGeom>
          <a:noFill/>
          <a:ln>
            <a:solidFill>
              <a:srgbClr val="00B0F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10400" y="91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حل</a:t>
            </a:r>
            <a:endParaRPr lang="en-US" dirty="0">
              <a:cs typeface="B Koodak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57200"/>
          <a:ext cx="2743200" cy="614472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52052"/>
                <a:gridCol w="1176748"/>
                <a:gridCol w="914400"/>
              </a:tblGrid>
              <a:tr h="14440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u="none" strike="noStrike" dirty="0">
                          <a:cs typeface="B Koodak" pitchFamily="2" charset="-78"/>
                        </a:rPr>
                        <a:t>سال 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u="none" strike="noStrike">
                          <a:cs typeface="B Koodak" pitchFamily="2" charset="-78"/>
                        </a:rPr>
                        <a:t>میانگین بارش سالانه 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Moving Average3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299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000" u="none" strike="noStrike" dirty="0" smtClean="0">
                          <a:cs typeface="B Koodak" pitchFamily="2" charset="-78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238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000" u="none" strike="noStrike" dirty="0" smtClean="0">
                          <a:cs typeface="B Koodak" pitchFamily="2" charset="-78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233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256.67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281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250.67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313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275.67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347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313.67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287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315.67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321.5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318.50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316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308.17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1359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318.5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318.67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257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297.17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380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318.50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297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311.33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331.5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336.17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320.5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316.33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345.5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332.50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423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363.00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288.5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352.33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244.5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318.67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1369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244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259.00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484.5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324.33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316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348.17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355.5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385.33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451.5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374.33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348.5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385.17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175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325.00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274.5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266.00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172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207.17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208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218.17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1379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216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198.67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251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225.00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290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252.33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465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335.33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326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360.33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353.00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357.5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317.17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168.5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cs typeface="B Koodak" pitchFamily="2" charset="-78"/>
                        </a:rPr>
                        <a:t>264.67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  <a:tr h="1031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1387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cs typeface="B Koodak" pitchFamily="2" charset="-78"/>
                        </a:rPr>
                        <a:t>263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cs typeface="B Koodak" pitchFamily="2" charset="-78"/>
                        </a:rPr>
                        <a:t>263.00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Koodak" pitchFamily="2" charset="-78"/>
                      </a:endParaRPr>
                    </a:p>
                  </a:txBody>
                  <a:tcPr marL="5157" marR="5157" marT="5157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3757" y="2286000"/>
            <a:ext cx="5760243" cy="209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149019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000" dirty="0" smtClean="0">
                <a:cs typeface="B Koodak" pitchFamily="2" charset="-78"/>
              </a:rPr>
              <a:t>P1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P2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P3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P4</a:t>
            </a:r>
          </a:p>
          <a:p>
            <a:pPr rtl="1"/>
            <a:r>
              <a:rPr lang="en-US" sz="2000" dirty="0" smtClean="0">
                <a:solidFill>
                  <a:srgbClr val="FF0000"/>
                </a:solidFill>
                <a:cs typeface="B Koodak" pitchFamily="2" charset="-78"/>
              </a:rPr>
              <a:t>P5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P6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P7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P8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P9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P10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;;;;</a:t>
            </a: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3200400"/>
          <a:ext cx="5443538" cy="29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3454200" imgH="1879560" progId="Equation.DSMT4">
                  <p:embed/>
                </p:oleObj>
              </mc:Choice>
              <mc:Fallback>
                <p:oleObj name="Equation" r:id="rId3" imgW="3454200" imgH="1879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5443538" cy="296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1981200"/>
            <a:ext cx="609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2438400"/>
            <a:ext cx="6096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2819400"/>
            <a:ext cx="609600" cy="14478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1143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حل/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میانگین متحرک 5ساله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838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میانگین متحرک 5ساله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838200"/>
          <a:ext cx="3200400" cy="5744488"/>
        </p:xfrm>
        <a:graphic>
          <a:graphicData uri="http://schemas.openxmlformats.org/drawingml/2006/table">
            <a:tbl>
              <a:tblPr/>
              <a:tblGrid>
                <a:gridCol w="858208"/>
                <a:gridCol w="858208"/>
                <a:gridCol w="1483984"/>
              </a:tblGrid>
              <a:tr h="34153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سال 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  <a:r>
                        <a:rPr lang="fa-I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بارش سالانه </a:t>
                      </a:r>
                      <a:endParaRPr lang="fa-IR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Moving Average5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272.80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282.40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292.20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318.60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313.70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316.80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317.20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334.90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343.50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341.80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324.40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309.10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336.90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315.50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328.90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370.30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391.20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329.30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284.30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235.60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209.10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224.30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227.40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309.60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341.30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317.00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4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276.60</a:t>
                      </a:r>
                    </a:p>
                  </a:txBody>
                  <a:tcPr marL="5023" marR="5023" marT="5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0"/>
            <a:ext cx="54102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149019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000" dirty="0" smtClean="0">
                <a:cs typeface="B Koodak" pitchFamily="2" charset="-78"/>
              </a:rPr>
              <a:t>P1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P2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P3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P4</a:t>
            </a:r>
          </a:p>
          <a:p>
            <a:pPr rt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Koodak" pitchFamily="2" charset="-78"/>
              </a:rPr>
              <a:t>P5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P6</a:t>
            </a:r>
          </a:p>
          <a:p>
            <a:pPr rtl="1"/>
            <a:r>
              <a:rPr lang="en-US" sz="2000" dirty="0" smtClean="0">
                <a:solidFill>
                  <a:srgbClr val="FF0000"/>
                </a:solidFill>
                <a:cs typeface="B Koodak" pitchFamily="2" charset="-78"/>
              </a:rPr>
              <a:t>P7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P8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P9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P10</a:t>
            </a:r>
          </a:p>
          <a:p>
            <a:pPr rtl="1"/>
            <a:r>
              <a:rPr lang="en-US" sz="2000" dirty="0" smtClean="0">
                <a:cs typeface="B Koodak" pitchFamily="2" charset="-78"/>
              </a:rPr>
              <a:t>;;;;</a:t>
            </a: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fa-IR" sz="2000" dirty="0" smtClean="0">
              <a:cs typeface="B Koodak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3897312"/>
          <a:ext cx="6445250" cy="29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4089240" imgH="1879560" progId="Equation.DSMT4">
                  <p:embed/>
                </p:oleObj>
              </mc:Choice>
              <mc:Fallback>
                <p:oleObj name="Equation" r:id="rId3" imgW="4089240" imgH="1879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97312"/>
                        <a:ext cx="6445250" cy="296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1981200"/>
            <a:ext cx="609600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2438400"/>
            <a:ext cx="609600" cy="2133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2743200"/>
            <a:ext cx="609600" cy="21336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81400" y="99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حل/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میانگین متحرک 7ساله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10400" y="91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میانگین متحرک 7 ساله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044700"/>
            <a:ext cx="594850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28590"/>
          <a:ext cx="2234235" cy="6477010"/>
        </p:xfrm>
        <a:graphic>
          <a:graphicData uri="http://schemas.openxmlformats.org/drawingml/2006/table">
            <a:tbl>
              <a:tblPr/>
              <a:tblGrid>
                <a:gridCol w="434702"/>
                <a:gridCol w="1189933"/>
                <a:gridCol w="609600"/>
              </a:tblGrid>
              <a:tr h="318996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سال 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بارش سالانه </a:t>
                      </a:r>
                      <a:endParaRPr lang="fa-IR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Moving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376.50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382.00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403.00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407.93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404.14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412.50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427.00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423.07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412.50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410.64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425.57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431.71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450.43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450.86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415.43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413.43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403.07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397.93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359.57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340.93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342.86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339.64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352.93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364.79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372.14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341.29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305.43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228600"/>
          <a:ext cx="3849840" cy="6400800"/>
        </p:xfrm>
        <a:graphic>
          <a:graphicData uri="http://schemas.openxmlformats.org/drawingml/2006/table">
            <a:tbl>
              <a:tblPr/>
              <a:tblGrid>
                <a:gridCol w="386797"/>
                <a:gridCol w="942818"/>
                <a:gridCol w="840075"/>
                <a:gridCol w="840075"/>
                <a:gridCol w="840075"/>
              </a:tblGrid>
              <a:tr h="194948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سال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بارش سالانه </a:t>
                      </a:r>
                      <a:endParaRPr lang="fa-IR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Moving Average3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Moving Average5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Moving Average7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a-IR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359.57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1" y="1981200"/>
            <a:ext cx="46482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86400" y="838200"/>
            <a:ext cx="3350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cs typeface="B Koodak" pitchFamily="2" charset="-78"/>
              </a:rPr>
              <a:t>بررسی آماری مقدار  بارش</a:t>
            </a:r>
            <a:endParaRPr lang="en-US" sz="2800" dirty="0" smtClean="0">
              <a:cs typeface="B Koodak" pitchFamily="2" charset="-78"/>
            </a:endParaRPr>
          </a:p>
          <a:p>
            <a:endParaRPr lang="en-US" sz="2800" dirty="0"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lvl="2" algn="just" rtl="1">
              <a:spcBef>
                <a:spcPct val="50000"/>
              </a:spcBef>
            </a:pPr>
            <a:r>
              <a:rPr lang="fa-IR" sz="2400" dirty="0" smtClean="0">
                <a:cs typeface="B Koodak" pitchFamily="2" charset="-78"/>
              </a:rPr>
              <a:t>1- روش میانگین ریاضی  یا میانگین حسابی</a:t>
            </a:r>
          </a:p>
          <a:p>
            <a:pPr lvl="2" algn="just" rtl="1">
              <a:spcBef>
                <a:spcPct val="50000"/>
              </a:spcBef>
            </a:pPr>
            <a:endParaRPr lang="fa-IR" sz="2400" dirty="0" smtClean="0">
              <a:cs typeface="B Koodak" pitchFamily="2" charset="-78"/>
            </a:endParaRPr>
          </a:p>
          <a:p>
            <a:pPr lvl="2" algn="just" rtl="1">
              <a:spcBef>
                <a:spcPct val="50000"/>
              </a:spcBef>
            </a:pPr>
            <a:endParaRPr lang="fa-IR" sz="2400" dirty="0" smtClean="0">
              <a:cs typeface="B Koodak" pitchFamily="2" charset="-78"/>
            </a:endParaRPr>
          </a:p>
          <a:p>
            <a:pPr lvl="2" algn="just" rtl="1">
              <a:spcBef>
                <a:spcPct val="50000"/>
              </a:spcBef>
            </a:pPr>
            <a:r>
              <a:rPr lang="fa-IR" sz="2400" dirty="0" smtClean="0">
                <a:cs typeface="B Koodak" pitchFamily="2" charset="-78"/>
              </a:rPr>
              <a:t>*در این روش از ایستگاهای خارج از حوزه استفاده نمیشود. اگر عوارض و تغییرات مکانی بارندگی زیاد باشد، خطای آن زیاد است.</a:t>
            </a:r>
          </a:p>
          <a:p>
            <a:pPr lvl="2" algn="just" rtl="1">
              <a:spcBef>
                <a:spcPct val="50000"/>
              </a:spcBef>
              <a:buFontTx/>
              <a:buChar char="-"/>
            </a:pPr>
            <a:r>
              <a:rPr lang="fa-IR" sz="2400" dirty="0" smtClean="0">
                <a:cs typeface="B Koodak" pitchFamily="2" charset="-78"/>
              </a:rPr>
              <a:t>طول آمار بارش در مناطق خشک و نیمه خشک بسیار بااهمیت تر از مناطق مرطوب است. زیرا تغییرات سالانه بارش در این مناطق بسیار زیاد است.</a:t>
            </a:r>
          </a:p>
          <a:p>
            <a:pPr lvl="2" algn="just" rtl="1">
              <a:spcBef>
                <a:spcPct val="50000"/>
              </a:spcBef>
              <a:buFontTx/>
              <a:buChar char="-"/>
            </a:pPr>
            <a:r>
              <a:rPr lang="fa-IR" sz="2400" dirty="0" smtClean="0">
                <a:cs typeface="B Koodak" pitchFamily="2" charset="-78"/>
              </a:rPr>
              <a:t>- برای اقلیمهای نیمه خشک و خشک حداقل طول آمار سالانه 30 سال و برای مناطق فراخشک حداقل 50 سال است.</a:t>
            </a:r>
          </a:p>
          <a:p>
            <a:pPr lvl="2" algn="just" rtl="1">
              <a:spcBef>
                <a:spcPct val="50000"/>
              </a:spcBef>
              <a:buFontTx/>
              <a:buChar char="-"/>
            </a:pPr>
            <a:endParaRPr lang="fa-IR" sz="2400" dirty="0">
              <a:cs typeface="B Koodak" pitchFamily="2" charset="-78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2057400"/>
          <a:ext cx="2971800" cy="72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612800" imgH="393480" progId="Equation.DSMT4">
                  <p:embed/>
                </p:oleObj>
              </mc:Choice>
              <mc:Fallback>
                <p:oleObj name="Equation" r:id="rId3" imgW="1612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971800" cy="72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0" y="838200"/>
            <a:ext cx="2819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مثال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آمار بارندگی 30ساله ایستگاه بارانسجی باغوکلایه در جدول موجود است، مطلوبست </a:t>
            </a:r>
            <a:endParaRPr lang="en-US" sz="2000" dirty="0" smtClean="0">
              <a:cs typeface="B Koodak" pitchFamily="2" charset="-78"/>
            </a:endParaRPr>
          </a:p>
          <a:p>
            <a:pPr algn="just" rtl="1"/>
            <a:r>
              <a:rPr lang="fa-IR" sz="2000" dirty="0" smtClean="0">
                <a:cs typeface="B Koodak" pitchFamily="2" charset="-78"/>
              </a:rPr>
              <a:t>1- محاسبه شاخص بارندگی برای هرسال</a:t>
            </a:r>
          </a:p>
          <a:p>
            <a:pPr algn="just" rtl="1"/>
            <a:endParaRPr lang="en-US" sz="2000" dirty="0" smtClean="0">
              <a:cs typeface="B Koodak" pitchFamily="2" charset="-78"/>
            </a:endParaRPr>
          </a:p>
          <a:p>
            <a:pPr algn="just" rtl="1"/>
            <a:r>
              <a:rPr lang="fa-IR" sz="2000" dirty="0" smtClean="0">
                <a:cs typeface="B Koodak" pitchFamily="2" charset="-78"/>
              </a:rPr>
              <a:t>2- محاسبه دوره های ترسالی در میانگین متحرکهای 3، 5 و 7 ساله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3- محاسبه بارندگی با دوره بازگشت 10 ساله برای سالهی 1380-1371- 1368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4- محاسبه بارندگی بادوره بازگشت 20 ساله برای سالهای 1359-1367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5- محاسبه مقادیر حدی</a:t>
            </a:r>
            <a:endParaRPr lang="en-US" sz="2000" dirty="0">
              <a:cs typeface="B Koodak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5200" y="284475"/>
          <a:ext cx="1538202" cy="6344925"/>
        </p:xfrm>
        <a:graphic>
          <a:graphicData uri="http://schemas.openxmlformats.org/drawingml/2006/table">
            <a:tbl>
              <a:tblPr/>
              <a:tblGrid>
                <a:gridCol w="769101"/>
                <a:gridCol w="769101"/>
              </a:tblGrid>
              <a:tr h="9798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سال اماری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باغو کلایه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1358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323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1359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604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382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232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376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372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422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1369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205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591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364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513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480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600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275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480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221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295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1379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376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429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1382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1383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458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420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1385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584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1386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191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/>
                          <a:cs typeface="B Koodak" pitchFamily="2" charset="-78"/>
                        </a:rPr>
                        <a:t>1387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470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0" y="8382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مثال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3" y="838200"/>
          <a:ext cx="7834572" cy="5151319"/>
        </p:xfrm>
        <a:graphic>
          <a:graphicData uri="http://schemas.openxmlformats.org/drawingml/2006/table">
            <a:tbl>
              <a:tblPr/>
              <a:tblGrid>
                <a:gridCol w="421946"/>
                <a:gridCol w="401914"/>
                <a:gridCol w="421946"/>
                <a:gridCol w="529894"/>
                <a:gridCol w="421946"/>
                <a:gridCol w="421946"/>
                <a:gridCol w="421946"/>
                <a:gridCol w="421946"/>
                <a:gridCol w="421946"/>
                <a:gridCol w="421946"/>
                <a:gridCol w="421946"/>
                <a:gridCol w="421946"/>
                <a:gridCol w="462243"/>
                <a:gridCol w="533277"/>
                <a:gridCol w="421946"/>
                <a:gridCol w="421946"/>
                <a:gridCol w="421946"/>
                <a:gridCol w="421946"/>
              </a:tblGrid>
              <a:tr h="20294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کداستان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رودخانه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نام ایستگاه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کدایستگاه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سال آبی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سال آبی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مهر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آبان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آذر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دی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بهمن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اسفند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فروردین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اردیبهشت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خرداد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تیر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مرداد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05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شهریور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135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11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86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25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28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  <a:cs typeface="B Koodak" pitchFamily="2" charset="-78"/>
                        </a:rPr>
                        <a:t>41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48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114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92D050"/>
                          </a:solidFill>
                          <a:latin typeface="Calibri"/>
                          <a:cs typeface="B Koodak" pitchFamily="2" charset="-78"/>
                        </a:rPr>
                        <a:t>218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70.2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79.2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64.5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21.4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1359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54.5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117.5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1369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67.2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51.3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162.5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67.5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153.5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77.5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44.3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48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1379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57.5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1380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66.5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37.6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18.5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1381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55.2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46.2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100.5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40.5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56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1382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66.3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113.5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121.5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54.2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94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45.5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گاماسياب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پل چهر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21-127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1383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84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65.5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61.5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54.2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147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24.5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17.9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Koodak" pitchFamily="2" charset="-78"/>
                        </a:rPr>
                        <a:t>0</a:t>
                      </a:r>
                    </a:p>
                  </a:txBody>
                  <a:tcPr marL="5013" marR="5013" marT="5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0" y="838200"/>
            <a:ext cx="281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مثال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آمار بارندگی 24 ساله ایستگاه بارانسجی پلچهر در جدول موجود است، مطلوبست </a:t>
            </a:r>
            <a:endParaRPr lang="en-US" sz="2000" dirty="0" smtClean="0">
              <a:cs typeface="B Koodak" pitchFamily="2" charset="-78"/>
            </a:endParaRPr>
          </a:p>
          <a:p>
            <a:pPr algn="just" rtl="1"/>
            <a:r>
              <a:rPr lang="fa-IR" sz="2000" dirty="0" smtClean="0">
                <a:cs typeface="B Koodak" pitchFamily="2" charset="-78"/>
              </a:rPr>
              <a:t>1- محاسبه میانگین بارندگی سالانه</a:t>
            </a:r>
          </a:p>
          <a:p>
            <a:pPr algn="just" rtl="1"/>
            <a:endParaRPr lang="en-US" sz="2000" dirty="0" smtClean="0">
              <a:cs typeface="B Koodak" pitchFamily="2" charset="-78"/>
            </a:endParaRPr>
          </a:p>
          <a:p>
            <a:pPr algn="just" rtl="1"/>
            <a:r>
              <a:rPr lang="fa-IR" sz="2000" dirty="0" smtClean="0">
                <a:cs typeface="B Koodak" pitchFamily="2" charset="-78"/>
              </a:rPr>
              <a:t>2- محاسبه میانگین درازمدت بارش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3- محاسبه بارش متوسط مهرماه و تیرماه</a:t>
            </a:r>
          </a:p>
          <a:p>
            <a:pPr algn="just" rtl="1"/>
            <a:r>
              <a:rPr lang="fa-IR" sz="2000" dirty="0" smtClean="0">
                <a:cs typeface="B Koodak" pitchFamily="2" charset="-78"/>
              </a:rPr>
              <a:t>4- محاسبه دوره های خشکسالی و ترسالی با مینگین متحرک 5 ساله</a:t>
            </a:r>
            <a:endParaRPr lang="en-US" sz="20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4" descr="Alizadeh178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263528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914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میانگین بارندگی را در حوضه زیر را محاسبه کنید؟</a:t>
            </a:r>
          </a:p>
          <a:p>
            <a:pPr algn="just" rtl="1"/>
            <a:endParaRPr lang="en-US" dirty="0">
              <a:cs typeface="B Koodak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9000" y="1447800"/>
          <a:ext cx="383063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612800" imgH="393480" progId="Equation.DSMT4">
                  <p:embed/>
                </p:oleObj>
              </mc:Choice>
              <mc:Fallback>
                <p:oleObj name="Equation" r:id="rId4" imgW="1612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447800"/>
                        <a:ext cx="383063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57400" y="3581400"/>
          <a:ext cx="65754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6" imgW="2768400" imgH="393480" progId="Equation.DSMT4">
                  <p:embed/>
                </p:oleObj>
              </mc:Choice>
              <mc:Fallback>
                <p:oleObj name="Equation" r:id="rId6" imgW="27684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81400"/>
                        <a:ext cx="657542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0" y="4953000"/>
            <a:ext cx="6298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cs typeface="B Koodak" pitchFamily="2" charset="-78"/>
              </a:rPr>
              <a:t>* در این روش از ایستگاهای خارج از حوزه استفاده نمیشود.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2- مقادیر حد</a:t>
            </a:r>
            <a:endParaRPr lang="en-US" sz="2800" dirty="0" smtClean="0">
              <a:solidFill>
                <a:srgbClr val="FF0000"/>
              </a:solidFill>
              <a:cs typeface="B Koodak" pitchFamily="2" charset="-78"/>
            </a:endParaRPr>
          </a:p>
          <a:p>
            <a:pPr algn="just" rtl="1"/>
            <a:r>
              <a:rPr lang="fa-IR" sz="2400" dirty="0" smtClean="0">
                <a:cs typeface="B Koodak" pitchFamily="2" charset="-78"/>
              </a:rPr>
              <a:t>- مقادیر حداقل و حداکثر در بین داده های سالانه بارش .</a:t>
            </a:r>
          </a:p>
          <a:p>
            <a:pPr algn="just" rtl="1">
              <a:buFontTx/>
              <a:buChar char="-"/>
            </a:pPr>
            <a:r>
              <a:rPr lang="fa-IR" sz="2400" dirty="0" smtClean="0">
                <a:cs typeface="B Koodak" pitchFamily="2" charset="-78"/>
              </a:rPr>
              <a:t>این شاخص تعادل و عدم تعادل در شرایط آب و هوایی منطقه مورد مطالعه را نشان می دهد.</a:t>
            </a:r>
          </a:p>
          <a:p>
            <a:pPr algn="just" rtl="1">
              <a:buFontTx/>
              <a:buChar char="-"/>
            </a:pPr>
            <a:r>
              <a:rPr lang="fa-IR" sz="2400" dirty="0" smtClean="0">
                <a:cs typeface="B Koodak" pitchFamily="2" charset="-78"/>
              </a:rPr>
              <a:t>- هر چه طول مدت آمار بیشتر باشد، نسبت بین حداکثر و حداقل بارش بیشتر است.</a:t>
            </a:r>
          </a:p>
          <a:p>
            <a:pPr algn="just" rtl="1">
              <a:buFontTx/>
              <a:buChar char="-"/>
            </a:pPr>
            <a:r>
              <a:rPr lang="fa-IR" sz="2400" dirty="0" smtClean="0">
                <a:cs typeface="B Koodak" pitchFamily="2" charset="-78"/>
              </a:rPr>
              <a:t>اگر آمار 50 ساله داشته باشیم، در مناطق مرطوب نسبت حداکثر و حداقل  کمتر از 3 و در اقلیم مدیترانه و نیمه خشک 4-5 و در مناطق بیابانی بیش از 5 است.</a:t>
            </a:r>
            <a:endParaRPr lang="en-US" sz="24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3- شاخص بارندگی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عبارتست از نسبت بین بارندگی سالانه به میانگین دراز مدت.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دامنه نوسانات شاخص بارندگی مربوط به مناطق خشک و نیمه خشک و کمترین آن مربوط به مناطق مرطوب است.</a:t>
            </a:r>
            <a:endParaRPr lang="en-US" sz="2800" dirty="0" smtClean="0">
              <a:cs typeface="B Koodak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2566"/>
          <a:stretch>
            <a:fillRect/>
          </a:stretch>
        </p:blipFill>
        <p:spPr bwMode="auto">
          <a:xfrm>
            <a:off x="3414713" y="3057524"/>
            <a:ext cx="36718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990600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مثال: شاخص بارندگی را برای سالهای آماری جدول حساب کنید.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شاخص بارندگی در مرطوبترین و خشکترین سالها چند است؟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حل/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مرحله اول: محاسبه میانگین دراز مدت بارندگی</a:t>
            </a:r>
          </a:p>
          <a:p>
            <a:pPr algn="just" rtl="1"/>
            <a:endParaRPr lang="fa-IR" sz="2800" dirty="0" smtClean="0">
              <a:cs typeface="B Koodak" pitchFamily="2" charset="-78"/>
            </a:endParaRPr>
          </a:p>
          <a:p>
            <a:pPr algn="just" rtl="1"/>
            <a:endParaRPr lang="en-US" sz="2800" dirty="0">
              <a:cs typeface="B Koodak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772170"/>
          <a:ext cx="2590800" cy="555243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130908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سال 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میانگین</a:t>
                      </a:r>
                      <a:r>
                        <a:rPr lang="fa-I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بارش سالانه</a:t>
                      </a:r>
                      <a:endParaRPr lang="fa-I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299.0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581400"/>
            <a:ext cx="357282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57800" y="4648200"/>
          <a:ext cx="342162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2209680" imgH="393480" progId="Equation.DSMT4">
                  <p:embed/>
                </p:oleObj>
              </mc:Choice>
              <mc:Fallback>
                <p:oleObj name="Equation" r:id="rId4" imgW="220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48200"/>
                        <a:ext cx="342162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4495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میانگین دراز مدت بارندگی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5257800"/>
            <a:ext cx="297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fa-IR" dirty="0" smtClean="0">
                <a:cs typeface="B Koodak" pitchFamily="2" charset="-78"/>
              </a:rPr>
              <a:t>مرحله دوم : محاسبه شاخص بارندگی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 r="2566"/>
          <a:stretch>
            <a:fillRect/>
          </a:stretch>
        </p:blipFill>
        <p:spPr bwMode="auto">
          <a:xfrm>
            <a:off x="3581400" y="5703239"/>
            <a:ext cx="3505200" cy="92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838200"/>
          <a:ext cx="2362200" cy="5552430"/>
        </p:xfrm>
        <a:graphic>
          <a:graphicData uri="http://schemas.openxmlformats.org/drawingml/2006/table">
            <a:tbl>
              <a:tblPr/>
              <a:tblGrid>
                <a:gridCol w="479394"/>
                <a:gridCol w="968406"/>
                <a:gridCol w="914400"/>
              </a:tblGrid>
              <a:tr h="10420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سال 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بارندگی سالانه 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شاخص بارندگی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484.5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1.60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1383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168.5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263.0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5210" marR="5210" marT="5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rgbClr val="FF0000"/>
                </a:solidFill>
                <a:cs typeface="B Koodak" pitchFamily="2" charset="-78"/>
              </a:rPr>
              <a:t>4- تعداد روزهای بارندگی</a:t>
            </a:r>
            <a:endParaRPr lang="en-US" sz="2800" b="1" dirty="0" smtClean="0">
              <a:solidFill>
                <a:srgbClr val="FF0000"/>
              </a:solidFill>
              <a:cs typeface="B Koodak" pitchFamily="2" charset="-78"/>
            </a:endParaRPr>
          </a:p>
          <a:p>
            <a:pPr algn="just" rtl="1"/>
            <a:r>
              <a:rPr lang="fa-IR" sz="2400" b="1" dirty="0" smtClean="0">
                <a:cs typeface="B Koodak" pitchFamily="2" charset="-78"/>
              </a:rPr>
              <a:t>تعداد روزهای بارانی عبارتست از روزهایی که بین دوبرداشت در ساعت 6/5 صبح میزان بارش بیش از 0/1 میلیمتر باشد.</a:t>
            </a:r>
          </a:p>
          <a:p>
            <a:pPr algn="just" rtl="1"/>
            <a:endParaRPr lang="fa-IR" sz="2400" b="1" dirty="0" smtClean="0">
              <a:cs typeface="B Koodak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FF0000"/>
                </a:solidFill>
                <a:cs typeface="B Koodak" pitchFamily="2" charset="-78"/>
              </a:rPr>
              <a:t>5- مقدار بارندگی در دوره بازگشتهای مختلف</a:t>
            </a:r>
          </a:p>
          <a:p>
            <a:pPr algn="just" rtl="1"/>
            <a:r>
              <a:rPr lang="fa-IR" sz="2400" b="1" dirty="0" smtClean="0">
                <a:cs typeface="B Koodak" pitchFamily="2" charset="-78"/>
              </a:rPr>
              <a:t>از رابطه زیر بدست میاید.</a:t>
            </a:r>
          </a:p>
          <a:p>
            <a:pPr algn="just" rtl="1"/>
            <a:r>
              <a:rPr lang="en-US" sz="2400" b="1" dirty="0" smtClean="0">
                <a:cs typeface="B Koodak" pitchFamily="2" charset="-78"/>
              </a:rPr>
              <a:t>PT</a:t>
            </a:r>
            <a:r>
              <a:rPr lang="fa-IR" sz="2400" b="1" dirty="0" smtClean="0">
                <a:cs typeface="B Koodak" pitchFamily="2" charset="-78"/>
              </a:rPr>
              <a:t>: احتمال بارندگی در دوره بازگشت </a:t>
            </a:r>
            <a:r>
              <a:rPr lang="en-US" sz="2400" b="1" dirty="0" smtClean="0">
                <a:cs typeface="B Koodak" pitchFamily="2" charset="-78"/>
              </a:rPr>
              <a:t>T</a:t>
            </a:r>
          </a:p>
          <a:p>
            <a:pPr algn="just" rtl="1"/>
            <a:r>
              <a:rPr lang="fa-IR" sz="2400" b="1" dirty="0" smtClean="0">
                <a:cs typeface="B Koodak" pitchFamily="2" charset="-78"/>
              </a:rPr>
              <a:t>    :میانگین بارندگی</a:t>
            </a:r>
          </a:p>
          <a:p>
            <a:pPr algn="just" rtl="1"/>
            <a:r>
              <a:rPr lang="en-US" sz="2400" b="1" dirty="0" smtClean="0">
                <a:cs typeface="B Koodak" pitchFamily="2" charset="-78"/>
              </a:rPr>
              <a:t>S.D</a:t>
            </a:r>
            <a:r>
              <a:rPr lang="fa-IR" sz="2400" b="1" dirty="0" smtClean="0">
                <a:cs typeface="B Koodak" pitchFamily="2" charset="-78"/>
              </a:rPr>
              <a:t>: انحراف معیار داده ها</a:t>
            </a:r>
          </a:p>
          <a:p>
            <a:pPr algn="just" rtl="1"/>
            <a:r>
              <a:rPr lang="en-US" sz="2400" b="1" dirty="0" smtClean="0">
                <a:cs typeface="B Koodak" pitchFamily="2" charset="-78"/>
              </a:rPr>
              <a:t>k</a:t>
            </a:r>
            <a:r>
              <a:rPr lang="fa-IR" sz="2400" b="1" smtClean="0">
                <a:cs typeface="B Koodak" pitchFamily="2" charset="-78"/>
              </a:rPr>
              <a:t>: ضریب تناوب (از روی جدول)</a:t>
            </a:r>
            <a:endParaRPr lang="fa-IR" sz="2400" b="1" dirty="0" smtClean="0">
              <a:cs typeface="B Koodak" pitchFamily="2" charset="-78"/>
            </a:endParaRPr>
          </a:p>
          <a:p>
            <a:pPr algn="just" rtl="1"/>
            <a:endParaRPr lang="en-US" sz="2800" b="1" dirty="0">
              <a:solidFill>
                <a:srgbClr val="FF0000"/>
              </a:solidFill>
              <a:cs typeface="B Koodak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5400" y="2971800"/>
          <a:ext cx="26868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028520" imgH="241200" progId="Equation.DSMT4">
                  <p:embed/>
                </p:oleObj>
              </mc:Choice>
              <mc:Fallback>
                <p:oleObj name="Equation" r:id="rId3" imgW="1028520" imgH="241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68680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077200" y="35814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152280" imgH="190440" progId="Equation.DSMT4">
                  <p:embed/>
                </p:oleObj>
              </mc:Choice>
              <mc:Fallback>
                <p:oleObj name="Equation" r:id="rId5" imgW="15228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581400"/>
                        <a:ext cx="381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0C9B-5BB5-461E-B5FB-CB8277E6C10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800" y="1828800"/>
          <a:ext cx="26868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1028520" imgH="241200" progId="Equation.DSMT4">
                  <p:embed/>
                </p:oleObj>
              </mc:Choice>
              <mc:Fallback>
                <p:oleObj name="Equation" r:id="rId3" imgW="102852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268680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914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000" dirty="0" smtClean="0">
                <a:cs typeface="B Koodak" pitchFamily="2" charset="-78"/>
              </a:rPr>
              <a:t>مثال: اگر میزان میانگین بارش 550 میلیمتر  و انحراف معیار 123 باشد، بارندگی با دوره بازگشت</a:t>
            </a:r>
            <a:r>
              <a:rPr lang="en-US" sz="2000" dirty="0" smtClean="0">
                <a:cs typeface="B Koodak" pitchFamily="2" charset="-78"/>
              </a:rPr>
              <a:t> </a:t>
            </a:r>
            <a:r>
              <a:rPr lang="fa-IR" sz="2000" dirty="0" smtClean="0">
                <a:cs typeface="B Koodak" pitchFamily="2" charset="-78"/>
              </a:rPr>
              <a:t>2/22ساله چند است؟</a:t>
            </a:r>
            <a:r>
              <a:rPr lang="en-US" sz="2000" dirty="0" smtClean="0">
                <a:cs typeface="B Koodak" pitchFamily="2" charset="-78"/>
              </a:rPr>
              <a:t>  k= 0.222</a:t>
            </a:r>
            <a:endParaRPr lang="en-US" sz="2000" dirty="0">
              <a:cs typeface="B Koodak" pitchFamily="2" charset="-78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77838" y="2819400"/>
          <a:ext cx="56038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5" imgW="2145960" imgH="228600" progId="Equation.DSMT4">
                  <p:embed/>
                </p:oleObj>
              </mc:Choice>
              <mc:Fallback>
                <p:oleObj name="Equation" r:id="rId5" imgW="2145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819400"/>
                        <a:ext cx="56038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5632</TotalTime>
  <Words>2268</Words>
  <Application>Microsoft Office PowerPoint</Application>
  <PresentationFormat>On-screen Show (4:3)</PresentationFormat>
  <Paragraphs>1655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OBazrafshan</dc:creator>
  <cp:lastModifiedBy>asus</cp:lastModifiedBy>
  <cp:revision>441</cp:revision>
  <dcterms:created xsi:type="dcterms:W3CDTF">2013-09-14T18:21:06Z</dcterms:created>
  <dcterms:modified xsi:type="dcterms:W3CDTF">2020-03-24T20:09:16Z</dcterms:modified>
</cp:coreProperties>
</file>