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5" r:id="rId3"/>
    <p:sldId id="260" r:id="rId4"/>
    <p:sldId id="261" r:id="rId5"/>
    <p:sldId id="266"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2" d="100"/>
          <a:sy n="92" d="100"/>
        </p:scale>
        <p:origin x="-250"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428" y="689424"/>
            <a:ext cx="8911687" cy="94347"/>
          </a:xfrm>
        </p:spPr>
        <p:txBody>
          <a:bodyPr>
            <a:normAutofit fontScale="90000"/>
          </a:bodyPr>
          <a:lstStyle/>
          <a:p>
            <a:endParaRPr lang="fa-IR" dirty="0"/>
          </a:p>
        </p:txBody>
      </p:sp>
      <p:sp>
        <p:nvSpPr>
          <p:cNvPr id="3" name="Content Placeholder 2"/>
          <p:cNvSpPr>
            <a:spLocks noGrp="1"/>
          </p:cNvSpPr>
          <p:nvPr>
            <p:ph idx="1"/>
          </p:nvPr>
        </p:nvSpPr>
        <p:spPr>
          <a:xfrm>
            <a:off x="2589212" y="1031966"/>
            <a:ext cx="8915400" cy="4879256"/>
          </a:xfrm>
        </p:spPr>
        <p:txBody>
          <a:bodyPr/>
          <a:lstStyle/>
          <a:p>
            <a:pPr algn="ctr"/>
            <a:endParaRPr lang="fa-IR" dirty="0" smtClean="0"/>
          </a:p>
          <a:p>
            <a:pPr algn="ctr"/>
            <a:endParaRPr lang="fa-IR" dirty="0"/>
          </a:p>
          <a:p>
            <a:pPr algn="ctr"/>
            <a:endParaRPr lang="fa-IR" dirty="0" smtClean="0"/>
          </a:p>
          <a:p>
            <a:pPr algn="ctr"/>
            <a:endParaRPr lang="fa-IR" sz="2400" dirty="0" smtClean="0">
              <a:cs typeface="B Nazanin" panose="00000400000000000000" pitchFamily="2" charset="-78"/>
            </a:endParaRPr>
          </a:p>
          <a:p>
            <a:pPr algn="ctr"/>
            <a:endParaRPr lang="fa-IR" sz="2400" dirty="0">
              <a:cs typeface="B Nazanin" panose="00000400000000000000" pitchFamily="2" charset="-78"/>
            </a:endParaRPr>
          </a:p>
          <a:p>
            <a:pPr algn="ctr"/>
            <a:r>
              <a:rPr lang="fa-IR" sz="2400" dirty="0" smtClean="0">
                <a:cs typeface="B Nazanin" panose="00000400000000000000" pitchFamily="2" charset="-78"/>
              </a:rPr>
              <a:t>موضوع: </a:t>
            </a:r>
            <a:r>
              <a:rPr lang="fa-IR" sz="2400" dirty="0">
                <a:cs typeface="B Nazanin" panose="00000400000000000000" pitchFamily="2" charset="-78"/>
              </a:rPr>
              <a:t>طراحی </a:t>
            </a:r>
            <a:r>
              <a:rPr lang="fa-IR" sz="2400" dirty="0" smtClean="0">
                <a:cs typeface="B Nazanin" panose="00000400000000000000" pitchFamily="2" charset="-78"/>
              </a:rPr>
              <a:t>و ساخت </a:t>
            </a:r>
            <a:r>
              <a:rPr lang="fa-IR" sz="2400" dirty="0">
                <a:cs typeface="B Nazanin" panose="00000400000000000000" pitchFamily="2" charset="-78"/>
              </a:rPr>
              <a:t>سیستم هشدار سیل </a:t>
            </a:r>
            <a:endParaRPr lang="fa-IR" sz="2400" dirty="0" smtClean="0">
              <a:cs typeface="B Nazanin" panose="00000400000000000000" pitchFamily="2" charset="-78"/>
            </a:endParaRPr>
          </a:p>
          <a:p>
            <a:pPr algn="ctr"/>
            <a:r>
              <a:rPr lang="fa-IR" sz="2400" dirty="0" smtClean="0">
                <a:cs typeface="B Nazanin" panose="00000400000000000000" pitchFamily="2" charset="-78"/>
              </a:rPr>
              <a:t>درس: کنترل سیلاب </a:t>
            </a:r>
          </a:p>
          <a:p>
            <a:pPr algn="ctr"/>
            <a:r>
              <a:rPr lang="fa-IR" sz="2400" dirty="0" smtClean="0">
                <a:cs typeface="B Nazanin" panose="00000400000000000000" pitchFamily="2" charset="-78"/>
              </a:rPr>
              <a:t>استاد مربوطه دکتر بذرافشان</a:t>
            </a:r>
          </a:p>
          <a:p>
            <a:pPr algn="ctr"/>
            <a:endParaRPr lang="fa-IR" sz="2400" dirty="0"/>
          </a:p>
        </p:txBody>
      </p:sp>
      <p:pic>
        <p:nvPicPr>
          <p:cNvPr id="4" name="Picture 3"/>
          <p:cNvPicPr>
            <a:picLocks noChangeAspect="1"/>
          </p:cNvPicPr>
          <p:nvPr/>
        </p:nvPicPr>
        <p:blipFill>
          <a:blip r:embed="rId2"/>
          <a:stretch>
            <a:fillRect/>
          </a:stretch>
        </p:blipFill>
        <p:spPr>
          <a:xfrm>
            <a:off x="4676503" y="561702"/>
            <a:ext cx="3749040" cy="2468881"/>
          </a:xfrm>
          <a:prstGeom prst="rect">
            <a:avLst/>
          </a:prstGeom>
        </p:spPr>
      </p:pic>
      <p:pic>
        <p:nvPicPr>
          <p:cNvPr id="5" name="Picture 2" descr="http://www.desiglitters.com/wp-content/uploads/2009/02/roses-desi-glitters-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4753" y="3823312"/>
            <a:ext cx="25717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3061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800498" y="707345"/>
            <a:ext cx="5181600" cy="5414963"/>
          </a:xfrm>
        </p:spPr>
        <p:txBody>
          <a:bodyPr>
            <a:normAutofit/>
          </a:bodyPr>
          <a:lstStyle/>
          <a:p>
            <a:endParaRPr lang="fa-IR" sz="2000" dirty="0">
              <a:cs typeface="B Nazanin" panose="00000400000000000000" pitchFamily="2" charset="-78"/>
            </a:endParaRPr>
          </a:p>
        </p:txBody>
      </p:sp>
      <p:sp>
        <p:nvSpPr>
          <p:cNvPr id="4" name="Text Placeholder 3"/>
          <p:cNvSpPr>
            <a:spLocks noGrp="1"/>
          </p:cNvSpPr>
          <p:nvPr>
            <p:ph type="body" sz="half" idx="2"/>
          </p:nvPr>
        </p:nvSpPr>
        <p:spPr>
          <a:xfrm>
            <a:off x="1862052" y="1549362"/>
            <a:ext cx="4232360" cy="4262436"/>
          </a:xfrm>
        </p:spPr>
        <p:txBody>
          <a:bodyPr>
            <a:normAutofit/>
          </a:bodyPr>
          <a:lstStyle/>
          <a:p>
            <a:pPr marL="342900" lvl="0" indent="-342900" algn="just">
              <a:buClr>
                <a:srgbClr val="E78712"/>
              </a:buClr>
              <a:buFont typeface="Wingdings 3" charset="2"/>
              <a:buChar char=""/>
            </a:pPr>
            <a:r>
              <a:rPr lang="fa-IR" sz="2400" dirty="0">
                <a:solidFill>
                  <a:prstClr val="black">
                    <a:lumMod val="75000"/>
                    <a:lumOff val="25000"/>
                  </a:prstClr>
                </a:solidFill>
                <a:cs typeface="B Koodak" pitchFamily="2" charset="-78"/>
              </a:rPr>
              <a:t>در راستای مقابله با پدیده ویرانگر سیلاب، گروهی از محققان </a:t>
            </a:r>
            <a:r>
              <a:rPr lang="fa-IR" sz="2400" dirty="0" smtClean="0">
                <a:solidFill>
                  <a:prstClr val="black">
                    <a:lumMod val="75000"/>
                    <a:lumOff val="25000"/>
                  </a:prstClr>
                </a:solidFill>
                <a:cs typeface="B Koodak" pitchFamily="2" charset="-78"/>
              </a:rPr>
              <a:t>کشورمان در </a:t>
            </a:r>
            <a:r>
              <a:rPr lang="fa-IR" sz="2400" dirty="0">
                <a:solidFill>
                  <a:prstClr val="black">
                    <a:lumMod val="75000"/>
                    <a:lumOff val="25000"/>
                  </a:prstClr>
                </a:solidFill>
                <a:cs typeface="B Koodak" pitchFamily="2" charset="-78"/>
              </a:rPr>
              <a:t>یک شرکت دانش بنیان داخلی موفق به طراحی وساخت </a:t>
            </a:r>
            <a:r>
              <a:rPr lang="fa-IR" sz="2400" dirty="0" smtClean="0">
                <a:solidFill>
                  <a:prstClr val="black">
                    <a:lumMod val="75000"/>
                    <a:lumOff val="25000"/>
                  </a:prstClr>
                </a:solidFill>
                <a:cs typeface="B Koodak" pitchFamily="2" charset="-78"/>
              </a:rPr>
              <a:t>سیستم هشدار </a:t>
            </a:r>
            <a:r>
              <a:rPr lang="fa-IR" sz="2400" dirty="0">
                <a:solidFill>
                  <a:prstClr val="black">
                    <a:lumMod val="75000"/>
                    <a:lumOff val="25000"/>
                  </a:prstClr>
                </a:solidFill>
                <a:cs typeface="B Koodak" pitchFamily="2" charset="-78"/>
              </a:rPr>
              <a:t>سیل و سیلاب‌ با </a:t>
            </a:r>
            <a:r>
              <a:rPr lang="fa-IR" sz="2400" dirty="0" smtClean="0">
                <a:solidFill>
                  <a:prstClr val="black">
                    <a:lumMod val="75000"/>
                    <a:lumOff val="25000"/>
                  </a:prstClr>
                </a:solidFill>
                <a:cs typeface="B Koodak" pitchFamily="2" charset="-78"/>
              </a:rPr>
              <a:t>قابلیت پیش‌بینی </a:t>
            </a:r>
            <a:r>
              <a:rPr lang="fa-IR" sz="2400" dirty="0">
                <a:solidFill>
                  <a:prstClr val="black">
                    <a:lumMod val="75000"/>
                    <a:lumOff val="25000"/>
                  </a:prstClr>
                </a:solidFill>
                <a:cs typeface="B Koodak" pitchFamily="2" charset="-78"/>
              </a:rPr>
              <a:t>و اعلام فوری خطر سیلاب‌های مخرب شهری از طریق ارسال پیامک شدند. </a:t>
            </a:r>
          </a:p>
          <a:p>
            <a:pPr algn="just"/>
            <a:endParaRPr lang="fa-IR" sz="1600" dirty="0">
              <a:cs typeface="B Koodak" pitchFamily="2" charset="-78"/>
            </a:endParaRPr>
          </a:p>
        </p:txBody>
      </p:sp>
      <p:pic>
        <p:nvPicPr>
          <p:cNvPr id="5" name="Picture 2" descr="http://www.mengis-linden.org/18000gifs/Schule/Schule00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6457" y="2416629"/>
            <a:ext cx="2717074" cy="2325188"/>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7759337" y="1116075"/>
            <a:ext cx="1546360" cy="9478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Nazanin" panose="00000400000000000000" pitchFamily="2" charset="-78"/>
              </a:rPr>
              <a:t>مقدمه</a:t>
            </a:r>
            <a:endParaRPr lang="fa-IR" sz="2400" dirty="0">
              <a:cs typeface="B Nazanin" panose="00000400000000000000" pitchFamily="2" charset="-78"/>
            </a:endParaRPr>
          </a:p>
        </p:txBody>
      </p:sp>
    </p:spTree>
    <p:extLst>
      <p:ext uri="{BB962C8B-B14F-4D97-AF65-F5344CB8AC3E}">
        <p14:creationId xmlns:p14="http://schemas.microsoft.com/office/powerpoint/2010/main" val="24266171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589212" y="2125287"/>
            <a:ext cx="8915400" cy="3777622"/>
          </a:xfrm>
        </p:spPr>
        <p:txBody>
          <a:bodyPr>
            <a:normAutofit/>
          </a:bodyPr>
          <a:lstStyle/>
          <a:p>
            <a:pPr algn="just">
              <a:lnSpc>
                <a:spcPct val="115000"/>
              </a:lnSpc>
              <a:spcAft>
                <a:spcPts val="1000"/>
              </a:spcAft>
            </a:pPr>
            <a:r>
              <a:rPr lang="ar-SA" sz="2000" dirty="0">
                <a:latin typeface="Times New Roman" panose="02020603050405020304" pitchFamily="18" charset="0"/>
                <a:ea typeface="Times New Roman" panose="02020603050405020304" pitchFamily="18" charset="0"/>
                <a:cs typeface="B Koodak" pitchFamily="2" charset="-78"/>
              </a:rPr>
              <a:t>سیستم سپهر که سریعترین سیستم هشدار سیلاب در دنیاست، قادر است از همان دقیقه اول شروع بارش به صورت دقیقه‌یی میزان بارندگی را با ده‌ها آستانه محاسبه شده از نظر شدت و تداوم بررسی کرده و در صورت رسیدن داده ها به آستانه خطر و هشدار با ارسال پیامک در کمترین زمان ممکن، </a:t>
            </a:r>
            <a:r>
              <a:rPr lang="ar-SA" sz="2000" dirty="0" smtClean="0">
                <a:latin typeface="Times New Roman" panose="02020603050405020304" pitchFamily="18" charset="0"/>
                <a:ea typeface="Times New Roman" panose="02020603050405020304" pitchFamily="18" charset="0"/>
                <a:cs typeface="B Koodak" pitchFamily="2" charset="-78"/>
              </a:rPr>
              <a:t>مسو</a:t>
            </a:r>
            <a:r>
              <a:rPr lang="fa-IR" sz="2000" dirty="0" smtClean="0">
                <a:latin typeface="Times New Roman" panose="02020603050405020304" pitchFamily="18" charset="0"/>
                <a:ea typeface="Times New Roman" panose="02020603050405020304" pitchFamily="18" charset="0"/>
                <a:cs typeface="B Koodak" pitchFamily="2" charset="-78"/>
              </a:rPr>
              <a:t>ول</a:t>
            </a:r>
            <a:r>
              <a:rPr lang="ar-SA" sz="2000" dirty="0" smtClean="0">
                <a:latin typeface="Times New Roman" panose="02020603050405020304" pitchFamily="18" charset="0"/>
                <a:ea typeface="Times New Roman" panose="02020603050405020304" pitchFamily="18" charset="0"/>
                <a:cs typeface="B Koodak" pitchFamily="2" charset="-78"/>
              </a:rPr>
              <a:t>ان </a:t>
            </a:r>
            <a:r>
              <a:rPr lang="ar-SA" sz="2000" dirty="0">
                <a:latin typeface="Times New Roman" panose="02020603050405020304" pitchFamily="18" charset="0"/>
                <a:ea typeface="Times New Roman" panose="02020603050405020304" pitchFamily="18" charset="0"/>
                <a:cs typeface="B Koodak" pitchFamily="2" charset="-78"/>
              </a:rPr>
              <a:t>مدیریت بحران را از خطر بروز سیلاب مطلع کند</a:t>
            </a:r>
            <a:r>
              <a:rPr lang="en-US" sz="2000" dirty="0">
                <a:latin typeface="Times New Roman" panose="02020603050405020304" pitchFamily="18" charset="0"/>
                <a:ea typeface="Times New Roman" panose="02020603050405020304" pitchFamily="18" charset="0"/>
                <a:cs typeface="B Koodak" pitchFamily="2" charset="-78"/>
              </a:rPr>
              <a:t>. </a:t>
            </a:r>
            <a:endParaRPr lang="en-US" sz="2000" dirty="0" smtClean="0">
              <a:latin typeface="Times New Roman" panose="02020603050405020304" pitchFamily="18" charset="0"/>
              <a:ea typeface="Times New Roman" panose="02020603050405020304" pitchFamily="18" charset="0"/>
              <a:cs typeface="B Koodak" pitchFamily="2" charset="-78"/>
            </a:endParaRPr>
          </a:p>
          <a:p>
            <a:pPr lvl="0" algn="just">
              <a:lnSpc>
                <a:spcPct val="115000"/>
              </a:lnSpc>
              <a:spcAft>
                <a:spcPts val="1000"/>
              </a:spcAft>
              <a:buClr>
                <a:srgbClr val="E78712"/>
              </a:buClr>
            </a:pPr>
            <a:r>
              <a:rPr lang="ar-SA" sz="2000" dirty="0">
                <a:solidFill>
                  <a:prstClr val="black">
                    <a:lumMod val="75000"/>
                    <a:lumOff val="25000"/>
                  </a:prstClr>
                </a:solidFill>
                <a:latin typeface="Times New Roman" panose="02020603050405020304" pitchFamily="18" charset="0"/>
                <a:ea typeface="Times New Roman" panose="02020603050405020304" pitchFamily="18" charset="0"/>
                <a:cs typeface="B Koodak" pitchFamily="2" charset="-78"/>
              </a:rPr>
              <a:t>هشداردهی زودهنگام سیل در حوزه‌های آبخیز، با «زمان تمرکز» کمتر از یک ساعت، امکان پذیر نیست</a:t>
            </a:r>
            <a:r>
              <a:rPr lang="en-US" sz="2000" dirty="0">
                <a:solidFill>
                  <a:prstClr val="black">
                    <a:lumMod val="75000"/>
                    <a:lumOff val="25000"/>
                  </a:prstClr>
                </a:solidFill>
                <a:latin typeface="Times New Roman" panose="02020603050405020304" pitchFamily="18" charset="0"/>
                <a:ea typeface="Times New Roman" panose="02020603050405020304" pitchFamily="18" charset="0"/>
                <a:cs typeface="B Koodak" pitchFamily="2" charset="-78"/>
              </a:rPr>
              <a:t>. </a:t>
            </a:r>
            <a:r>
              <a:rPr lang="ar-SA" sz="2000" dirty="0">
                <a:solidFill>
                  <a:prstClr val="black">
                    <a:lumMod val="75000"/>
                    <a:lumOff val="25000"/>
                  </a:prstClr>
                </a:solidFill>
                <a:latin typeface="Times New Roman" panose="02020603050405020304" pitchFamily="18" charset="0"/>
                <a:ea typeface="Times New Roman" panose="02020603050405020304" pitchFamily="18" charset="0"/>
                <a:cs typeface="B Koodak" pitchFamily="2" charset="-78"/>
              </a:rPr>
              <a:t>باران سنج‌های موجود، معمولا هر 10 تا 15 دقیقه یک بار، داده‌های ثبت شده بارش را به مرکز مدیریت سیلاب گزارش می‌کنند تا با استفاده ازنرم افزارهای رایج، پس از 30 دقیقه پردازش، بررسی‌ها، جهت صدور هشدار سیل کامل شود</a:t>
            </a:r>
            <a:r>
              <a:rPr lang="en-US" sz="2000" dirty="0">
                <a:solidFill>
                  <a:prstClr val="black">
                    <a:lumMod val="75000"/>
                    <a:lumOff val="25000"/>
                  </a:prstClr>
                </a:solidFill>
                <a:latin typeface="Times New Roman" panose="02020603050405020304" pitchFamily="18" charset="0"/>
                <a:ea typeface="Times New Roman" panose="02020603050405020304" pitchFamily="18" charset="0"/>
                <a:cs typeface="B Koodak" pitchFamily="2" charset="-78"/>
              </a:rPr>
              <a:t>. </a:t>
            </a:r>
            <a:endParaRPr lang="en-US" dirty="0">
              <a:solidFill>
                <a:prstClr val="black">
                  <a:lumMod val="75000"/>
                  <a:lumOff val="25000"/>
                </a:prstClr>
              </a:solidFill>
              <a:latin typeface="Calibri" panose="020F0502020204030204" pitchFamily="34" charset="0"/>
              <a:ea typeface="Calibri" panose="020F0502020204030204" pitchFamily="34" charset="0"/>
              <a:cs typeface="B Koodak" pitchFamily="2" charset="-78"/>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B Koodak" pitchFamily="2" charset="-78"/>
            </a:endParaRPr>
          </a:p>
          <a:p>
            <a:endParaRPr lang="fa-IR" sz="2000" dirty="0">
              <a:cs typeface="B Koodak" pitchFamily="2" charset="-78"/>
            </a:endParaRPr>
          </a:p>
        </p:txBody>
      </p:sp>
      <p:sp>
        <p:nvSpPr>
          <p:cNvPr id="4" name="Cloud Callout 3"/>
          <p:cNvSpPr/>
          <p:nvPr/>
        </p:nvSpPr>
        <p:spPr>
          <a:xfrm>
            <a:off x="7046912" y="703940"/>
            <a:ext cx="2194560" cy="11212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Nazanin" panose="00000400000000000000" pitchFamily="2" charset="-78"/>
              </a:rPr>
              <a:t>روش کار</a:t>
            </a:r>
            <a:endParaRPr lang="fa-IR" sz="2400" dirty="0">
              <a:cs typeface="B Nazanin" panose="00000400000000000000" pitchFamily="2" charset="-78"/>
            </a:endParaRPr>
          </a:p>
        </p:txBody>
      </p:sp>
    </p:spTree>
    <p:extLst>
      <p:ext uri="{BB962C8B-B14F-4D97-AF65-F5344CB8AC3E}">
        <p14:creationId xmlns:p14="http://schemas.microsoft.com/office/powerpoint/2010/main" val="40754026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spcAft>
                <a:spcPts val="1000"/>
              </a:spcAft>
            </a:pPr>
            <a:r>
              <a:rPr lang="ar-SA" sz="2400" dirty="0" smtClean="0">
                <a:latin typeface="Times New Roman" panose="02020603050405020304" pitchFamily="18" charset="0"/>
                <a:ea typeface="Times New Roman" panose="02020603050405020304" pitchFamily="18" charset="0"/>
                <a:cs typeface="B Koodak" pitchFamily="2" charset="-78"/>
              </a:rPr>
              <a:t>این </a:t>
            </a:r>
            <a:r>
              <a:rPr lang="ar-SA" sz="2400" dirty="0">
                <a:latin typeface="Times New Roman" panose="02020603050405020304" pitchFamily="18" charset="0"/>
                <a:ea typeface="Times New Roman" panose="02020603050405020304" pitchFamily="18" charset="0"/>
                <a:cs typeface="B Koodak" pitchFamily="2" charset="-78"/>
              </a:rPr>
              <a:t>حسگر بومی شده در تمام حوزه‌ها اعم از حوزه های دارای مطالعات جامع سیل و حوزه های فاقد این مطالعات قابل نصب و کاربری </a:t>
            </a:r>
            <a:r>
              <a:rPr lang="ar-SA" sz="2400" dirty="0" smtClean="0">
                <a:latin typeface="Times New Roman" panose="02020603050405020304" pitchFamily="18" charset="0"/>
                <a:ea typeface="Times New Roman" panose="02020603050405020304" pitchFamily="18" charset="0"/>
                <a:cs typeface="B Koodak" pitchFamily="2" charset="-78"/>
              </a:rPr>
              <a:t>است</a:t>
            </a:r>
            <a:r>
              <a:rPr lang="fa-IR" sz="2400" dirty="0" smtClean="0">
                <a:latin typeface="Times New Roman" panose="02020603050405020304" pitchFamily="18" charset="0"/>
                <a:ea typeface="Times New Roman" panose="02020603050405020304" pitchFamily="18" charset="0"/>
                <a:cs typeface="B Koodak" pitchFamily="2" charset="-78"/>
              </a:rPr>
              <a:t> </a:t>
            </a:r>
            <a:r>
              <a:rPr lang="ar-SA" sz="2400" dirty="0" smtClean="0">
                <a:latin typeface="Times New Roman" panose="02020603050405020304" pitchFamily="18" charset="0"/>
                <a:ea typeface="Times New Roman" panose="02020603050405020304" pitchFamily="18" charset="0"/>
                <a:cs typeface="B Koodak" pitchFamily="2" charset="-78"/>
              </a:rPr>
              <a:t>در </a:t>
            </a:r>
            <a:r>
              <a:rPr lang="ar-SA" sz="2400" dirty="0">
                <a:latin typeface="Times New Roman" panose="02020603050405020304" pitchFamily="18" charset="0"/>
                <a:ea typeface="Times New Roman" panose="02020603050405020304" pitchFamily="18" charset="0"/>
                <a:cs typeface="B Koodak" pitchFamily="2" charset="-78"/>
              </a:rPr>
              <a:t>حوزه‌های فاقد مطالعات جامع، شروع بارش، در همان دقیقه اول به کارشناس مسوول پیامک می‌شود. در طول بارش، در مقاطع زمانی دلخواه، مثلا هر پنج دقیقه یکبار، بارش تفکیکی هر دقیق و نیز بارش کلی این رگبار تاکنون، ارسال می‌شود و با پایان بارندگی، جهت ارزیابی دقیق‌تر پیش آگهی، خاتمه بارش گزارش </a:t>
            </a:r>
            <a:r>
              <a:rPr lang="ar-SA" sz="2400" dirty="0" smtClean="0">
                <a:latin typeface="Times New Roman" panose="02020603050405020304" pitchFamily="18" charset="0"/>
                <a:ea typeface="Times New Roman" panose="02020603050405020304" pitchFamily="18" charset="0"/>
                <a:cs typeface="B Koodak" pitchFamily="2" charset="-78"/>
              </a:rPr>
              <a:t>می‌شود</a:t>
            </a:r>
            <a:endParaRPr lang="fa-IR" sz="2400" dirty="0">
              <a:cs typeface="B Koodak" pitchFamily="2" charset="-78"/>
            </a:endParaRPr>
          </a:p>
        </p:txBody>
      </p:sp>
    </p:spTree>
    <p:extLst>
      <p:ext uri="{BB962C8B-B14F-4D97-AF65-F5344CB8AC3E}">
        <p14:creationId xmlns:p14="http://schemas.microsoft.com/office/powerpoint/2010/main" val="8576474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spcAft>
                <a:spcPts val="1000"/>
              </a:spcAft>
            </a:pPr>
            <a:r>
              <a:rPr lang="ar-SA" sz="2000" dirty="0">
                <a:latin typeface="Times New Roman" panose="02020603050405020304" pitchFamily="18" charset="0"/>
                <a:ea typeface="Times New Roman" panose="02020603050405020304" pitchFamily="18" charset="0"/>
                <a:cs typeface="B Koodak" pitchFamily="2" charset="-78"/>
              </a:rPr>
              <a:t>جهت اطمینان بیشتر به صحت عملکرد سیستم، روزانه یک پیامک به کارشناس مسوول سیل در منطقه ارسال می‌شود تا در صورت بروز اشکال توسط تیم پشتیبان به سرعت رفع نقص صورت گیرد</a:t>
            </a:r>
            <a:r>
              <a:rPr lang="en-US" sz="2000" dirty="0">
                <a:latin typeface="Times New Roman" panose="02020603050405020304" pitchFamily="18" charset="0"/>
                <a:ea typeface="Times New Roman" panose="02020603050405020304" pitchFamily="18" charset="0"/>
                <a:cs typeface="B Koodak" pitchFamily="2" charset="-78"/>
              </a:rPr>
              <a:t>. </a:t>
            </a:r>
            <a:endParaRPr lang="en-US" dirty="0">
              <a:latin typeface="Calibri" panose="020F0502020204030204" pitchFamily="34" charset="0"/>
              <a:ea typeface="Calibri" panose="020F0502020204030204" pitchFamily="34" charset="0"/>
              <a:cs typeface="B Koodak" pitchFamily="2" charset="-78"/>
            </a:endParaRPr>
          </a:p>
          <a:p>
            <a:pPr algn="just">
              <a:lnSpc>
                <a:spcPct val="115000"/>
              </a:lnSpc>
              <a:spcAft>
                <a:spcPts val="1000"/>
              </a:spcAft>
            </a:pPr>
            <a:r>
              <a:rPr lang="ar-SA" sz="2000" dirty="0" smtClean="0">
                <a:latin typeface="Times New Roman" panose="02020603050405020304" pitchFamily="18" charset="0"/>
                <a:ea typeface="Times New Roman" panose="02020603050405020304" pitchFamily="18" charset="0"/>
                <a:cs typeface="B Koodak" pitchFamily="2" charset="-78"/>
              </a:rPr>
              <a:t>بر </a:t>
            </a:r>
            <a:r>
              <a:rPr lang="ar-SA" sz="2000" dirty="0">
                <a:latin typeface="Times New Roman" panose="02020603050405020304" pitchFamily="18" charset="0"/>
                <a:ea typeface="Times New Roman" panose="02020603050405020304" pitchFamily="18" charset="0"/>
                <a:cs typeface="B Koodak" pitchFamily="2" charset="-78"/>
              </a:rPr>
              <a:t>اساس شدت‌های بارش تعریف شده توسط کاربران، گروه‌های مختلفی از مخاطبان شامل کارشناس سیستم، مدیر، مدیر ارشد، به تفکیک، پیامهای درخور توجه برای خودشان را به صورت خودکار دریافت می‌کنند</a:t>
            </a:r>
            <a:r>
              <a:rPr lang="en-US" sz="2000" dirty="0">
                <a:latin typeface="Times New Roman" panose="02020603050405020304" pitchFamily="18" charset="0"/>
                <a:ea typeface="Times New Roman" panose="02020603050405020304" pitchFamily="18" charset="0"/>
                <a:cs typeface="B Koodak" pitchFamily="2" charset="-78"/>
              </a:rPr>
              <a:t>. </a:t>
            </a:r>
            <a:endParaRPr lang="en-US" dirty="0">
              <a:latin typeface="Calibri" panose="020F0502020204030204" pitchFamily="34" charset="0"/>
              <a:ea typeface="Calibri" panose="020F0502020204030204" pitchFamily="34" charset="0"/>
              <a:cs typeface="B Koodak" pitchFamily="2" charset="-78"/>
            </a:endParaRPr>
          </a:p>
          <a:p>
            <a:pPr algn="just">
              <a:lnSpc>
                <a:spcPct val="115000"/>
              </a:lnSpc>
              <a:spcAft>
                <a:spcPts val="1000"/>
              </a:spcAft>
            </a:pPr>
            <a:r>
              <a:rPr lang="ar-SA" sz="2000" dirty="0">
                <a:latin typeface="Times New Roman" panose="02020603050405020304" pitchFamily="18" charset="0"/>
                <a:ea typeface="Times New Roman" panose="02020603050405020304" pitchFamily="18" charset="0"/>
                <a:cs typeface="B Koodak" pitchFamily="2" charset="-78"/>
              </a:rPr>
              <a:t>پنجره‌های زمانی پردازش یک دقیقه و زمان پردازش، کسری از ثانیه است، سرعت متوسط ارسال هر پیامک 6 ثانیه است که می‌تواند به سهولت ظرف یک دقیقه تا 10 مخاطب را اطلاع‌رسانی کند</a:t>
            </a:r>
            <a:r>
              <a:rPr lang="en-US" sz="2000" dirty="0">
                <a:latin typeface="Times New Roman" panose="02020603050405020304" pitchFamily="18" charset="0"/>
                <a:ea typeface="Times New Roman" panose="02020603050405020304" pitchFamily="18" charset="0"/>
                <a:cs typeface="B Koodak" pitchFamily="2" charset="-78"/>
              </a:rPr>
              <a:t>. </a:t>
            </a:r>
            <a:endParaRPr lang="en-US" dirty="0">
              <a:latin typeface="Calibri" panose="020F0502020204030204" pitchFamily="34" charset="0"/>
              <a:ea typeface="Calibri" panose="020F0502020204030204" pitchFamily="34" charset="0"/>
              <a:cs typeface="B Koodak" pitchFamily="2" charset="-78"/>
            </a:endParaRPr>
          </a:p>
          <a:p>
            <a:endParaRPr lang="fa-IR" sz="2000" dirty="0">
              <a:cs typeface="B Koodak" pitchFamily="2" charset="-78"/>
            </a:endParaRPr>
          </a:p>
        </p:txBody>
      </p:sp>
    </p:spTree>
    <p:extLst>
      <p:ext uri="{BB962C8B-B14F-4D97-AF65-F5344CB8AC3E}">
        <p14:creationId xmlns:p14="http://schemas.microsoft.com/office/powerpoint/2010/main" val="2740414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ar-SA" sz="2000" dirty="0">
                <a:latin typeface="Times New Roman" panose="02020603050405020304" pitchFamily="18" charset="0"/>
                <a:ea typeface="Times New Roman" panose="02020603050405020304" pitchFamily="18" charset="0"/>
                <a:cs typeface="B Koodak" pitchFamily="2" charset="-78"/>
              </a:rPr>
              <a:t>حوزه‌های دارای مطالعات جامع سیلاب (مثلا حوزه رود کن)، دقت پردازش و اطلاع‌رسانی بسیار بیشتر است. یعنی حسگر "سپهر" از شروع بارش، هر دقیقه یک بار میزان بارندگی را با دهها آستانه محاسبه شده هم از نظر شدت و هم از نظر تداوم، بررسی می‌کند و ظرف اولین دقیقه پیامکی مثلا با این متن «بارش در پنجره زمانی بیست دقیقه‌یی و دوره بازگشت پنجاه ساله، در محل حسگر شماره 3» را به کارشناسان و مدیران ذی‌ربط ارسال می‌کند. مخاطبان فقط پیام‌هایی با اهمیت در خور جایگاه تصمیم‌گیری‌شان دریافت می‌کنند و از ارسال پیامک‌های معمولی‌تر برای مدیران ارشد، صرفه نظر </a:t>
            </a:r>
            <a:r>
              <a:rPr lang="ar-SA" sz="2000" dirty="0" smtClean="0">
                <a:latin typeface="Times New Roman" panose="02020603050405020304" pitchFamily="18" charset="0"/>
                <a:ea typeface="Times New Roman" panose="02020603050405020304" pitchFamily="18" charset="0"/>
                <a:cs typeface="B Koodak" pitchFamily="2" charset="-78"/>
              </a:rPr>
              <a:t>می‌شود</a:t>
            </a:r>
            <a:endParaRPr lang="fa-IR" sz="2000" dirty="0">
              <a:cs typeface="B Koodak" pitchFamily="2" charset="-78"/>
            </a:endParaRPr>
          </a:p>
        </p:txBody>
      </p:sp>
    </p:spTree>
    <p:extLst>
      <p:ext uri="{BB962C8B-B14F-4D97-AF65-F5344CB8AC3E}">
        <p14:creationId xmlns:p14="http://schemas.microsoft.com/office/powerpoint/2010/main" val="3813584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0" y="0"/>
            <a:ext cx="12192000" cy="6975567"/>
          </a:xfrm>
          <a:prstGeom prst="rect">
            <a:avLst/>
          </a:prstGeom>
        </p:spPr>
      </p:pic>
      <p:sp>
        <p:nvSpPr>
          <p:cNvPr id="5" name="Cloud Callout 4"/>
          <p:cNvSpPr/>
          <p:nvPr/>
        </p:nvSpPr>
        <p:spPr>
          <a:xfrm>
            <a:off x="6283234" y="1084217"/>
            <a:ext cx="2978332" cy="1444892"/>
          </a:xfrm>
          <a:prstGeom prst="cloudCallout">
            <a:avLst>
              <a:gd name="adj1" fmla="val -29405"/>
              <a:gd name="adj2" fmla="val 16271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Nazanin" panose="00000400000000000000" pitchFamily="2" charset="-78"/>
              </a:rPr>
              <a:t>با تشکر از توجه شما</a:t>
            </a:r>
            <a:endParaRPr lang="fa-IR" sz="2400" dirty="0">
              <a:cs typeface="B Nazanin" panose="00000400000000000000" pitchFamily="2" charset="-78"/>
            </a:endParaRPr>
          </a:p>
        </p:txBody>
      </p:sp>
    </p:spTree>
    <p:extLst>
      <p:ext uri="{BB962C8B-B14F-4D97-AF65-F5344CB8AC3E}">
        <p14:creationId xmlns:p14="http://schemas.microsoft.com/office/powerpoint/2010/main" val="413786820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41</TotalTime>
  <Words>510</Words>
  <Application>Microsoft Office PowerPoint</Application>
  <PresentationFormat>Custom</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bahrami</dc:creator>
  <cp:lastModifiedBy>asus</cp:lastModifiedBy>
  <cp:revision>8</cp:revision>
  <dcterms:created xsi:type="dcterms:W3CDTF">2017-02-13T18:46:40Z</dcterms:created>
  <dcterms:modified xsi:type="dcterms:W3CDTF">2017-02-14T06:11:14Z</dcterms:modified>
</cp:coreProperties>
</file>