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75" r:id="rId10"/>
    <p:sldId id="276" r:id="rId11"/>
    <p:sldId id="267" r:id="rId12"/>
    <p:sldId id="277" r:id="rId13"/>
    <p:sldId id="268" r:id="rId14"/>
    <p:sldId id="269" r:id="rId15"/>
    <p:sldId id="278" r:id="rId16"/>
  </p:sldIdLst>
  <p:sldSz cx="12192000" cy="6858000"/>
  <p:notesSz cx="6858000" cy="9144000"/>
  <p:defaultTextStyle>
    <a:defPPr>
      <a:defRPr lang="fa-I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>
        <p:scale>
          <a:sx n="92" d="100"/>
          <a:sy n="92" d="100"/>
        </p:scale>
        <p:origin x="-168" y="-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29274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58155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8892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250538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711282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02373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26100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9643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26375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22239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7425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578644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1439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04863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4149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09409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1759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61C9CA1-05C6-42E1-81AF-43CF7DF901A1}" type="datetimeFigureOut">
              <a:rPr lang="fa-IR" smtClean="0"/>
              <a:t>12/07/1441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96D1965-32A9-47F0-8C78-EEFF66B71B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8402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1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2857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0829" y="2088407"/>
            <a:ext cx="7567881" cy="1015402"/>
          </a:xfrm>
        </p:spPr>
        <p:txBody>
          <a:bodyPr>
            <a:normAutofit/>
          </a:bodyPr>
          <a:lstStyle/>
          <a:p>
            <a:r>
              <a:rPr lang="fa-IR" sz="4800" dirty="0" smtClean="0">
                <a:cs typeface="B Titr" panose="00000700000000000000" pitchFamily="2" charset="-78"/>
              </a:rPr>
              <a:t>هوا و اقلیم‏شناسی</a:t>
            </a:r>
            <a:endParaRPr lang="fa-IR" sz="4800" dirty="0">
              <a:cs typeface="B Titr" panose="00000700000000000000" pitchFamily="2" charset="-78"/>
            </a:endParaRPr>
          </a:p>
        </p:txBody>
      </p:sp>
      <p:pic>
        <p:nvPicPr>
          <p:cNvPr id="5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4078" y="5236334"/>
            <a:ext cx="609600" cy="61067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66144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875763"/>
            <a:ext cx="10018713" cy="3928057"/>
          </a:xfrm>
        </p:spPr>
        <p:txBody>
          <a:bodyPr/>
          <a:lstStyle/>
          <a:p>
            <a:pPr marL="0" lvl="0" indent="0" algn="justLow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fa-IR" b="1" dirty="0">
                <a:latin typeface="Arial" pitchFamily="34" charset="0"/>
                <a:ea typeface="Times New Roman" pitchFamily="18" charset="0"/>
                <a:cs typeface="B Nazanin" pitchFamily="2" charset="-78"/>
              </a:rPr>
              <a:t>سازمانهای مسئول تهیه آمار هواشناسی</a:t>
            </a:r>
          </a:p>
          <a:p>
            <a:pPr marL="0" lvl="0" indent="0" algn="justLow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marL="0" lvl="0" indent="0" algn="justLow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fa-IR" dirty="0">
                <a:latin typeface="Arial" pitchFamily="34" charset="0"/>
                <a:ea typeface="Times New Roman" pitchFamily="18" charset="0"/>
                <a:cs typeface="B Nazanin" pitchFamily="2" charset="-78"/>
              </a:rPr>
              <a:t>سازمان هواشناسی</a:t>
            </a:r>
          </a:p>
          <a:p>
            <a:pPr marL="0" lvl="0" indent="0" algn="justLow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fa-IR" dirty="0">
                <a:latin typeface="Arial" pitchFamily="34" charset="0"/>
                <a:ea typeface="Times New Roman" pitchFamily="18" charset="0"/>
                <a:cs typeface="B Nazanin" pitchFamily="2" charset="-78"/>
              </a:rPr>
              <a:t> وزارت نیرو </a:t>
            </a:r>
          </a:p>
          <a:p>
            <a:pPr marL="0" lvl="0" indent="0" algn="justLow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fa-IR" dirty="0">
                <a:latin typeface="Arial" pitchFamily="34" charset="0"/>
                <a:ea typeface="Times New Roman" pitchFamily="18" charset="0"/>
                <a:cs typeface="B Nazanin" pitchFamily="2" charset="-78"/>
              </a:rPr>
              <a:t>وزارت جهاد کشاورزی</a:t>
            </a:r>
          </a:p>
          <a:p>
            <a:pPr marL="0" lvl="0" indent="0" algn="justLow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fa-IR" dirty="0">
                <a:latin typeface="Arial" pitchFamily="34" charset="0"/>
                <a:ea typeface="Times New Roman" pitchFamily="18" charset="0"/>
                <a:cs typeface="B Nazanin" pitchFamily="2" charset="-78"/>
              </a:rPr>
              <a:t> وزارت نفت </a:t>
            </a:r>
          </a:p>
          <a:p>
            <a:pPr marL="0" lvl="0" indent="0" algn="justLow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§"/>
            </a:pPr>
            <a:r>
              <a:rPr lang="fa-IR" dirty="0">
                <a:latin typeface="Arial" pitchFamily="34" charset="0"/>
                <a:ea typeface="Times New Roman" pitchFamily="18" charset="0"/>
                <a:cs typeface="B Nazanin" pitchFamily="2" charset="-78"/>
              </a:rPr>
              <a:t> دانشگاهها و سفارتخانه ها</a:t>
            </a:r>
            <a:endParaRPr lang="fa-IR" sz="32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106189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695459"/>
            <a:ext cx="10018713" cy="5095741"/>
          </a:xfrm>
        </p:spPr>
        <p:txBody>
          <a:bodyPr/>
          <a:lstStyle/>
          <a:p>
            <a:pPr marL="0" indent="0">
              <a:buNone/>
            </a:pPr>
            <a:r>
              <a:rPr lang="fa-IR" sz="32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* تابش خورشید</a:t>
            </a:r>
          </a:p>
          <a:p>
            <a:pPr marL="0" indent="0">
              <a:buNone/>
            </a:pPr>
            <a:r>
              <a:rPr lang="fa-IR" dirty="0">
                <a:cs typeface="B Nazanin" panose="00000400000000000000" pitchFamily="2" charset="-78"/>
              </a:rPr>
              <a:t>خورشید منبع اصلی تأمین انرژی در سیکل هیدرولوژی است که در سطح کره زمین صورت می </a:t>
            </a:r>
            <a:r>
              <a:rPr lang="fa-IR" dirty="0" smtClean="0">
                <a:cs typeface="B Nazanin" panose="00000400000000000000" pitchFamily="2" charset="-78"/>
              </a:rPr>
              <a:t>گیرد</a:t>
            </a:r>
            <a:r>
              <a:rPr lang="fa-IR" dirty="0" smtClean="0">
                <a:cs typeface="B Koodak" pitchFamily="2" charset="-78"/>
              </a:rPr>
              <a:t>.</a:t>
            </a:r>
          </a:p>
          <a:p>
            <a:pPr marL="0" indent="0">
              <a:buNone/>
            </a:pPr>
            <a:endParaRPr lang="fa-IR" dirty="0" smtClean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marL="0" indent="0">
              <a:buNone/>
            </a:pP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عوامل موثر در تابش خورشید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1- فاصله خورشید تا زمین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2- ارتفاع خورشید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3- مدت تابش خورشید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2992" y="4334814"/>
            <a:ext cx="609600" cy="609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264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724476" y="346587"/>
            <a:ext cx="3664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fa-IR" sz="2400" b="1" dirty="0">
                <a:latin typeface="Times New Roman" panose="02020603050405020304" pitchFamily="18" charset="0"/>
                <a:ea typeface="Tahoma" pitchFamily="34" charset="0"/>
                <a:cs typeface="B Nazanin" panose="00000400000000000000" pitchFamily="2" charset="-78"/>
              </a:rPr>
              <a:t>ضعیف شدن تابش ( </a:t>
            </a:r>
            <a:r>
              <a:rPr lang="en-US" sz="2400" b="1" dirty="0">
                <a:latin typeface="Times New Roman" panose="02020603050405020304" pitchFamily="18" charset="0"/>
                <a:ea typeface="Tahoma" pitchFamily="34" charset="0"/>
                <a:cs typeface="B Nazanin" panose="00000400000000000000" pitchFamily="2" charset="-78"/>
              </a:rPr>
              <a:t>depletion</a:t>
            </a:r>
            <a:r>
              <a:rPr lang="fa-IR" sz="2400" b="1" dirty="0">
                <a:latin typeface="Times New Roman" panose="02020603050405020304" pitchFamily="18" charset="0"/>
                <a:ea typeface="Tahoma" pitchFamily="34" charset="0"/>
                <a:cs typeface="B Nazanin" panose="00000400000000000000" pitchFamily="2" charset="-78"/>
              </a:rPr>
              <a:t> )</a:t>
            </a:r>
            <a:endParaRPr lang="en-US" sz="2400" b="1" dirty="0">
              <a:latin typeface="Times New Roman" panose="02020603050405020304" pitchFamily="18" charset="0"/>
              <a:ea typeface="Tahoma" pitchFamily="34" charset="0"/>
              <a:cs typeface="B Nazanin" panose="000004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61365" y="808252"/>
            <a:ext cx="927712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1- </a:t>
            </a:r>
            <a:r>
              <a:rPr lang="fa-IR" sz="2400" dirty="0">
                <a:solidFill>
                  <a:srgbClr val="FF0000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پدیده پخش یا پراش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Scattering</a:t>
            </a:r>
            <a:r>
              <a:rPr lang="fa-IR" sz="2400" dirty="0">
                <a:solidFill>
                  <a:srgbClr val="FF0000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 : 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وجود مولکولهای هوا و </a:t>
            </a:r>
            <a:r>
              <a:rPr lang="fa-IR" sz="2400" dirty="0">
                <a:solidFill>
                  <a:srgbClr val="FF0000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گرد غبار 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سبب می شود برخی طول موجها در فضا منتشر شوند. تابشهای منتشر </a:t>
            </a:r>
            <a:r>
              <a:rPr lang="fa-IR" sz="2400" dirty="0" smtClean="0">
                <a:latin typeface="Times New Roman" panose="02020603050405020304" pitchFamily="18" charset="0"/>
                <a:cs typeface="B Nazanin" panose="00000400000000000000" pitchFamily="2" charset="-78"/>
              </a:rPr>
              <a:t>شده 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در جهات مختلف پراکنده می شود ، به این پدیده پراش می گویند. </a:t>
            </a:r>
            <a:endParaRPr lang="en-US" sz="2400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/>
            <a:r>
              <a:rPr lang="en-US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*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پراش واقعی برای هر طول موج توسط ذراتی صورت می گیرد که </a:t>
            </a:r>
            <a:r>
              <a:rPr lang="fa-IR" sz="2400" dirty="0">
                <a:solidFill>
                  <a:srgbClr val="FF0000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قطر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 آنها مساوی یا </a:t>
            </a:r>
            <a:r>
              <a:rPr lang="fa-IR" sz="2400" dirty="0">
                <a:solidFill>
                  <a:srgbClr val="FF0000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کمتر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 از </a:t>
            </a:r>
            <a:r>
              <a:rPr lang="fa-IR" sz="2400" dirty="0">
                <a:solidFill>
                  <a:srgbClr val="FF0000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طول موج تابش 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باشد.</a:t>
            </a:r>
            <a:endParaRPr lang="en-US" sz="2400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/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2- </a:t>
            </a:r>
            <a:r>
              <a:rPr lang="fa-IR" sz="2400" dirty="0">
                <a:solidFill>
                  <a:srgbClr val="FF0000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پدیده انعکاس: 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چنانچه قطر ذرات در هوا </a:t>
            </a:r>
            <a:r>
              <a:rPr lang="fa-IR" sz="2400" dirty="0">
                <a:solidFill>
                  <a:srgbClr val="FF0000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بزرگتر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 از یک </a:t>
            </a:r>
            <a:r>
              <a:rPr lang="fa-IR" sz="2400" dirty="0">
                <a:solidFill>
                  <a:srgbClr val="FF0000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طول موج تابش 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باشد نتیجه آن انعکاس یا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Reflection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 است . این کار عمدتاً در ذرات گرد و غبار ، قطرات آب در ابرها یا ذرات نمک در اتمسفر صورت می گیرد . پدیده انعکاس غیر انتخابی است، لذا نور منعکس نشده سفید رنگ است . انعکاس فقط شدت تابش را تغییر می دهد.</a:t>
            </a:r>
            <a:endParaRPr lang="en-US" sz="2400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  <a:p>
            <a:pPr algn="just" rtl="1"/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3- </a:t>
            </a:r>
            <a:r>
              <a:rPr lang="fa-IR" sz="2400" dirty="0">
                <a:solidFill>
                  <a:srgbClr val="FF0000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جذب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Absorption: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که توسط ذرات موجود در اتمسفر ، </a:t>
            </a:r>
            <a:r>
              <a:rPr lang="fa-IR" sz="2400" dirty="0">
                <a:solidFill>
                  <a:srgbClr val="FF0000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ابرها ، گیاهان 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و </a:t>
            </a:r>
            <a:r>
              <a:rPr lang="fa-IR" sz="2400" dirty="0">
                <a:solidFill>
                  <a:srgbClr val="FF0000"/>
                </a:solidFill>
                <a:latin typeface="Times New Roman" panose="02020603050405020304" pitchFamily="18" charset="0"/>
                <a:cs typeface="B Nazanin" panose="00000400000000000000" pitchFamily="2" charset="-78"/>
              </a:rPr>
              <a:t>سایر اجسام </a:t>
            </a:r>
            <a:r>
              <a:rPr lang="fa-IR" sz="2400" dirty="0">
                <a:latin typeface="Times New Roman" panose="02020603050405020304" pitchFamily="18" charset="0"/>
                <a:cs typeface="B Nazanin" panose="00000400000000000000" pitchFamily="2" charset="-78"/>
              </a:rPr>
              <a:t>جذب می شود که این مقدار 21% می باشد. </a:t>
            </a:r>
            <a:endParaRPr lang="en-US" sz="2400" dirty="0">
              <a:latin typeface="Times New Roman" panose="02020603050405020304" pitchFamily="18" charset="0"/>
              <a:cs typeface="B Nazanin" panose="000004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87899" y="5156742"/>
            <a:ext cx="77530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fa-IR" sz="2400" dirty="0">
                <a:cs typeface="B Nazanin" pitchFamily="2" charset="-78"/>
              </a:rPr>
              <a:t>طول موج تابش طی پدیده </a:t>
            </a:r>
            <a:r>
              <a:rPr lang="fa-IR" sz="2400" u="sng" dirty="0">
                <a:solidFill>
                  <a:srgbClr val="FF0000"/>
                </a:solidFill>
                <a:cs typeface="B Nazanin" pitchFamily="2" charset="-78"/>
              </a:rPr>
              <a:t>انعکاس یا پراش </a:t>
            </a:r>
            <a:r>
              <a:rPr lang="fa-IR" sz="2400" dirty="0">
                <a:solidFill>
                  <a:srgbClr val="FF0000"/>
                </a:solidFill>
                <a:cs typeface="B Nazanin" pitchFamily="2" charset="-78"/>
              </a:rPr>
              <a:t>تغییر نمی کند </a:t>
            </a:r>
            <a:r>
              <a:rPr lang="fa-IR" sz="2400" dirty="0">
                <a:cs typeface="B Nazanin" pitchFamily="2" charset="-78"/>
              </a:rPr>
              <a:t>و چون اغلب با طول موج کوتاه است لذا </a:t>
            </a:r>
            <a:r>
              <a:rPr lang="fa-IR" sz="2400" dirty="0">
                <a:solidFill>
                  <a:srgbClr val="FF0000"/>
                </a:solidFill>
                <a:cs typeface="B Nazanin" pitchFamily="2" charset="-78"/>
              </a:rPr>
              <a:t>اتمسفر</a:t>
            </a:r>
            <a:r>
              <a:rPr lang="fa-IR" sz="2400" dirty="0">
                <a:cs typeface="B Nazanin" pitchFamily="2" charset="-78"/>
              </a:rPr>
              <a:t> زمین هیچگونه تابشی از این نوع را </a:t>
            </a:r>
            <a:r>
              <a:rPr lang="fa-IR" sz="2400" dirty="0">
                <a:solidFill>
                  <a:srgbClr val="FF0000"/>
                </a:solidFill>
                <a:cs typeface="B Nazanin" pitchFamily="2" charset="-78"/>
              </a:rPr>
              <a:t>جذب نمی کند </a:t>
            </a:r>
            <a:r>
              <a:rPr lang="fa-IR" sz="2400" dirty="0">
                <a:cs typeface="B Nazanin" pitchFamily="2" charset="-78"/>
              </a:rPr>
              <a:t>و آنها را تنها از خود </a:t>
            </a:r>
            <a:r>
              <a:rPr lang="fa-IR" sz="2400" dirty="0">
                <a:solidFill>
                  <a:srgbClr val="FF0000"/>
                </a:solidFill>
                <a:cs typeface="B Nazanin" pitchFamily="2" charset="-78"/>
              </a:rPr>
              <a:t>عبور</a:t>
            </a:r>
            <a:r>
              <a:rPr lang="fa-IR" sz="2400" dirty="0">
                <a:cs typeface="B Nazanin" pitchFamily="2" charset="-78"/>
              </a:rPr>
              <a:t> می دهد. </a:t>
            </a:r>
            <a:endParaRPr lang="en-US" sz="2400" dirty="0">
              <a:cs typeface="B Nazan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6512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5978" y="1314717"/>
            <a:ext cx="10018713" cy="3124201"/>
          </a:xfrm>
        </p:spPr>
        <p:txBody>
          <a:bodyPr/>
          <a:lstStyle/>
          <a:p>
            <a:pPr marL="0" indent="0">
              <a:buNone/>
            </a:pPr>
            <a:r>
              <a:rPr lang="fa-IR" sz="28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آلبدو (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Albedo</a:t>
            </a:r>
            <a:r>
              <a:rPr lang="fa-IR" sz="28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)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درصد ضریب انعکاس تشعشع خورشید به وسیله یک شی یا نسبت انرژی بازتابیده شده به کل انرژی تابیده شده.</a:t>
            </a:r>
          </a:p>
          <a:p>
            <a:pPr marL="0" indent="0">
              <a:buNone/>
            </a:pP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7087" y="4257541"/>
            <a:ext cx="609600" cy="609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913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6563" y="1213835"/>
            <a:ext cx="4522675" cy="924058"/>
          </a:xfrm>
        </p:spPr>
        <p:txBody>
          <a:bodyPr>
            <a:normAutofit/>
          </a:bodyPr>
          <a:lstStyle/>
          <a:p>
            <a:r>
              <a:rPr lang="fa-IR" sz="3600" dirty="0" smtClean="0">
                <a:solidFill>
                  <a:srgbClr val="FF0000"/>
                </a:solidFill>
                <a:cs typeface="B Nazanin" panose="00000400000000000000" pitchFamily="2" charset="-78"/>
              </a:rPr>
              <a:t>اندازه‏گیری تابش خورشید</a:t>
            </a:r>
            <a:endParaRPr lang="fa-IR" sz="3600" dirty="0">
              <a:solidFill>
                <a:srgbClr val="FF000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0941" y="1816993"/>
            <a:ext cx="6712083" cy="26573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sz="2800" dirty="0" smtClean="0">
                <a:cs typeface="B Nazanin" panose="00000400000000000000" pitchFamily="2" charset="-78"/>
              </a:rPr>
              <a:t>1- آفتاب نگار</a:t>
            </a:r>
          </a:p>
          <a:p>
            <a:pPr marL="0" indent="0">
              <a:buNone/>
            </a:pPr>
            <a:r>
              <a:rPr lang="fa-IR" sz="2800" dirty="0" smtClean="0">
                <a:cs typeface="B Nazanin" panose="00000400000000000000" pitchFamily="2" charset="-78"/>
              </a:rPr>
              <a:t>2- تشعشع نگار</a:t>
            </a:r>
            <a:endParaRPr lang="fa-IR" sz="2800" dirty="0">
              <a:cs typeface="B 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3295" y="4334814"/>
            <a:ext cx="609600" cy="609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844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6337" y="2673440"/>
            <a:ext cx="1173556" cy="117355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913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0045" y="685801"/>
            <a:ext cx="4702979" cy="911180"/>
          </a:xfrm>
        </p:spPr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تقسیمات آب و هواشناسی</a:t>
            </a: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1596981"/>
            <a:ext cx="10018713" cy="462244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1- آب و هوا شناسی توصیفی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بر اساس اندازه‏گیری عددی، نمودارها و نقشه‏ها، آب و هوای مکانی را توصیف میکند.</a:t>
            </a:r>
          </a:p>
          <a:p>
            <a:pPr marL="0" indent="0">
              <a:buNone/>
            </a:pP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2- آب و هواشناسی فیزیکی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سیر تغییر و تحولات انرژی را مورد مطالعه قرار می‏دهد.</a:t>
            </a:r>
          </a:p>
          <a:p>
            <a:pPr marL="0" indent="0">
              <a:buNone/>
            </a:pP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3- آب و هواشناسی دینامیکی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بررسی حرکت‏های جوی و تغییرات آب و هوا بر پایه آن‏ها</a:t>
            </a:r>
          </a:p>
          <a:p>
            <a:pPr marL="0" indent="0">
              <a:buNone/>
            </a:pP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4- آب و هواشناسی سینوپتیک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مطالعه همزمان همه عناصر جوی یک مکان و کشف رابطه آن‏ها با گردش هوا</a:t>
            </a:r>
          </a:p>
          <a:p>
            <a:pPr marL="0" indent="0">
              <a:buNone/>
            </a:pP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5- آب و هواشناسی کاربردی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به بررسی نقش پدیده‏ها و عناصر آب و هوایی در رابطه با مسائل انسانی می‏پردازد.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5877" y="3768144"/>
            <a:ext cx="609600" cy="609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406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1486" y="803853"/>
            <a:ext cx="4844647" cy="730875"/>
          </a:xfrm>
        </p:spPr>
        <p:txBody>
          <a:bodyPr>
            <a:normAutofit/>
          </a:bodyPr>
          <a:lstStyle/>
          <a:p>
            <a:r>
              <a:rPr lang="fa-IR" sz="3600" dirty="0" smtClean="0">
                <a:cs typeface="B Nazanin" panose="00000400000000000000" pitchFamily="2" charset="-78"/>
              </a:rPr>
              <a:t>عناصر اقلیمی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(Climatic Elements)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14445" y="1739720"/>
            <a:ext cx="3878730" cy="39012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a-IR" sz="2800" dirty="0" smtClean="0">
                <a:cs typeface="B Nazanin" panose="00000400000000000000" pitchFamily="2" charset="-78"/>
              </a:rPr>
              <a:t>1- دما</a:t>
            </a:r>
          </a:p>
          <a:p>
            <a:pPr marL="0" indent="0">
              <a:buNone/>
            </a:pPr>
            <a:r>
              <a:rPr lang="fa-IR" sz="2800" dirty="0" smtClean="0">
                <a:cs typeface="B Nazanin" panose="00000400000000000000" pitchFamily="2" charset="-78"/>
              </a:rPr>
              <a:t>2- رطوبت</a:t>
            </a:r>
          </a:p>
          <a:p>
            <a:pPr marL="0" indent="0">
              <a:buNone/>
            </a:pPr>
            <a:r>
              <a:rPr lang="fa-IR" sz="2800" dirty="0" smtClean="0">
                <a:cs typeface="B Nazanin" panose="00000400000000000000" pitchFamily="2" charset="-78"/>
              </a:rPr>
              <a:t>3- دید افقی (مثل مه)</a:t>
            </a:r>
          </a:p>
          <a:p>
            <a:pPr marL="0" indent="0">
              <a:buNone/>
            </a:pPr>
            <a:r>
              <a:rPr lang="fa-IR" sz="2800" dirty="0" smtClean="0">
                <a:cs typeface="B Nazanin" panose="00000400000000000000" pitchFamily="2" charset="-78"/>
              </a:rPr>
              <a:t>4- ابرها</a:t>
            </a:r>
          </a:p>
          <a:p>
            <a:pPr marL="0" indent="0">
              <a:buNone/>
            </a:pPr>
            <a:r>
              <a:rPr lang="fa-IR" sz="2800" dirty="0" smtClean="0">
                <a:cs typeface="B Nazanin" panose="00000400000000000000" pitchFamily="2" charset="-78"/>
              </a:rPr>
              <a:t>5- بارندگی</a:t>
            </a:r>
          </a:p>
          <a:p>
            <a:pPr marL="0" indent="0">
              <a:buNone/>
            </a:pPr>
            <a:r>
              <a:rPr lang="fa-IR" sz="2800" dirty="0" smtClean="0">
                <a:cs typeface="B Nazanin" panose="00000400000000000000" pitchFamily="2" charset="-78"/>
              </a:rPr>
              <a:t>6- فشار هوا</a:t>
            </a:r>
          </a:p>
          <a:p>
            <a:pPr marL="0" indent="0">
              <a:buNone/>
            </a:pPr>
            <a:r>
              <a:rPr lang="fa-IR" sz="2800" dirty="0" smtClean="0">
                <a:cs typeface="B Nazanin" panose="00000400000000000000" pitchFamily="2" charset="-78"/>
              </a:rPr>
              <a:t>7- باد</a:t>
            </a:r>
            <a:endParaRPr lang="fa-IR" sz="2800" dirty="0">
              <a:cs typeface="B Nazanin" panose="00000400000000000000" pitchFamily="2" charset="-78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57588" y="1585173"/>
            <a:ext cx="3878730" cy="32444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r" defTabSz="457200" rtl="1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a-IR" sz="2800" dirty="0" smtClean="0">
                <a:cs typeface="B Nazanin" panose="00000400000000000000" pitchFamily="2" charset="-78"/>
              </a:rPr>
              <a:t>1- عرض جغرافیایی</a:t>
            </a:r>
          </a:p>
          <a:p>
            <a:pPr marL="0" indent="0">
              <a:buFont typeface="Arial"/>
              <a:buNone/>
            </a:pPr>
            <a:r>
              <a:rPr lang="fa-IR" sz="2800" dirty="0" smtClean="0">
                <a:cs typeface="B Nazanin" panose="00000400000000000000" pitchFamily="2" charset="-78"/>
              </a:rPr>
              <a:t>2- پراکندگی خشکی‏ها</a:t>
            </a:r>
          </a:p>
          <a:p>
            <a:pPr marL="0" indent="0">
              <a:buFont typeface="Arial"/>
              <a:buNone/>
            </a:pPr>
            <a:r>
              <a:rPr lang="fa-IR" sz="2800" dirty="0" smtClean="0">
                <a:cs typeface="B Nazanin" panose="00000400000000000000" pitchFamily="2" charset="-78"/>
              </a:rPr>
              <a:t>3- دریاها</a:t>
            </a:r>
          </a:p>
          <a:p>
            <a:pPr marL="0" indent="0">
              <a:buFont typeface="Arial"/>
              <a:buNone/>
            </a:pPr>
            <a:r>
              <a:rPr lang="fa-IR" sz="2800" dirty="0" smtClean="0">
                <a:cs typeface="B Nazanin" panose="00000400000000000000" pitchFamily="2" charset="-78"/>
              </a:rPr>
              <a:t>4- توپوگرافی</a:t>
            </a:r>
          </a:p>
          <a:p>
            <a:pPr marL="0" indent="0">
              <a:buFont typeface="Arial"/>
              <a:buNone/>
            </a:pPr>
            <a:r>
              <a:rPr lang="fa-IR" sz="2800" dirty="0" smtClean="0">
                <a:cs typeface="B Nazanin" panose="00000400000000000000" pitchFamily="2" charset="-78"/>
              </a:rPr>
              <a:t>5- جریان‏های اقیانوسی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59227" y="803854"/>
            <a:ext cx="4844647" cy="73087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1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rtl="1" eaLnBrk="1" hangingPunct="1">
              <a:defRPr>
                <a:solidFill>
                  <a:schemeClr val="tx2"/>
                </a:solidFill>
              </a:defRPr>
            </a:lvl2pPr>
            <a:lvl3pPr rtl="1" eaLnBrk="1" hangingPunct="1">
              <a:defRPr>
                <a:solidFill>
                  <a:schemeClr val="tx2"/>
                </a:solidFill>
              </a:defRPr>
            </a:lvl3pPr>
            <a:lvl4pPr rtl="1" eaLnBrk="1" hangingPunct="1">
              <a:defRPr>
                <a:solidFill>
                  <a:schemeClr val="tx2"/>
                </a:solidFill>
              </a:defRPr>
            </a:lvl4pPr>
            <a:lvl5pPr rtl="1" eaLnBrk="1" hangingPunct="1">
              <a:defRPr>
                <a:solidFill>
                  <a:schemeClr val="tx2"/>
                </a:solidFill>
              </a:defRPr>
            </a:lvl5pPr>
            <a:lvl6pPr rtl="1" eaLnBrk="1" hangingPunct="1">
              <a:defRPr>
                <a:solidFill>
                  <a:schemeClr val="tx2"/>
                </a:solidFill>
              </a:defRPr>
            </a:lvl6pPr>
            <a:lvl7pPr rtl="1" eaLnBrk="1" hangingPunct="1">
              <a:defRPr>
                <a:solidFill>
                  <a:schemeClr val="tx2"/>
                </a:solidFill>
              </a:defRPr>
            </a:lvl7pPr>
            <a:lvl8pPr rtl="1" eaLnBrk="1" hangingPunct="1">
              <a:defRPr>
                <a:solidFill>
                  <a:schemeClr val="tx2"/>
                </a:solidFill>
              </a:defRPr>
            </a:lvl8pPr>
            <a:lvl9pPr rtl="1"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3600" smtClean="0">
                <a:cs typeface="B Nazanin" panose="00000400000000000000" pitchFamily="2" charset="-78"/>
              </a:rPr>
              <a:t>عوامل اقلیمی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(Climatic Factors)</a:t>
            </a:r>
            <a:endParaRPr lang="fa-I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24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3666" y="892934"/>
            <a:ext cx="5295406" cy="936938"/>
          </a:xfrm>
        </p:spPr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منابع و اطلاعات هواشناسی</a:t>
            </a: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829872"/>
            <a:ext cx="10018713" cy="3124201"/>
          </a:xfrm>
        </p:spPr>
        <p:txBody>
          <a:bodyPr/>
          <a:lstStyle/>
          <a:p>
            <a:pPr marL="0" indent="0">
              <a:buNone/>
            </a:pP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1- ایستگاه‏های هواشناسی و آب و هواشناسی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در این ایستگاه‏ها دیده‏بانی به‏صورت 3-4 بار در روز با دستگاه‏های ویژه صورت می‏گیرد.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این ایستگاه‏ها دو دسته‏اند: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a-IR" dirty="0" smtClean="0">
                <a:cs typeface="B Nazanin" panose="00000400000000000000" pitchFamily="2" charset="-78"/>
              </a:rPr>
              <a:t>ایستگاه‏های اقلیمی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a-IR" dirty="0" smtClean="0">
                <a:cs typeface="B Nazanin" panose="00000400000000000000" pitchFamily="2" charset="-78"/>
              </a:rPr>
              <a:t>ایستگاه‏های سینوپتیک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7082" y="3639355"/>
            <a:ext cx="609600" cy="609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417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656823"/>
            <a:ext cx="10018713" cy="5134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2- ایستگاه‏های دریایی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شامل ایستگاه‏های دیده‏بانی شناور به نام بویی </a:t>
            </a:r>
            <a:r>
              <a:rPr lang="en-US" dirty="0" smtClean="0">
                <a:cs typeface="B Nazanin" panose="00000400000000000000" pitchFamily="2" charset="-78"/>
              </a:rPr>
              <a:t>(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Buoy</a:t>
            </a:r>
            <a:r>
              <a:rPr lang="en-US" dirty="0" smtClean="0">
                <a:cs typeface="B Nazanin" panose="00000400000000000000" pitchFamily="2" charset="-78"/>
              </a:rPr>
              <a:t>)</a:t>
            </a:r>
            <a:r>
              <a:rPr lang="fa-IR" dirty="0" smtClean="0">
                <a:cs typeface="B Nazanin" panose="00000400000000000000" pitchFamily="2" charset="-78"/>
              </a:rPr>
              <a:t> که در نقاط مختلف در سطح دریاها و اقیانوسهاست.</a:t>
            </a:r>
            <a:br>
              <a:rPr lang="fa-IR" dirty="0" smtClean="0">
                <a:cs typeface="B Nazanin" panose="00000400000000000000" pitchFamily="2" charset="-78"/>
              </a:rPr>
            </a:br>
            <a:r>
              <a:rPr lang="fa-IR" dirty="0" smtClean="0">
                <a:cs typeface="B Nazanin" panose="00000400000000000000" pitchFamily="2" charset="-78"/>
              </a:rPr>
              <a:t>اطلاعات اندازه‏گیری شده شامل: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- دمای هوا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- تبخیر از سطح دریا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- ارتفاع موج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- جهت حرکت موج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- سرعت باد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- فشار هوا</a:t>
            </a: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- دمای آب و ....</a:t>
            </a:r>
            <a:endParaRPr lang="fa-IR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318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1043189"/>
            <a:ext cx="10018713" cy="474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3- رادیو سوند</a:t>
            </a:r>
          </a:p>
          <a:p>
            <a:pPr marL="0" indent="0">
              <a:buNone/>
            </a:pPr>
            <a:endParaRPr lang="fa-IR" dirty="0" smtClean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اجزاء رادیو سوند:</a:t>
            </a:r>
          </a:p>
          <a:p>
            <a:pPr>
              <a:buFontTx/>
              <a:buChar char="-"/>
            </a:pPr>
            <a:r>
              <a:rPr lang="fa-IR" dirty="0" smtClean="0">
                <a:cs typeface="B Nazanin" panose="00000400000000000000" pitchFamily="2" charset="-78"/>
              </a:rPr>
              <a:t>بالن هوا پر از هلیوم یا </a:t>
            </a:r>
            <a:r>
              <a:rPr lang="en-US" dirty="0" smtClean="0">
                <a:cs typeface="B Nazanin" panose="00000400000000000000" pitchFamily="2" charset="-78"/>
              </a:rPr>
              <a:t>H2</a:t>
            </a:r>
            <a:endParaRPr lang="fa-IR" dirty="0" smtClean="0">
              <a:cs typeface="B Nazanin" panose="00000400000000000000" pitchFamily="2" charset="-78"/>
            </a:endParaRPr>
          </a:p>
          <a:p>
            <a:pPr>
              <a:buFontTx/>
              <a:buChar char="-"/>
            </a:pPr>
            <a:r>
              <a:rPr lang="fa-IR" dirty="0" smtClean="0">
                <a:cs typeface="B Nazanin" panose="00000400000000000000" pitchFamily="2" charset="-78"/>
              </a:rPr>
              <a:t>منعکس کننده امواج رادار</a:t>
            </a:r>
          </a:p>
          <a:p>
            <a:pPr>
              <a:buFontTx/>
              <a:buChar char="-"/>
            </a:pPr>
            <a:r>
              <a:rPr lang="fa-IR" dirty="0" smtClean="0">
                <a:cs typeface="B Nazanin" panose="00000400000000000000" pitchFamily="2" charset="-78"/>
              </a:rPr>
              <a:t>دستگاه ثبت رطوبت/دما/فشار</a:t>
            </a:r>
          </a:p>
          <a:p>
            <a:pPr>
              <a:buFontTx/>
              <a:buChar char="-"/>
            </a:pPr>
            <a:r>
              <a:rPr lang="fa-IR" dirty="0" smtClean="0">
                <a:cs typeface="B Nazanin" panose="00000400000000000000" pitchFamily="2" charset="-78"/>
              </a:rPr>
              <a:t>بادسنج فنجانی</a:t>
            </a:r>
          </a:p>
          <a:p>
            <a:pPr>
              <a:buFontTx/>
              <a:buChar char="-"/>
            </a:pPr>
            <a:r>
              <a:rPr lang="fa-IR" dirty="0" smtClean="0">
                <a:cs typeface="B Nazanin" panose="00000400000000000000" pitchFamily="2" charset="-78"/>
              </a:rPr>
              <a:t>مخابره کننده اطلاعات</a:t>
            </a:r>
            <a:endParaRPr lang="fa-IR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2742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826" y="1121534"/>
            <a:ext cx="10018713" cy="46353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4- رادار هواشناسی</a:t>
            </a:r>
          </a:p>
          <a:p>
            <a:pPr marL="0" indent="0">
              <a:buNone/>
            </a:pPr>
            <a:endParaRPr lang="fa-IR" dirty="0" smtClean="0">
              <a:cs typeface="B Nazanin" panose="00000400000000000000" pitchFamily="2" charset="-78"/>
            </a:endParaRPr>
          </a:p>
          <a:p>
            <a:pPr marL="0" indent="0">
              <a:buNone/>
            </a:pPr>
            <a:r>
              <a:rPr lang="fa-IR" dirty="0" smtClean="0">
                <a:cs typeface="B Nazanin" panose="00000400000000000000" pitchFamily="2" charset="-78"/>
              </a:rPr>
              <a:t>مزایا</a:t>
            </a:r>
          </a:p>
          <a:p>
            <a:pPr>
              <a:buFontTx/>
              <a:buChar char="-"/>
            </a:pPr>
            <a:r>
              <a:rPr lang="fa-IR" dirty="0" smtClean="0">
                <a:cs typeface="B Nazanin" panose="00000400000000000000" pitchFamily="2" charset="-78"/>
              </a:rPr>
              <a:t>توانایی تعیین فاصله</a:t>
            </a:r>
          </a:p>
          <a:p>
            <a:pPr>
              <a:buFontTx/>
              <a:buChar char="-"/>
            </a:pPr>
            <a:r>
              <a:rPr lang="fa-IR" dirty="0" smtClean="0">
                <a:cs typeface="B Nazanin" panose="00000400000000000000" pitchFamily="2" charset="-78"/>
              </a:rPr>
              <a:t>پیوستگی زمان و مکان اندازه‏گیری‏ها</a:t>
            </a:r>
          </a:p>
          <a:p>
            <a:pPr>
              <a:buFontTx/>
              <a:buChar char="-"/>
            </a:pPr>
            <a:endParaRPr lang="fa-IR" dirty="0">
              <a:cs typeface="B Nazanin" panose="00000400000000000000" pitchFamily="2" charset="-78"/>
            </a:endParaRPr>
          </a:p>
          <a:p>
            <a:pPr marL="0" indent="0">
              <a:buNone/>
            </a:pP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5- ماهواره‏ها</a:t>
            </a:r>
          </a:p>
          <a:p>
            <a:pPr marL="0" indent="0">
              <a:buNone/>
            </a:pPr>
            <a:endParaRPr lang="fa-IR" dirty="0" smtClean="0">
              <a:solidFill>
                <a:srgbClr val="FF0000"/>
              </a:solidFill>
              <a:cs typeface="B Nazanin" panose="00000400000000000000" pitchFamily="2" charset="-78"/>
            </a:endParaRPr>
          </a:p>
          <a:p>
            <a:pPr marL="0" indent="0">
              <a:buNone/>
            </a:pPr>
            <a:r>
              <a:rPr lang="fa-IR" dirty="0" smtClean="0">
                <a:solidFill>
                  <a:srgbClr val="FF0000"/>
                </a:solidFill>
                <a:cs typeface="B Nazanin" panose="00000400000000000000" pitchFamily="2" charset="-78"/>
              </a:rPr>
              <a:t>6- نمودارها، نقشه‏ها و گزارشات عملی</a:t>
            </a:r>
          </a:p>
        </p:txBody>
      </p:sp>
    </p:spTree>
    <p:extLst>
      <p:ext uri="{BB962C8B-B14F-4D97-AF65-F5344CB8AC3E}">
        <p14:creationId xmlns:p14="http://schemas.microsoft.com/office/powerpoint/2010/main" val="255171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3685" y="878984"/>
            <a:ext cx="4690100" cy="1001332"/>
          </a:xfrm>
        </p:spPr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ایستگاه‏های هواشناسی</a:t>
            </a: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2136" y="1752598"/>
            <a:ext cx="9455282" cy="36178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a-IR" dirty="0">
                <a:cs typeface="B Nazanin" panose="00000400000000000000" pitchFamily="2" charset="-78"/>
              </a:rPr>
              <a:t>تعداد ایستگاههای هواشناسی در یک منطقه بستگی به میزان 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تغییرات عوامل هواشناسی </a:t>
            </a:r>
            <a:r>
              <a:rPr lang="fa-IR" dirty="0">
                <a:cs typeface="B Nazanin" panose="00000400000000000000" pitchFamily="2" charset="-78"/>
              </a:rPr>
              <a:t>و 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میزان دقت </a:t>
            </a:r>
            <a:r>
              <a:rPr lang="fa-IR" dirty="0">
                <a:cs typeface="B Nazanin" panose="00000400000000000000" pitchFamily="2" charset="-78"/>
              </a:rPr>
              <a:t>آنها دارد.</a:t>
            </a:r>
            <a:endParaRPr lang="en-US" dirty="0">
              <a:cs typeface="B Nazanin" panose="00000400000000000000" pitchFamily="2" charset="-78"/>
            </a:endParaRPr>
          </a:p>
          <a:p>
            <a:pPr marL="0" indent="0" algn="just">
              <a:buNone/>
            </a:pPr>
            <a:r>
              <a:rPr lang="fa-IR" dirty="0">
                <a:cs typeface="B Nazanin" panose="00000400000000000000" pitchFamily="2" charset="-78"/>
              </a:rPr>
              <a:t>1- عوامل با تغییرات 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کم</a:t>
            </a:r>
            <a:r>
              <a:rPr lang="fa-IR" dirty="0">
                <a:cs typeface="B Nazanin" panose="00000400000000000000" pitchFamily="2" charset="-78"/>
              </a:rPr>
              <a:t>، مثل فشار و تابش نیاز به شبکه متراکم ایستگاهها ندارد.</a:t>
            </a:r>
            <a:endParaRPr lang="en-US" dirty="0">
              <a:cs typeface="B Nazanin" panose="00000400000000000000" pitchFamily="2" charset="-78"/>
            </a:endParaRPr>
          </a:p>
          <a:p>
            <a:pPr marL="0" indent="0" algn="just">
              <a:buNone/>
            </a:pPr>
            <a:r>
              <a:rPr lang="fa-IR" dirty="0">
                <a:cs typeface="B Nazanin" panose="00000400000000000000" pitchFamily="2" charset="-78"/>
              </a:rPr>
              <a:t>2- عوامل با تغییرات 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متوسط</a:t>
            </a:r>
            <a:r>
              <a:rPr lang="fa-IR" dirty="0">
                <a:cs typeface="B Nazanin" panose="00000400000000000000" pitchFamily="2" charset="-78"/>
              </a:rPr>
              <a:t> مثل دما ، رطوبت ، باد و تبخیر و تعرق به شبکه متوسطی نیاز دارند.</a:t>
            </a:r>
            <a:endParaRPr lang="en-US" dirty="0">
              <a:cs typeface="B Nazanin" panose="00000400000000000000" pitchFamily="2" charset="-78"/>
            </a:endParaRPr>
          </a:p>
          <a:p>
            <a:pPr marL="0" indent="0" algn="just">
              <a:buNone/>
            </a:pPr>
            <a:r>
              <a:rPr lang="fa-IR" dirty="0">
                <a:cs typeface="B Nazanin" panose="00000400000000000000" pitchFamily="2" charset="-78"/>
              </a:rPr>
              <a:t>3- عواملی با تغییرات </a:t>
            </a:r>
            <a:r>
              <a:rPr lang="fa-IR" dirty="0">
                <a:solidFill>
                  <a:srgbClr val="FF0000"/>
                </a:solidFill>
                <a:cs typeface="B Nazanin" panose="00000400000000000000" pitchFamily="2" charset="-78"/>
              </a:rPr>
              <a:t>زیاد</a:t>
            </a:r>
            <a:r>
              <a:rPr lang="fa-IR" dirty="0">
                <a:cs typeface="B Nazanin" panose="00000400000000000000" pitchFamily="2" charset="-78"/>
              </a:rPr>
              <a:t> مثل بارندگی نیاز به شبکه متراکمی از ایستگاهها دارند.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3138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6107" y="544133"/>
            <a:ext cx="4690100" cy="1001332"/>
          </a:xfrm>
        </p:spPr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انواع ایستگاه‏های هواشناسی</a:t>
            </a:r>
            <a:endParaRPr lang="fa-IR" dirty="0">
              <a:cs typeface="B Nazanin" panose="00000400000000000000" pitchFamily="2" charset="-7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484310" y="1429555"/>
            <a:ext cx="10018713" cy="436164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a-IR" dirty="0">
                <a:cs typeface="B Nazanin" panose="00000400000000000000" pitchFamily="2" charset="-78"/>
              </a:rPr>
              <a:t>1- </a:t>
            </a:r>
            <a:r>
              <a:rPr lang="fa-IR" dirty="0" smtClean="0">
                <a:cs typeface="B Nazanin" panose="00000400000000000000" pitchFamily="2" charset="-78"/>
              </a:rPr>
              <a:t>ایستگاه‏های </a:t>
            </a:r>
            <a:r>
              <a:rPr lang="fa-IR" dirty="0">
                <a:cs typeface="B Nazanin" panose="00000400000000000000" pitchFamily="2" charset="-78"/>
              </a:rPr>
              <a:t>باران سنجی </a:t>
            </a:r>
          </a:p>
          <a:p>
            <a:pPr marL="0" indent="0" algn="just">
              <a:buNone/>
            </a:pPr>
            <a:r>
              <a:rPr lang="fa-IR" dirty="0">
                <a:cs typeface="B Nazanin" panose="00000400000000000000" pitchFamily="2" charset="-78"/>
              </a:rPr>
              <a:t>2- </a:t>
            </a:r>
            <a:r>
              <a:rPr lang="fa-IR" dirty="0" smtClean="0">
                <a:cs typeface="B Nazanin" panose="00000400000000000000" pitchFamily="2" charset="-78"/>
              </a:rPr>
              <a:t>ایستگاه‏های </a:t>
            </a:r>
            <a:r>
              <a:rPr lang="fa-IR" dirty="0">
                <a:cs typeface="B Nazanin" panose="00000400000000000000" pitchFamily="2" charset="-78"/>
              </a:rPr>
              <a:t>کلیماتولوژی</a:t>
            </a:r>
          </a:p>
          <a:p>
            <a:pPr marL="0" indent="0" algn="just">
              <a:buNone/>
            </a:pPr>
            <a:r>
              <a:rPr lang="fa-IR" dirty="0">
                <a:cs typeface="B Nazanin" panose="00000400000000000000" pitchFamily="2" charset="-78"/>
              </a:rPr>
              <a:t>3- ایستگاه سینوپتیک</a:t>
            </a:r>
          </a:p>
          <a:p>
            <a:pPr marL="0" indent="0" algn="just">
              <a:buNone/>
            </a:pPr>
            <a:r>
              <a:rPr lang="fa-IR" dirty="0">
                <a:cs typeface="B Nazanin" panose="00000400000000000000" pitchFamily="2" charset="-78"/>
              </a:rPr>
              <a:t>4- </a:t>
            </a:r>
            <a:r>
              <a:rPr lang="fa-IR" dirty="0" smtClean="0">
                <a:cs typeface="B Nazanin" panose="00000400000000000000" pitchFamily="2" charset="-78"/>
              </a:rPr>
              <a:t>ایستگاه‏های </a:t>
            </a:r>
            <a:r>
              <a:rPr lang="fa-IR" dirty="0">
                <a:cs typeface="B Nazanin" panose="00000400000000000000" pitchFamily="2" charset="-78"/>
              </a:rPr>
              <a:t>جو بالا</a:t>
            </a:r>
          </a:p>
          <a:p>
            <a:pPr marL="0" indent="0" algn="just">
              <a:buNone/>
            </a:pPr>
            <a:r>
              <a:rPr lang="fa-IR" dirty="0">
                <a:cs typeface="B Nazanin" panose="00000400000000000000" pitchFamily="2" charset="-78"/>
              </a:rPr>
              <a:t>5- </a:t>
            </a:r>
            <a:r>
              <a:rPr lang="fa-IR" dirty="0" smtClean="0">
                <a:cs typeface="B Nazanin" panose="00000400000000000000" pitchFamily="2" charset="-78"/>
              </a:rPr>
              <a:t>ایستگاه‏های </a:t>
            </a:r>
            <a:r>
              <a:rPr lang="fa-IR" dirty="0">
                <a:cs typeface="B Nazanin" panose="00000400000000000000" pitchFamily="2" charset="-78"/>
              </a:rPr>
              <a:t>هواشناسی کشاورزی</a:t>
            </a:r>
          </a:p>
          <a:p>
            <a:pPr marL="0" indent="0" algn="just">
              <a:buNone/>
            </a:pPr>
            <a:r>
              <a:rPr lang="fa-IR" dirty="0">
                <a:cs typeface="B Nazanin" panose="00000400000000000000" pitchFamily="2" charset="-78"/>
              </a:rPr>
              <a:t>6- </a:t>
            </a:r>
            <a:r>
              <a:rPr lang="fa-IR" dirty="0" smtClean="0">
                <a:cs typeface="B Nazanin" panose="00000400000000000000" pitchFamily="2" charset="-78"/>
              </a:rPr>
              <a:t>ایستگاه‏های </a:t>
            </a:r>
            <a:r>
              <a:rPr lang="fa-IR" dirty="0">
                <a:cs typeface="B Nazanin" panose="00000400000000000000" pitchFamily="2" charset="-78"/>
              </a:rPr>
              <a:t>تبخیر سنجی</a:t>
            </a:r>
          </a:p>
          <a:p>
            <a:pPr marL="0" indent="0" algn="just">
              <a:buNone/>
            </a:pPr>
            <a:r>
              <a:rPr lang="fa-IR" dirty="0">
                <a:cs typeface="B Nazanin" panose="00000400000000000000" pitchFamily="2" charset="-78"/>
              </a:rPr>
              <a:t>7- </a:t>
            </a:r>
            <a:r>
              <a:rPr lang="fa-IR" dirty="0" smtClean="0">
                <a:cs typeface="B Nazanin" panose="00000400000000000000" pitchFamily="2" charset="-78"/>
              </a:rPr>
              <a:t>ایستگاه‏های </a:t>
            </a:r>
            <a:r>
              <a:rPr lang="fa-IR" dirty="0">
                <a:cs typeface="B Nazanin" panose="00000400000000000000" pitchFamily="2" charset="-78"/>
              </a:rPr>
              <a:t>برف </a:t>
            </a:r>
            <a:r>
              <a:rPr lang="fa-IR" dirty="0" smtClean="0">
                <a:cs typeface="B Nazanin" panose="00000400000000000000" pitchFamily="2" charset="-78"/>
              </a:rPr>
              <a:t>سنجی</a:t>
            </a:r>
            <a:endParaRPr lang="fa-IR" dirty="0">
              <a:cs typeface="B Nazanin" panose="00000400000000000000" pitchFamily="2" charset="-78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9814" y="3305577"/>
            <a:ext cx="609600" cy="609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72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9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392</TotalTime>
  <Words>727</Words>
  <Application>Microsoft Office PowerPoint</Application>
  <PresentationFormat>Custom</PresentationFormat>
  <Paragraphs>96</Paragraphs>
  <Slides>15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Parallax</vt:lpstr>
      <vt:lpstr>هوا و اقلیم‏شناسی</vt:lpstr>
      <vt:lpstr>تقسیمات آب و هواشناسی</vt:lpstr>
      <vt:lpstr>عناصر اقلیمی (Climatic Elements)</vt:lpstr>
      <vt:lpstr>منابع و اطلاعات هواشناسی</vt:lpstr>
      <vt:lpstr>PowerPoint Presentation</vt:lpstr>
      <vt:lpstr>PowerPoint Presentation</vt:lpstr>
      <vt:lpstr>PowerPoint Presentation</vt:lpstr>
      <vt:lpstr>ایستگاه‏های هواشناسی</vt:lpstr>
      <vt:lpstr>انواع ایستگاه‏های هواشناسی</vt:lpstr>
      <vt:lpstr>PowerPoint Presentation</vt:lpstr>
      <vt:lpstr>PowerPoint Presentation</vt:lpstr>
      <vt:lpstr>PowerPoint Presentation</vt:lpstr>
      <vt:lpstr>PowerPoint Presentation</vt:lpstr>
      <vt:lpstr>اندازه‏گیری تابش خورشید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هوا و اقلیم‏شناسی</dc:title>
  <dc:creator>Windows7</dc:creator>
  <cp:lastModifiedBy>asus</cp:lastModifiedBy>
  <cp:revision>35</cp:revision>
  <dcterms:created xsi:type="dcterms:W3CDTF">2020-02-28T17:14:23Z</dcterms:created>
  <dcterms:modified xsi:type="dcterms:W3CDTF">2020-03-06T15:28:20Z</dcterms:modified>
</cp:coreProperties>
</file>