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66"/>
  </p:notesMasterIdLst>
  <p:sldIdLst>
    <p:sldId id="256" r:id="rId2"/>
    <p:sldId id="258" r:id="rId3"/>
    <p:sldId id="262" r:id="rId4"/>
    <p:sldId id="259" r:id="rId5"/>
    <p:sldId id="264" r:id="rId6"/>
    <p:sldId id="265" r:id="rId7"/>
    <p:sldId id="260" r:id="rId8"/>
    <p:sldId id="266" r:id="rId9"/>
    <p:sldId id="267" r:id="rId10"/>
    <p:sldId id="268" r:id="rId11"/>
    <p:sldId id="269" r:id="rId12"/>
    <p:sldId id="271" r:id="rId13"/>
    <p:sldId id="272" r:id="rId14"/>
    <p:sldId id="273" r:id="rId15"/>
    <p:sldId id="263" r:id="rId16"/>
    <p:sldId id="278" r:id="rId17"/>
    <p:sldId id="277" r:id="rId18"/>
    <p:sldId id="279" r:id="rId19"/>
    <p:sldId id="280" r:id="rId20"/>
    <p:sldId id="281" r:id="rId21"/>
    <p:sldId id="282" r:id="rId22"/>
    <p:sldId id="283" r:id="rId23"/>
    <p:sldId id="284" r:id="rId24"/>
    <p:sldId id="286" r:id="rId25"/>
    <p:sldId id="287" r:id="rId26"/>
    <p:sldId id="290" r:id="rId27"/>
    <p:sldId id="291" r:id="rId28"/>
    <p:sldId id="292" r:id="rId29"/>
    <p:sldId id="293" r:id="rId30"/>
    <p:sldId id="294" r:id="rId31"/>
    <p:sldId id="295" r:id="rId32"/>
    <p:sldId id="261" r:id="rId33"/>
    <p:sldId id="297" r:id="rId34"/>
    <p:sldId id="298" r:id="rId35"/>
    <p:sldId id="299" r:id="rId36"/>
    <p:sldId id="300" r:id="rId37"/>
    <p:sldId id="301" r:id="rId38"/>
    <p:sldId id="302" r:id="rId39"/>
    <p:sldId id="303" r:id="rId40"/>
    <p:sldId id="304" r:id="rId41"/>
    <p:sldId id="305" r:id="rId42"/>
    <p:sldId id="306" r:id="rId43"/>
    <p:sldId id="307" r:id="rId44"/>
    <p:sldId id="308" r:id="rId45"/>
    <p:sldId id="309" r:id="rId46"/>
    <p:sldId id="310" r:id="rId47"/>
    <p:sldId id="311" r:id="rId48"/>
    <p:sldId id="312" r:id="rId49"/>
    <p:sldId id="313" r:id="rId50"/>
    <p:sldId id="314" r:id="rId51"/>
    <p:sldId id="315" r:id="rId52"/>
    <p:sldId id="316" r:id="rId53"/>
    <p:sldId id="317" r:id="rId54"/>
    <p:sldId id="318" r:id="rId55"/>
    <p:sldId id="319" r:id="rId56"/>
    <p:sldId id="320" r:id="rId57"/>
    <p:sldId id="321" r:id="rId58"/>
    <p:sldId id="322" r:id="rId59"/>
    <p:sldId id="323" r:id="rId60"/>
    <p:sldId id="324" r:id="rId61"/>
    <p:sldId id="325" r:id="rId62"/>
    <p:sldId id="326" r:id="rId63"/>
    <p:sldId id="327" r:id="rId64"/>
    <p:sldId id="328" r:id="rId65"/>
  </p:sldIdLst>
  <p:sldSz cx="9144000" cy="6858000" type="screen4x3"/>
  <p:notesSz cx="6858000" cy="9144000"/>
  <p:defaultText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78" autoAdjust="0"/>
    <p:restoredTop sz="94680" autoAdjust="0"/>
  </p:normalViewPr>
  <p:slideViewPr>
    <p:cSldViewPr>
      <p:cViewPr varScale="1">
        <p:scale>
          <a:sx n="80" d="100"/>
          <a:sy n="80" d="100"/>
        </p:scale>
        <p:origin x="-1445" y="-72"/>
      </p:cViewPr>
      <p:guideLst>
        <p:guide orient="horz" pos="2160"/>
        <p:guide pos="288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_rels/viewProps.xml.rels><?xml version="1.0" encoding="UTF-8" standalone="yes"?>
<Relationships xmlns="http://schemas.openxmlformats.org/package/2006/relationships"><Relationship Id="rId3" Type="http://schemas.openxmlformats.org/officeDocument/2006/relationships/slide" Target="slides/slide26.xml"/><Relationship Id="rId7" Type="http://schemas.openxmlformats.org/officeDocument/2006/relationships/slide" Target="slides/slide30.xml"/><Relationship Id="rId2" Type="http://schemas.openxmlformats.org/officeDocument/2006/relationships/slide" Target="slides/slide25.xml"/><Relationship Id="rId1" Type="http://schemas.openxmlformats.org/officeDocument/2006/relationships/slide" Target="slides/slide24.xml"/><Relationship Id="rId6" Type="http://schemas.openxmlformats.org/officeDocument/2006/relationships/slide" Target="slides/slide29.xml"/><Relationship Id="rId5" Type="http://schemas.openxmlformats.org/officeDocument/2006/relationships/slide" Target="slides/slide28.xml"/><Relationship Id="rId4" Type="http://schemas.openxmlformats.org/officeDocument/2006/relationships/slide" Target="slides/slide2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fa-IR"/>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6F821B8D-F768-4CD9-8F73-42D6055EF96E}" type="datetimeFigureOut">
              <a:rPr lang="fa-IR" smtClean="0"/>
              <a:t>25/06/1440</a:t>
            </a:fld>
            <a:endParaRPr lang="fa-I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fa-I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fa-IR"/>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9222699E-F3D9-4FC8-A1C2-12136BDE4C1C}" type="slidenum">
              <a:rPr lang="fa-IR" smtClean="0"/>
              <a:t>‹#›</a:t>
            </a:fld>
            <a:endParaRPr lang="fa-IR"/>
          </a:p>
        </p:txBody>
      </p:sp>
    </p:spTree>
    <p:extLst>
      <p:ext uri="{BB962C8B-B14F-4D97-AF65-F5344CB8AC3E}">
        <p14:creationId xmlns:p14="http://schemas.microsoft.com/office/powerpoint/2010/main" val="2281087093"/>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fa-I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fa-IR"/>
          </a:p>
        </p:txBody>
      </p:sp>
      <p:sp>
        <p:nvSpPr>
          <p:cNvPr id="4" name="Date Placeholder 3"/>
          <p:cNvSpPr>
            <a:spLocks noGrp="1"/>
          </p:cNvSpPr>
          <p:nvPr>
            <p:ph type="dt" sz="half" idx="10"/>
          </p:nvPr>
        </p:nvSpPr>
        <p:spPr/>
        <p:txBody>
          <a:bodyPr/>
          <a:lstStyle/>
          <a:p>
            <a:fld id="{89BA387E-89F8-4371-B879-286E7B31771F}" type="datetime8">
              <a:rPr lang="fa-IR" smtClean="0"/>
              <a:t>2 مارس 19</a:t>
            </a:fld>
            <a:endParaRPr lang="fa-IR"/>
          </a:p>
        </p:txBody>
      </p:sp>
      <p:sp>
        <p:nvSpPr>
          <p:cNvPr id="5" name="Footer Placeholder 4"/>
          <p:cNvSpPr>
            <a:spLocks noGrp="1"/>
          </p:cNvSpPr>
          <p:nvPr>
            <p:ph type="ftr" sz="quarter" idx="11"/>
          </p:nvPr>
        </p:nvSpPr>
        <p:spPr/>
        <p:txBody>
          <a:bodyPr/>
          <a:lstStyle/>
          <a:p>
            <a:endParaRPr lang="fa-IR" dirty="0"/>
          </a:p>
        </p:txBody>
      </p:sp>
      <p:sp>
        <p:nvSpPr>
          <p:cNvPr id="6" name="Slide Number Placeholder 5"/>
          <p:cNvSpPr>
            <a:spLocks noGrp="1"/>
          </p:cNvSpPr>
          <p:nvPr>
            <p:ph type="sldNum" sz="quarter" idx="12"/>
          </p:nvPr>
        </p:nvSpPr>
        <p:spPr/>
        <p:txBody>
          <a:bodyPr/>
          <a:lstStyle/>
          <a:p>
            <a:fld id="{6294E1C5-702D-4697-9A79-C60B218686C6}" type="slidenum">
              <a:rPr lang="fa-IR" smtClean="0"/>
              <a:t>‹#›</a:t>
            </a:fld>
            <a:endParaRPr lang="fa-IR"/>
          </a:p>
        </p:txBody>
      </p:sp>
    </p:spTree>
    <p:extLst>
      <p:ext uri="{BB962C8B-B14F-4D97-AF65-F5344CB8AC3E}">
        <p14:creationId xmlns:p14="http://schemas.microsoft.com/office/powerpoint/2010/main" val="1079956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8D08B34F-497D-4319-A8F6-73D8CEE5D278}" type="datetime8">
              <a:rPr lang="fa-IR" smtClean="0"/>
              <a:t>2 مارس 19</a:t>
            </a:fld>
            <a:endParaRPr lang="fa-IR"/>
          </a:p>
        </p:txBody>
      </p:sp>
      <p:sp>
        <p:nvSpPr>
          <p:cNvPr id="5" name="Footer Placeholder 4"/>
          <p:cNvSpPr>
            <a:spLocks noGrp="1"/>
          </p:cNvSpPr>
          <p:nvPr>
            <p:ph type="ftr" sz="quarter" idx="11"/>
          </p:nvPr>
        </p:nvSpPr>
        <p:spPr/>
        <p:txBody>
          <a:bodyPr/>
          <a:lstStyle/>
          <a:p>
            <a:endParaRPr lang="fa-IR" dirty="0"/>
          </a:p>
        </p:txBody>
      </p:sp>
      <p:sp>
        <p:nvSpPr>
          <p:cNvPr id="6" name="Slide Number Placeholder 5"/>
          <p:cNvSpPr>
            <a:spLocks noGrp="1"/>
          </p:cNvSpPr>
          <p:nvPr>
            <p:ph type="sldNum" sz="quarter" idx="12"/>
          </p:nvPr>
        </p:nvSpPr>
        <p:spPr/>
        <p:txBody>
          <a:bodyPr/>
          <a:lstStyle/>
          <a:p>
            <a:fld id="{6294E1C5-702D-4697-9A79-C60B218686C6}" type="slidenum">
              <a:rPr lang="fa-IR" smtClean="0"/>
              <a:t>‹#›</a:t>
            </a:fld>
            <a:endParaRPr lang="fa-IR"/>
          </a:p>
        </p:txBody>
      </p:sp>
    </p:spTree>
    <p:extLst>
      <p:ext uri="{BB962C8B-B14F-4D97-AF65-F5344CB8AC3E}">
        <p14:creationId xmlns:p14="http://schemas.microsoft.com/office/powerpoint/2010/main" val="41620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fa-I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C113A98C-7BE7-46E9-9F23-053B4CC67B93}" type="datetime8">
              <a:rPr lang="fa-IR" smtClean="0"/>
              <a:t>2 مارس 19</a:t>
            </a:fld>
            <a:endParaRPr lang="fa-IR"/>
          </a:p>
        </p:txBody>
      </p:sp>
      <p:sp>
        <p:nvSpPr>
          <p:cNvPr id="5" name="Footer Placeholder 4"/>
          <p:cNvSpPr>
            <a:spLocks noGrp="1"/>
          </p:cNvSpPr>
          <p:nvPr>
            <p:ph type="ftr" sz="quarter" idx="11"/>
          </p:nvPr>
        </p:nvSpPr>
        <p:spPr/>
        <p:txBody>
          <a:bodyPr/>
          <a:lstStyle/>
          <a:p>
            <a:endParaRPr lang="fa-IR" dirty="0"/>
          </a:p>
        </p:txBody>
      </p:sp>
      <p:sp>
        <p:nvSpPr>
          <p:cNvPr id="6" name="Slide Number Placeholder 5"/>
          <p:cNvSpPr>
            <a:spLocks noGrp="1"/>
          </p:cNvSpPr>
          <p:nvPr>
            <p:ph type="sldNum" sz="quarter" idx="12"/>
          </p:nvPr>
        </p:nvSpPr>
        <p:spPr/>
        <p:txBody>
          <a:bodyPr/>
          <a:lstStyle/>
          <a:p>
            <a:fld id="{6294E1C5-702D-4697-9A79-C60B218686C6}" type="slidenum">
              <a:rPr lang="fa-IR" smtClean="0"/>
              <a:t>‹#›</a:t>
            </a:fld>
            <a:endParaRPr lang="fa-IR"/>
          </a:p>
        </p:txBody>
      </p:sp>
    </p:spTree>
    <p:extLst>
      <p:ext uri="{BB962C8B-B14F-4D97-AF65-F5344CB8AC3E}">
        <p14:creationId xmlns:p14="http://schemas.microsoft.com/office/powerpoint/2010/main" val="3212813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10"/>
          </p:nvPr>
        </p:nvSpPr>
        <p:spPr/>
        <p:txBody>
          <a:bodyPr/>
          <a:lstStyle/>
          <a:p>
            <a:fld id="{FDB674F9-BA82-48D8-BE14-9D2CCD948568}" type="datetime8">
              <a:rPr lang="fa-IR" smtClean="0"/>
              <a:t>2 مارس 19</a:t>
            </a:fld>
            <a:endParaRPr lang="fa-IR"/>
          </a:p>
        </p:txBody>
      </p:sp>
      <p:sp>
        <p:nvSpPr>
          <p:cNvPr id="5" name="Footer Placeholder 4"/>
          <p:cNvSpPr>
            <a:spLocks noGrp="1"/>
          </p:cNvSpPr>
          <p:nvPr>
            <p:ph type="ftr" sz="quarter" idx="11"/>
          </p:nvPr>
        </p:nvSpPr>
        <p:spPr/>
        <p:txBody>
          <a:bodyPr/>
          <a:lstStyle/>
          <a:p>
            <a:endParaRPr lang="fa-IR" dirty="0"/>
          </a:p>
        </p:txBody>
      </p:sp>
      <p:sp>
        <p:nvSpPr>
          <p:cNvPr id="6" name="Slide Number Placeholder 5"/>
          <p:cNvSpPr>
            <a:spLocks noGrp="1"/>
          </p:cNvSpPr>
          <p:nvPr>
            <p:ph type="sldNum" sz="quarter" idx="12"/>
          </p:nvPr>
        </p:nvSpPr>
        <p:spPr/>
        <p:txBody>
          <a:bodyPr/>
          <a:lstStyle/>
          <a:p>
            <a:fld id="{6294E1C5-702D-4697-9A79-C60B218686C6}" type="slidenum">
              <a:rPr lang="fa-IR" smtClean="0"/>
              <a:t>‹#›</a:t>
            </a:fld>
            <a:endParaRPr lang="fa-IR"/>
          </a:p>
        </p:txBody>
      </p:sp>
    </p:spTree>
    <p:extLst>
      <p:ext uri="{BB962C8B-B14F-4D97-AF65-F5344CB8AC3E}">
        <p14:creationId xmlns:p14="http://schemas.microsoft.com/office/powerpoint/2010/main" val="3884916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fa-I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23358F-FEB6-4913-B357-F8775ECEDD6D}" type="datetime8">
              <a:rPr lang="fa-IR" smtClean="0"/>
              <a:t>2 مارس 19</a:t>
            </a:fld>
            <a:endParaRPr lang="fa-IR"/>
          </a:p>
        </p:txBody>
      </p:sp>
      <p:sp>
        <p:nvSpPr>
          <p:cNvPr id="5" name="Footer Placeholder 4"/>
          <p:cNvSpPr>
            <a:spLocks noGrp="1"/>
          </p:cNvSpPr>
          <p:nvPr>
            <p:ph type="ftr" sz="quarter" idx="11"/>
          </p:nvPr>
        </p:nvSpPr>
        <p:spPr/>
        <p:txBody>
          <a:bodyPr/>
          <a:lstStyle/>
          <a:p>
            <a:endParaRPr lang="fa-IR" dirty="0"/>
          </a:p>
        </p:txBody>
      </p:sp>
      <p:sp>
        <p:nvSpPr>
          <p:cNvPr id="6" name="Slide Number Placeholder 5"/>
          <p:cNvSpPr>
            <a:spLocks noGrp="1"/>
          </p:cNvSpPr>
          <p:nvPr>
            <p:ph type="sldNum" sz="quarter" idx="12"/>
          </p:nvPr>
        </p:nvSpPr>
        <p:spPr/>
        <p:txBody>
          <a:bodyPr/>
          <a:lstStyle/>
          <a:p>
            <a:fld id="{6294E1C5-702D-4697-9A79-C60B218686C6}" type="slidenum">
              <a:rPr lang="fa-IR" smtClean="0"/>
              <a:t>‹#›</a:t>
            </a:fld>
            <a:endParaRPr lang="fa-IR"/>
          </a:p>
        </p:txBody>
      </p:sp>
    </p:spTree>
    <p:extLst>
      <p:ext uri="{BB962C8B-B14F-4D97-AF65-F5344CB8AC3E}">
        <p14:creationId xmlns:p14="http://schemas.microsoft.com/office/powerpoint/2010/main" val="3802836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Date Placeholder 4"/>
          <p:cNvSpPr>
            <a:spLocks noGrp="1"/>
          </p:cNvSpPr>
          <p:nvPr>
            <p:ph type="dt" sz="half" idx="10"/>
          </p:nvPr>
        </p:nvSpPr>
        <p:spPr/>
        <p:txBody>
          <a:bodyPr/>
          <a:lstStyle/>
          <a:p>
            <a:fld id="{0D8ECD72-0853-4F94-8F21-B6906210A14F}" type="datetime8">
              <a:rPr lang="fa-IR" smtClean="0"/>
              <a:t>2 مارس 19</a:t>
            </a:fld>
            <a:endParaRPr lang="fa-IR"/>
          </a:p>
        </p:txBody>
      </p:sp>
      <p:sp>
        <p:nvSpPr>
          <p:cNvPr id="6" name="Footer Placeholder 5"/>
          <p:cNvSpPr>
            <a:spLocks noGrp="1"/>
          </p:cNvSpPr>
          <p:nvPr>
            <p:ph type="ftr" sz="quarter" idx="11"/>
          </p:nvPr>
        </p:nvSpPr>
        <p:spPr/>
        <p:txBody>
          <a:bodyPr/>
          <a:lstStyle/>
          <a:p>
            <a:endParaRPr lang="fa-IR" dirty="0"/>
          </a:p>
        </p:txBody>
      </p:sp>
      <p:sp>
        <p:nvSpPr>
          <p:cNvPr id="7" name="Slide Number Placeholder 6"/>
          <p:cNvSpPr>
            <a:spLocks noGrp="1"/>
          </p:cNvSpPr>
          <p:nvPr>
            <p:ph type="sldNum" sz="quarter" idx="12"/>
          </p:nvPr>
        </p:nvSpPr>
        <p:spPr/>
        <p:txBody>
          <a:bodyPr/>
          <a:lstStyle/>
          <a:p>
            <a:fld id="{6294E1C5-702D-4697-9A79-C60B218686C6}" type="slidenum">
              <a:rPr lang="fa-IR" smtClean="0"/>
              <a:t>‹#›</a:t>
            </a:fld>
            <a:endParaRPr lang="fa-IR"/>
          </a:p>
        </p:txBody>
      </p:sp>
    </p:spTree>
    <p:extLst>
      <p:ext uri="{BB962C8B-B14F-4D97-AF65-F5344CB8AC3E}">
        <p14:creationId xmlns:p14="http://schemas.microsoft.com/office/powerpoint/2010/main" val="9126626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fa-I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7" name="Date Placeholder 6"/>
          <p:cNvSpPr>
            <a:spLocks noGrp="1"/>
          </p:cNvSpPr>
          <p:nvPr>
            <p:ph type="dt" sz="half" idx="10"/>
          </p:nvPr>
        </p:nvSpPr>
        <p:spPr/>
        <p:txBody>
          <a:bodyPr/>
          <a:lstStyle/>
          <a:p>
            <a:fld id="{4BC9D152-9CD3-48B3-86F1-267BAF2F6B1E}" type="datetime8">
              <a:rPr lang="fa-IR" smtClean="0"/>
              <a:t>2 مارس 19</a:t>
            </a:fld>
            <a:endParaRPr lang="fa-IR"/>
          </a:p>
        </p:txBody>
      </p:sp>
      <p:sp>
        <p:nvSpPr>
          <p:cNvPr id="8" name="Footer Placeholder 7"/>
          <p:cNvSpPr>
            <a:spLocks noGrp="1"/>
          </p:cNvSpPr>
          <p:nvPr>
            <p:ph type="ftr" sz="quarter" idx="11"/>
          </p:nvPr>
        </p:nvSpPr>
        <p:spPr/>
        <p:txBody>
          <a:bodyPr/>
          <a:lstStyle/>
          <a:p>
            <a:endParaRPr lang="fa-IR" dirty="0"/>
          </a:p>
        </p:txBody>
      </p:sp>
      <p:sp>
        <p:nvSpPr>
          <p:cNvPr id="9" name="Slide Number Placeholder 8"/>
          <p:cNvSpPr>
            <a:spLocks noGrp="1"/>
          </p:cNvSpPr>
          <p:nvPr>
            <p:ph type="sldNum" sz="quarter" idx="12"/>
          </p:nvPr>
        </p:nvSpPr>
        <p:spPr/>
        <p:txBody>
          <a:bodyPr/>
          <a:lstStyle/>
          <a:p>
            <a:fld id="{6294E1C5-702D-4697-9A79-C60B218686C6}" type="slidenum">
              <a:rPr lang="fa-IR" smtClean="0"/>
              <a:t>‹#›</a:t>
            </a:fld>
            <a:endParaRPr lang="fa-IR"/>
          </a:p>
        </p:txBody>
      </p:sp>
    </p:spTree>
    <p:extLst>
      <p:ext uri="{BB962C8B-B14F-4D97-AF65-F5344CB8AC3E}">
        <p14:creationId xmlns:p14="http://schemas.microsoft.com/office/powerpoint/2010/main" val="1583988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fa-IR"/>
          </a:p>
        </p:txBody>
      </p:sp>
      <p:sp>
        <p:nvSpPr>
          <p:cNvPr id="3" name="Date Placeholder 2"/>
          <p:cNvSpPr>
            <a:spLocks noGrp="1"/>
          </p:cNvSpPr>
          <p:nvPr>
            <p:ph type="dt" sz="half" idx="10"/>
          </p:nvPr>
        </p:nvSpPr>
        <p:spPr/>
        <p:txBody>
          <a:bodyPr/>
          <a:lstStyle/>
          <a:p>
            <a:fld id="{AF12A249-8430-4B92-984D-C78BF7EBD4A2}" type="datetime8">
              <a:rPr lang="fa-IR" smtClean="0"/>
              <a:t>2 مارس 19</a:t>
            </a:fld>
            <a:endParaRPr lang="fa-IR"/>
          </a:p>
        </p:txBody>
      </p:sp>
      <p:sp>
        <p:nvSpPr>
          <p:cNvPr id="4" name="Footer Placeholder 3"/>
          <p:cNvSpPr>
            <a:spLocks noGrp="1"/>
          </p:cNvSpPr>
          <p:nvPr>
            <p:ph type="ftr" sz="quarter" idx="11"/>
          </p:nvPr>
        </p:nvSpPr>
        <p:spPr/>
        <p:txBody>
          <a:bodyPr/>
          <a:lstStyle/>
          <a:p>
            <a:endParaRPr lang="fa-IR" dirty="0"/>
          </a:p>
        </p:txBody>
      </p:sp>
      <p:sp>
        <p:nvSpPr>
          <p:cNvPr id="5" name="Slide Number Placeholder 4"/>
          <p:cNvSpPr>
            <a:spLocks noGrp="1"/>
          </p:cNvSpPr>
          <p:nvPr>
            <p:ph type="sldNum" sz="quarter" idx="12"/>
          </p:nvPr>
        </p:nvSpPr>
        <p:spPr/>
        <p:txBody>
          <a:bodyPr/>
          <a:lstStyle/>
          <a:p>
            <a:fld id="{6294E1C5-702D-4697-9A79-C60B218686C6}" type="slidenum">
              <a:rPr lang="fa-IR" smtClean="0"/>
              <a:t>‹#›</a:t>
            </a:fld>
            <a:endParaRPr lang="fa-IR"/>
          </a:p>
        </p:txBody>
      </p:sp>
    </p:spTree>
    <p:extLst>
      <p:ext uri="{BB962C8B-B14F-4D97-AF65-F5344CB8AC3E}">
        <p14:creationId xmlns:p14="http://schemas.microsoft.com/office/powerpoint/2010/main" val="25952910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5B69D4-AE16-4F27-9B43-BD812117F902}" type="datetime8">
              <a:rPr lang="fa-IR" smtClean="0"/>
              <a:t>2 مارس 19</a:t>
            </a:fld>
            <a:endParaRPr lang="fa-IR"/>
          </a:p>
        </p:txBody>
      </p:sp>
      <p:sp>
        <p:nvSpPr>
          <p:cNvPr id="3" name="Footer Placeholder 2"/>
          <p:cNvSpPr>
            <a:spLocks noGrp="1"/>
          </p:cNvSpPr>
          <p:nvPr>
            <p:ph type="ftr" sz="quarter" idx="11"/>
          </p:nvPr>
        </p:nvSpPr>
        <p:spPr/>
        <p:txBody>
          <a:bodyPr/>
          <a:lstStyle/>
          <a:p>
            <a:endParaRPr lang="fa-IR" dirty="0"/>
          </a:p>
        </p:txBody>
      </p:sp>
      <p:sp>
        <p:nvSpPr>
          <p:cNvPr id="4" name="Slide Number Placeholder 3"/>
          <p:cNvSpPr>
            <a:spLocks noGrp="1"/>
          </p:cNvSpPr>
          <p:nvPr>
            <p:ph type="sldNum" sz="quarter" idx="12"/>
          </p:nvPr>
        </p:nvSpPr>
        <p:spPr/>
        <p:txBody>
          <a:bodyPr/>
          <a:lstStyle/>
          <a:p>
            <a:fld id="{6294E1C5-702D-4697-9A79-C60B218686C6}" type="slidenum">
              <a:rPr lang="fa-IR" smtClean="0"/>
              <a:t>‹#›</a:t>
            </a:fld>
            <a:endParaRPr lang="fa-IR"/>
          </a:p>
        </p:txBody>
      </p:sp>
    </p:spTree>
    <p:extLst>
      <p:ext uri="{BB962C8B-B14F-4D97-AF65-F5344CB8AC3E}">
        <p14:creationId xmlns:p14="http://schemas.microsoft.com/office/powerpoint/2010/main" val="145449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fa-I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A2E5512-554E-427A-83DF-41AB27266922}" type="datetime8">
              <a:rPr lang="fa-IR" smtClean="0"/>
              <a:t>2 مارس 19</a:t>
            </a:fld>
            <a:endParaRPr lang="fa-IR"/>
          </a:p>
        </p:txBody>
      </p:sp>
      <p:sp>
        <p:nvSpPr>
          <p:cNvPr id="6" name="Footer Placeholder 5"/>
          <p:cNvSpPr>
            <a:spLocks noGrp="1"/>
          </p:cNvSpPr>
          <p:nvPr>
            <p:ph type="ftr" sz="quarter" idx="11"/>
          </p:nvPr>
        </p:nvSpPr>
        <p:spPr/>
        <p:txBody>
          <a:bodyPr/>
          <a:lstStyle/>
          <a:p>
            <a:endParaRPr lang="fa-IR" dirty="0"/>
          </a:p>
        </p:txBody>
      </p:sp>
      <p:sp>
        <p:nvSpPr>
          <p:cNvPr id="7" name="Slide Number Placeholder 6"/>
          <p:cNvSpPr>
            <a:spLocks noGrp="1"/>
          </p:cNvSpPr>
          <p:nvPr>
            <p:ph type="sldNum" sz="quarter" idx="12"/>
          </p:nvPr>
        </p:nvSpPr>
        <p:spPr/>
        <p:txBody>
          <a:bodyPr/>
          <a:lstStyle/>
          <a:p>
            <a:fld id="{6294E1C5-702D-4697-9A79-C60B218686C6}" type="slidenum">
              <a:rPr lang="fa-IR" smtClean="0"/>
              <a:t>‹#›</a:t>
            </a:fld>
            <a:endParaRPr lang="fa-IR"/>
          </a:p>
        </p:txBody>
      </p:sp>
    </p:spTree>
    <p:extLst>
      <p:ext uri="{BB962C8B-B14F-4D97-AF65-F5344CB8AC3E}">
        <p14:creationId xmlns:p14="http://schemas.microsoft.com/office/powerpoint/2010/main" val="39135991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fa-I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a-I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7EC1ADB-F265-401A-B773-9F6D605EA4AB}" type="datetime8">
              <a:rPr lang="fa-IR" smtClean="0"/>
              <a:t>2 مارس 19</a:t>
            </a:fld>
            <a:endParaRPr lang="fa-IR"/>
          </a:p>
        </p:txBody>
      </p:sp>
      <p:sp>
        <p:nvSpPr>
          <p:cNvPr id="6" name="Footer Placeholder 5"/>
          <p:cNvSpPr>
            <a:spLocks noGrp="1"/>
          </p:cNvSpPr>
          <p:nvPr>
            <p:ph type="ftr" sz="quarter" idx="11"/>
          </p:nvPr>
        </p:nvSpPr>
        <p:spPr/>
        <p:txBody>
          <a:bodyPr/>
          <a:lstStyle/>
          <a:p>
            <a:endParaRPr lang="fa-IR" dirty="0"/>
          </a:p>
        </p:txBody>
      </p:sp>
      <p:sp>
        <p:nvSpPr>
          <p:cNvPr id="7" name="Slide Number Placeholder 6"/>
          <p:cNvSpPr>
            <a:spLocks noGrp="1"/>
          </p:cNvSpPr>
          <p:nvPr>
            <p:ph type="sldNum" sz="quarter" idx="12"/>
          </p:nvPr>
        </p:nvSpPr>
        <p:spPr/>
        <p:txBody>
          <a:bodyPr/>
          <a:lstStyle/>
          <a:p>
            <a:fld id="{6294E1C5-702D-4697-9A79-C60B218686C6}" type="slidenum">
              <a:rPr lang="fa-IR" smtClean="0"/>
              <a:t>‹#›</a:t>
            </a:fld>
            <a:endParaRPr lang="fa-IR"/>
          </a:p>
        </p:txBody>
      </p:sp>
    </p:spTree>
    <p:extLst>
      <p:ext uri="{BB962C8B-B14F-4D97-AF65-F5344CB8AC3E}">
        <p14:creationId xmlns:p14="http://schemas.microsoft.com/office/powerpoint/2010/main" val="23343028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fa-I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a-IR"/>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2641911-0B99-4CE6-A0A8-7DDE82EDA0E5}" type="datetime8">
              <a:rPr lang="fa-IR" smtClean="0"/>
              <a:t>2 مارس 19</a:t>
            </a:fld>
            <a:endParaRPr lang="fa-I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fa-IR" dirty="0"/>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294E1C5-702D-4697-9A79-C60B218686C6}" type="slidenum">
              <a:rPr lang="fa-IR" smtClean="0"/>
              <a:t>‹#›</a:t>
            </a:fld>
            <a:endParaRPr lang="fa-IR"/>
          </a:p>
        </p:txBody>
      </p:sp>
    </p:spTree>
    <p:extLst>
      <p:ext uri="{BB962C8B-B14F-4D97-AF65-F5344CB8AC3E}">
        <p14:creationId xmlns:p14="http://schemas.microsoft.com/office/powerpoint/2010/main" val="15142542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a-IR"/>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www.hormoz.ir/%d9%88%d8%ac%d9%88%d8%af-28-%da%a9%d8%a7%d9%86%d9%88%d9%86-%d8%a8%d8%ad%d8%b1%d8%a7%d9%86%db%8c-%d9%81%d8%b1%d8%b3%d8%a7%db%8c%d8%b4-%d8%a8%d8%a7%d8%af%db%8c-%d8%af%d8%b1-%d9%87%d8%b1%d9%85%d8%b2/" TargetMode="Externa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55576" y="1052736"/>
            <a:ext cx="7772400" cy="1470025"/>
          </a:xfrm>
        </p:spPr>
        <p:txBody>
          <a:bodyPr/>
          <a:lstStyle/>
          <a:p>
            <a:r>
              <a:rPr lang="fa-IR" dirty="0" smtClean="0">
                <a:cs typeface="B Koodak" pitchFamily="2" charset="-78"/>
              </a:rPr>
              <a:t>مهندسی حفاظت آب و خاک پیشرفته</a:t>
            </a:r>
            <a:endParaRPr lang="fa-IR" dirty="0">
              <a:cs typeface="B Koodak" pitchFamily="2" charset="-78"/>
            </a:endParaRPr>
          </a:p>
        </p:txBody>
      </p:sp>
      <p:sp>
        <p:nvSpPr>
          <p:cNvPr id="3" name="Subtitle 2"/>
          <p:cNvSpPr>
            <a:spLocks noGrp="1"/>
          </p:cNvSpPr>
          <p:nvPr>
            <p:ph type="subTitle" idx="1"/>
          </p:nvPr>
        </p:nvSpPr>
        <p:spPr>
          <a:xfrm>
            <a:off x="1475656" y="2780928"/>
            <a:ext cx="7272808" cy="1080120"/>
          </a:xfrm>
        </p:spPr>
        <p:txBody>
          <a:bodyPr>
            <a:noAutofit/>
          </a:bodyPr>
          <a:lstStyle/>
          <a:p>
            <a:pPr rtl="0"/>
            <a:r>
              <a:rPr lang="en-US" sz="3600" b="1" u="sng" dirty="0" smtClean="0">
                <a:solidFill>
                  <a:schemeClr val="tx1"/>
                </a:solidFill>
                <a:latin typeface="Times New Roman" pitchFamily="18" charset="0"/>
                <a:cs typeface="Times New Roman" pitchFamily="18" charset="0"/>
              </a:rPr>
              <a:t>Advanced Soil and Water Conservation Engineering </a:t>
            </a:r>
            <a:endParaRPr lang="fa-IR" sz="3600" b="1" u="sng" dirty="0">
              <a:solidFill>
                <a:schemeClr val="tx1"/>
              </a:solidFill>
              <a:latin typeface="Times New Roman" pitchFamily="18" charset="0"/>
              <a:cs typeface="Times New Roman" pitchFamily="18" charset="0"/>
            </a:endParaRPr>
          </a:p>
        </p:txBody>
      </p:sp>
      <p:sp>
        <p:nvSpPr>
          <p:cNvPr id="5" name="Slide Number Placeholder 4"/>
          <p:cNvSpPr>
            <a:spLocks noGrp="1"/>
          </p:cNvSpPr>
          <p:nvPr>
            <p:ph type="sldNum" sz="quarter" idx="12"/>
          </p:nvPr>
        </p:nvSpPr>
        <p:spPr/>
        <p:txBody>
          <a:bodyPr/>
          <a:lstStyle/>
          <a:p>
            <a:fld id="{6294E1C5-702D-4697-9A79-C60B218686C6}" type="slidenum">
              <a:rPr lang="fa-IR" smtClean="0">
                <a:cs typeface="B Koodak" pitchFamily="2" charset="-78"/>
              </a:rPr>
              <a:t>1</a:t>
            </a:fld>
            <a:endParaRPr lang="fa-IR">
              <a:cs typeface="B Koodak" pitchFamily="2" charset="-78"/>
            </a:endParaRPr>
          </a:p>
        </p:txBody>
      </p:sp>
    </p:spTree>
    <p:extLst>
      <p:ext uri="{BB962C8B-B14F-4D97-AF65-F5344CB8AC3E}">
        <p14:creationId xmlns:p14="http://schemas.microsoft.com/office/powerpoint/2010/main" val="58728473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94E1C5-702D-4697-9A79-C60B218686C6}" type="slidenum">
              <a:rPr lang="fa-IR" smtClean="0"/>
              <a:t>10</a:t>
            </a:fld>
            <a:endParaRPr lang="fa-IR"/>
          </a:p>
        </p:txBody>
      </p:sp>
      <p:sp>
        <p:nvSpPr>
          <p:cNvPr id="3" name="Title 1"/>
          <p:cNvSpPr txBox="1">
            <a:spLocks/>
          </p:cNvSpPr>
          <p:nvPr/>
        </p:nvSpPr>
        <p:spPr>
          <a:xfrm>
            <a:off x="5906500" y="776624"/>
            <a:ext cx="2932700" cy="533400"/>
          </a:xfrm>
          <a:prstGeom prst="rect">
            <a:avLst/>
          </a:prstGeom>
        </p:spPr>
        <p:txBody>
          <a:bodyP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2000" smtClean="0">
                <a:solidFill>
                  <a:schemeClr val="accent1">
                    <a:lumMod val="75000"/>
                  </a:schemeClr>
                </a:solidFill>
                <a:cs typeface="B Koodak" pitchFamily="2" charset="-78"/>
              </a:rPr>
              <a:t>انواع سیستم های زهکشی </a:t>
            </a:r>
            <a:endParaRPr lang="en-US" sz="2000" dirty="0">
              <a:solidFill>
                <a:schemeClr val="accent1">
                  <a:lumMod val="75000"/>
                </a:schemeClr>
              </a:solidFill>
              <a:cs typeface="B Koodak" pitchFamily="2" charset="-78"/>
            </a:endParaRPr>
          </a:p>
        </p:txBody>
      </p:sp>
      <p:sp>
        <p:nvSpPr>
          <p:cNvPr id="4" name="Subtitle 2"/>
          <p:cNvSpPr txBox="1">
            <a:spLocks/>
          </p:cNvSpPr>
          <p:nvPr/>
        </p:nvSpPr>
        <p:spPr>
          <a:xfrm>
            <a:off x="755576" y="1462424"/>
            <a:ext cx="7976944" cy="3429000"/>
          </a:xfrm>
          <a:prstGeom prst="rect">
            <a:avLst/>
          </a:prstGeom>
        </p:spPr>
        <p:txBody>
          <a:bodyPr>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just"/>
            <a:r>
              <a:rPr lang="ar-SA" sz="1800" dirty="0" smtClean="0">
                <a:solidFill>
                  <a:schemeClr val="tx1">
                    <a:lumMod val="95000"/>
                    <a:lumOff val="5000"/>
                  </a:schemeClr>
                </a:solidFill>
                <a:latin typeface="Trebuchet MS" pitchFamily="34" charset="0"/>
                <a:cs typeface="B Koodak" pitchFamily="2" charset="-78"/>
              </a:rPr>
              <a:t>در صورتی که نوع زه آب از نظر سطحی یا زیر سطحی مورد توجه باشد ، زهکشها را به دو دسته زهکشهای سطحی و زیر سطحی تقسیم بندی می نمایند.</a:t>
            </a:r>
            <a:endParaRPr lang="en-US" sz="1800" dirty="0" smtClean="0">
              <a:solidFill>
                <a:schemeClr val="tx1">
                  <a:lumMod val="95000"/>
                  <a:lumOff val="5000"/>
                </a:schemeClr>
              </a:solidFill>
              <a:latin typeface="Trebuchet MS" pitchFamily="34" charset="0"/>
              <a:cs typeface="B Koodak" pitchFamily="2" charset="-78"/>
            </a:endParaRPr>
          </a:p>
          <a:p>
            <a:pPr algn="just"/>
            <a:r>
              <a:rPr lang="ar-SA" sz="1800" dirty="0" smtClean="0">
                <a:solidFill>
                  <a:schemeClr val="tx1">
                    <a:lumMod val="95000"/>
                    <a:lumOff val="5000"/>
                  </a:schemeClr>
                </a:solidFill>
                <a:latin typeface="Trebuchet MS" pitchFamily="34" charset="0"/>
                <a:cs typeface="B Koodak" pitchFamily="2" charset="-78"/>
              </a:rPr>
              <a:t>درشرایطی که سازه های زهکشی مورد توجه باشند ،زهکشها را به دو دسته زهکشهای روباز و زهکشهای لوله ای(زیر زمینی) تقسیم بندی می نمایند که درمورد اخیر زهکشی قائم ( چاه زهکش )را نیز در بر میگیرد. </a:t>
            </a:r>
            <a:endParaRPr lang="en-US" sz="1800" dirty="0" smtClean="0">
              <a:solidFill>
                <a:schemeClr val="tx1">
                  <a:lumMod val="95000"/>
                  <a:lumOff val="5000"/>
                </a:schemeClr>
              </a:solidFill>
              <a:latin typeface="Trebuchet MS" pitchFamily="34" charset="0"/>
              <a:cs typeface="B Koodak" pitchFamily="2" charset="-78"/>
            </a:endParaRPr>
          </a:p>
          <a:p>
            <a:pPr algn="just"/>
            <a:r>
              <a:rPr lang="ar-SA" sz="1800" dirty="0" smtClean="0">
                <a:solidFill>
                  <a:schemeClr val="tx1">
                    <a:lumMod val="95000"/>
                    <a:lumOff val="5000"/>
                  </a:schemeClr>
                </a:solidFill>
                <a:latin typeface="Trebuchet MS" pitchFamily="34" charset="0"/>
                <a:cs typeface="B Koodak" pitchFamily="2" charset="-78"/>
              </a:rPr>
              <a:t>توجه به این نکته ضروری است که زهکشهای روباز علاوه بر زه آبهای سطحی ،پروفیل خاک را نیز زهکشی </a:t>
            </a:r>
            <a:r>
              <a:rPr lang="fa-IR" sz="1800" dirty="0" smtClean="0">
                <a:solidFill>
                  <a:schemeClr val="tx1">
                    <a:lumMod val="95000"/>
                    <a:lumOff val="5000"/>
                  </a:schemeClr>
                </a:solidFill>
                <a:latin typeface="Trebuchet MS" pitchFamily="34" charset="0"/>
                <a:cs typeface="B Koodak" pitchFamily="2" charset="-78"/>
              </a:rPr>
              <a:t>می نمایند.</a:t>
            </a:r>
            <a:endParaRPr lang="en-US" sz="1800" dirty="0">
              <a:solidFill>
                <a:schemeClr val="tx1">
                  <a:lumMod val="95000"/>
                  <a:lumOff val="5000"/>
                </a:schemeClr>
              </a:solidFill>
              <a:latin typeface="Trebuchet MS" pitchFamily="34" charset="0"/>
              <a:cs typeface="B Koodak" pitchFamily="2" charset="-78"/>
            </a:endParaRPr>
          </a:p>
        </p:txBody>
      </p:sp>
      <p:sp>
        <p:nvSpPr>
          <p:cNvPr id="5" name="Rectangle 4"/>
          <p:cNvSpPr/>
          <p:nvPr/>
        </p:nvSpPr>
        <p:spPr>
          <a:xfrm>
            <a:off x="4835476" y="3645024"/>
            <a:ext cx="3850154" cy="523220"/>
          </a:xfrm>
          <a:prstGeom prst="rect">
            <a:avLst/>
          </a:prstGeom>
        </p:spPr>
        <p:txBody>
          <a:bodyPr wrap="square">
            <a:spAutoFit/>
          </a:bodyPr>
          <a:lstStyle/>
          <a:p>
            <a:r>
              <a:rPr lang="ar-SA" sz="2800" b="1" dirty="0" smtClean="0">
                <a:solidFill>
                  <a:schemeClr val="accent1">
                    <a:lumMod val="75000"/>
                  </a:schemeClr>
                </a:solidFill>
                <a:cs typeface="B Koodak" pitchFamily="2" charset="-78"/>
              </a:rPr>
              <a:t>سیستم زهکشی سطحی </a:t>
            </a:r>
            <a:endParaRPr lang="en-US" sz="2800" dirty="0">
              <a:solidFill>
                <a:schemeClr val="accent1">
                  <a:lumMod val="75000"/>
                </a:schemeClr>
              </a:solidFill>
              <a:cs typeface="B Koodak" pitchFamily="2" charset="-78"/>
            </a:endParaRPr>
          </a:p>
        </p:txBody>
      </p:sp>
      <p:sp>
        <p:nvSpPr>
          <p:cNvPr id="6" name="Rectangle 2"/>
          <p:cNvSpPr>
            <a:spLocks noChangeArrowheads="1"/>
          </p:cNvSpPr>
          <p:nvPr/>
        </p:nvSpPr>
        <p:spPr bwMode="auto">
          <a:xfrm>
            <a:off x="986814" y="4293096"/>
            <a:ext cx="7722777"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spcBef>
                <a:spcPct val="0"/>
              </a:spcBef>
              <a:spcAft>
                <a:spcPct val="0"/>
              </a:spcAft>
              <a:buClrTx/>
              <a:buSzTx/>
              <a:buFontTx/>
              <a:buNone/>
              <a:tabLst/>
            </a:pPr>
            <a:r>
              <a:rPr kumimoji="0" lang="ar-SA" i="0" u="none" strike="noStrike" cap="none" normalizeH="0" baseline="0" dirty="0" smtClean="0">
                <a:ln>
                  <a:noFill/>
                </a:ln>
                <a:effectLst/>
                <a:latin typeface="Tahoma" pitchFamily="34" charset="0"/>
                <a:ea typeface="Times New Roman" pitchFamily="18" charset="0"/>
                <a:cs typeface="B Koodak" pitchFamily="2" charset="-78"/>
              </a:rPr>
              <a:t>برای مناطق </a:t>
            </a:r>
            <a:r>
              <a:rPr kumimoji="0" lang="ar-SA" i="0" u="sng" strike="noStrike" cap="none" normalizeH="0" baseline="0" dirty="0" smtClean="0">
                <a:ln>
                  <a:noFill/>
                </a:ln>
                <a:solidFill>
                  <a:srgbClr val="FF0000"/>
                </a:solidFill>
                <a:effectLst/>
                <a:latin typeface="Tahoma" pitchFamily="34" charset="0"/>
                <a:ea typeface="Times New Roman" pitchFamily="18" charset="0"/>
                <a:cs typeface="B Koodak" pitchFamily="2" charset="-78"/>
              </a:rPr>
              <a:t>مرطوب</a:t>
            </a:r>
            <a:r>
              <a:rPr kumimoji="0" lang="ar-SA" i="0" u="none" strike="noStrike" cap="none" normalizeH="0" baseline="0" dirty="0" smtClean="0">
                <a:ln>
                  <a:noFill/>
                </a:ln>
                <a:effectLst/>
                <a:latin typeface="Tahoma" pitchFamily="34" charset="0"/>
                <a:ea typeface="Times New Roman" pitchFamily="18" charset="0"/>
                <a:cs typeface="B Koodak" pitchFamily="2" charset="-78"/>
              </a:rPr>
              <a:t> بیشترین کاربرد را دارد و به خاطر اینکه بارندگی در سطح زمین تجمع پیدا میکند ، این سیستم بصورت کانالهای عریض و کم عمق( شبکه نهرهای قابل گذر) بکار میرود بطوریکه ماشین آلات هم میتوانند براحتی از روی آن حرکت کنند .</a:t>
            </a:r>
            <a:endParaRPr kumimoji="0" lang="ar-SA" i="0" u="none" strike="noStrike" cap="none" normalizeH="0" baseline="0" dirty="0" smtClean="0">
              <a:ln>
                <a:noFill/>
              </a:ln>
              <a:effectLst/>
              <a:latin typeface="Arial" pitchFamily="34" charset="0"/>
              <a:cs typeface="B Koodak" pitchFamily="2" charset="-78"/>
            </a:endParaRPr>
          </a:p>
        </p:txBody>
      </p:sp>
    </p:spTree>
    <p:extLst>
      <p:ext uri="{BB962C8B-B14F-4D97-AF65-F5344CB8AC3E}">
        <p14:creationId xmlns:p14="http://schemas.microsoft.com/office/powerpoint/2010/main" val="38410895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94E1C5-702D-4697-9A79-C60B218686C6}" type="slidenum">
              <a:rPr lang="fa-IR" smtClean="0"/>
              <a:t>11</a:t>
            </a:fld>
            <a:endParaRPr lang="fa-IR"/>
          </a:p>
        </p:txBody>
      </p:sp>
      <p:pic>
        <p:nvPicPr>
          <p:cNvPr id="3" name="Picture 2" descr="n00000584-t.jpg"/>
          <p:cNvPicPr>
            <a:picLocks noChangeAspect="1"/>
          </p:cNvPicPr>
          <p:nvPr/>
        </p:nvPicPr>
        <p:blipFill>
          <a:blip r:embed="rId2"/>
          <a:stretch>
            <a:fillRect/>
          </a:stretch>
        </p:blipFill>
        <p:spPr>
          <a:xfrm>
            <a:off x="838225" y="2606279"/>
            <a:ext cx="6578039" cy="3555492"/>
          </a:xfrm>
          <a:prstGeom prst="rect">
            <a:avLst/>
          </a:prstGeom>
          <a:effectLst>
            <a:softEdge rad="127000"/>
          </a:effectLst>
          <a:scene3d>
            <a:camera prst="perspectiveContrastingRightFacing"/>
            <a:lightRig rig="threePt" dir="t"/>
          </a:scene3d>
        </p:spPr>
      </p:pic>
      <p:sp>
        <p:nvSpPr>
          <p:cNvPr id="4" name="Title 1"/>
          <p:cNvSpPr txBox="1">
            <a:spLocks/>
          </p:cNvSpPr>
          <p:nvPr/>
        </p:nvSpPr>
        <p:spPr>
          <a:xfrm>
            <a:off x="7142921" y="2798724"/>
            <a:ext cx="1798242" cy="446562"/>
          </a:xfrm>
          <a:prstGeom prst="rect">
            <a:avLst/>
          </a:prstGeom>
        </p:spPr>
        <p:txBody>
          <a:bodyPr>
            <a:normAutofit/>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ar-SA" sz="1800" dirty="0" smtClean="0">
                <a:solidFill>
                  <a:schemeClr val="accent1">
                    <a:lumMod val="50000"/>
                  </a:schemeClr>
                </a:solidFill>
                <a:cs typeface="B Koodak" pitchFamily="2" charset="-78"/>
              </a:rPr>
              <a:t>انواع زهکش</a:t>
            </a:r>
            <a:endParaRPr lang="en-US" sz="1800" dirty="0">
              <a:solidFill>
                <a:schemeClr val="accent1">
                  <a:lumMod val="50000"/>
                </a:schemeClr>
              </a:solidFill>
              <a:cs typeface="B Koodak" pitchFamily="2" charset="-78"/>
            </a:endParaRPr>
          </a:p>
        </p:txBody>
      </p:sp>
      <p:sp>
        <p:nvSpPr>
          <p:cNvPr id="5" name="Subtitle 2"/>
          <p:cNvSpPr txBox="1">
            <a:spLocks/>
          </p:cNvSpPr>
          <p:nvPr/>
        </p:nvSpPr>
        <p:spPr>
          <a:xfrm>
            <a:off x="7533873" y="3673079"/>
            <a:ext cx="1163568" cy="483078"/>
          </a:xfrm>
          <a:prstGeom prst="rect">
            <a:avLst/>
          </a:prstGeom>
        </p:spPr>
        <p:txBody>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fa-IR" sz="1400" dirty="0">
                <a:cs typeface="B Koodak" pitchFamily="2" charset="-78"/>
              </a:rPr>
              <a:t>1</a:t>
            </a:r>
            <a:r>
              <a:rPr lang="ar-SA" sz="1400" dirty="0" smtClean="0">
                <a:cs typeface="B Koodak" pitchFamily="2" charset="-78"/>
              </a:rPr>
              <a:t>-روباز</a:t>
            </a:r>
            <a:endParaRPr lang="en-US" sz="1400" dirty="0">
              <a:cs typeface="B Koodak" pitchFamily="2" charset="-78"/>
            </a:endParaRPr>
          </a:p>
        </p:txBody>
      </p:sp>
      <p:sp>
        <p:nvSpPr>
          <p:cNvPr id="6" name="Rectangle 5"/>
          <p:cNvSpPr/>
          <p:nvPr/>
        </p:nvSpPr>
        <p:spPr>
          <a:xfrm>
            <a:off x="4790473" y="787898"/>
            <a:ext cx="3876829" cy="400110"/>
          </a:xfrm>
          <a:prstGeom prst="rect">
            <a:avLst/>
          </a:prstGeom>
        </p:spPr>
        <p:txBody>
          <a:bodyPr wrap="square">
            <a:spAutoFit/>
          </a:bodyPr>
          <a:lstStyle/>
          <a:p>
            <a:r>
              <a:rPr lang="ar-SA" sz="2000" b="1" dirty="0" smtClean="0">
                <a:solidFill>
                  <a:schemeClr val="accent1">
                    <a:lumMod val="75000"/>
                  </a:schemeClr>
                </a:solidFill>
                <a:cs typeface="B Koodak" pitchFamily="2" charset="-78"/>
              </a:rPr>
              <a:t>سیستم زهکشی زیرزمینی</a:t>
            </a:r>
            <a:endParaRPr lang="en-US" sz="2000" dirty="0">
              <a:solidFill>
                <a:schemeClr val="accent1">
                  <a:lumMod val="75000"/>
                </a:schemeClr>
              </a:solidFill>
              <a:cs typeface="B Koodak" pitchFamily="2" charset="-78"/>
            </a:endParaRPr>
          </a:p>
        </p:txBody>
      </p:sp>
      <p:sp>
        <p:nvSpPr>
          <p:cNvPr id="7" name="Rectangle 1"/>
          <p:cNvSpPr>
            <a:spLocks noChangeArrowheads="1"/>
          </p:cNvSpPr>
          <p:nvPr/>
        </p:nvSpPr>
        <p:spPr bwMode="auto">
          <a:xfrm>
            <a:off x="53146" y="1224223"/>
            <a:ext cx="8568095"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spcBef>
                <a:spcPct val="0"/>
              </a:spcBef>
              <a:spcAft>
                <a:spcPct val="0"/>
              </a:spcAft>
              <a:buClrTx/>
              <a:buSzTx/>
              <a:buFontTx/>
              <a:buNone/>
              <a:tabLst/>
            </a:pPr>
            <a:r>
              <a:rPr kumimoji="0" lang="ar-SA" sz="2400" i="0" u="none" strike="noStrike" cap="none" normalizeH="0" baseline="0" dirty="0" smtClean="0">
                <a:ln>
                  <a:noFill/>
                </a:ln>
                <a:effectLst/>
                <a:ea typeface="Times New Roman" pitchFamily="18" charset="0"/>
                <a:cs typeface="B Koodak" pitchFamily="2" charset="-78"/>
              </a:rPr>
              <a:t>بصورت کانال روباز عمیق تا عمق حدود 2 متر و یا لوله گذاری زیرزمینی است . زهکشی زیر زمینی بصورت عمودی نیز میتواند باشد ( حفر چاه ) لوله های زهکش زیر زمینی بصورت قطعه قطعه می باشند که یا بصورت ساده است و یا بصورت نرو مادگی . </a:t>
            </a:r>
            <a:endParaRPr kumimoji="0" lang="ar-SA" sz="2400" i="0" u="none" strike="noStrike" cap="none" normalizeH="0" baseline="0" dirty="0" smtClean="0">
              <a:ln>
                <a:noFill/>
              </a:ln>
              <a:effectLst/>
              <a:cs typeface="B Koodak" pitchFamily="2" charset="-78"/>
            </a:endParaRPr>
          </a:p>
        </p:txBody>
      </p:sp>
      <p:sp>
        <p:nvSpPr>
          <p:cNvPr id="8" name="Rectangle 7"/>
          <p:cNvSpPr/>
          <p:nvPr/>
        </p:nvSpPr>
        <p:spPr>
          <a:xfrm>
            <a:off x="6960840" y="4156157"/>
            <a:ext cx="1744166" cy="307777"/>
          </a:xfrm>
          <a:prstGeom prst="rect">
            <a:avLst/>
          </a:prstGeom>
        </p:spPr>
        <p:txBody>
          <a:bodyPr wrap="square">
            <a:spAutoFit/>
          </a:bodyPr>
          <a:lstStyle/>
          <a:p>
            <a:r>
              <a:rPr lang="ar-SA" sz="1400" dirty="0" smtClean="0">
                <a:ea typeface="Adobe Heiti Std R" pitchFamily="34" charset="-128"/>
                <a:cs typeface="B Koodak" pitchFamily="2" charset="-78"/>
              </a:rPr>
              <a:t>2- لوله ای </a:t>
            </a:r>
            <a:endParaRPr lang="en-US" sz="1400" dirty="0">
              <a:ea typeface="Adobe Heiti Std R" pitchFamily="34" charset="-128"/>
              <a:cs typeface="B Koodak" pitchFamily="2" charset="-78"/>
            </a:endParaRPr>
          </a:p>
        </p:txBody>
      </p:sp>
      <p:sp>
        <p:nvSpPr>
          <p:cNvPr id="9" name="Rectangle 8"/>
          <p:cNvSpPr/>
          <p:nvPr/>
        </p:nvSpPr>
        <p:spPr>
          <a:xfrm>
            <a:off x="6009084" y="4816079"/>
            <a:ext cx="2819835" cy="307777"/>
          </a:xfrm>
          <a:prstGeom prst="rect">
            <a:avLst/>
          </a:prstGeom>
        </p:spPr>
        <p:txBody>
          <a:bodyPr wrap="square">
            <a:spAutoFit/>
          </a:bodyPr>
          <a:lstStyle/>
          <a:p>
            <a:r>
              <a:rPr lang="ar-SA" sz="1400" dirty="0" smtClean="0">
                <a:cs typeface="B Koodak" pitchFamily="2" charset="-78"/>
              </a:rPr>
              <a:t> 4-عمودی ( چاه )</a:t>
            </a:r>
            <a:endParaRPr lang="en-US" sz="1400" dirty="0">
              <a:cs typeface="B Koodak" pitchFamily="2" charset="-78"/>
            </a:endParaRPr>
          </a:p>
        </p:txBody>
      </p:sp>
      <p:sp>
        <p:nvSpPr>
          <p:cNvPr id="10" name="Rectangle 9"/>
          <p:cNvSpPr/>
          <p:nvPr/>
        </p:nvSpPr>
        <p:spPr>
          <a:xfrm>
            <a:off x="6093766" y="5501879"/>
            <a:ext cx="2686320" cy="307777"/>
          </a:xfrm>
          <a:prstGeom prst="rect">
            <a:avLst/>
          </a:prstGeom>
        </p:spPr>
        <p:txBody>
          <a:bodyPr wrap="square">
            <a:spAutoFit/>
          </a:bodyPr>
          <a:lstStyle/>
          <a:p>
            <a:r>
              <a:rPr lang="ar-SA" sz="1400" dirty="0" smtClean="0">
                <a:cs typeface="B Koodak" pitchFamily="2" charset="-78"/>
              </a:rPr>
              <a:t> 5-زهکش حائل </a:t>
            </a:r>
            <a:endParaRPr lang="en-US" sz="1400" dirty="0">
              <a:cs typeface="B Koodak" pitchFamily="2" charset="-78"/>
            </a:endParaRPr>
          </a:p>
        </p:txBody>
      </p:sp>
    </p:spTree>
    <p:extLst>
      <p:ext uri="{BB962C8B-B14F-4D97-AF65-F5344CB8AC3E}">
        <p14:creationId xmlns:p14="http://schemas.microsoft.com/office/powerpoint/2010/main" val="14638772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932040" y="1063526"/>
            <a:ext cx="3678560" cy="522762"/>
          </a:xfrm>
        </p:spPr>
        <p:txBody>
          <a:bodyPr>
            <a:normAutofit/>
          </a:bodyPr>
          <a:lstStyle/>
          <a:p>
            <a:r>
              <a:rPr lang="ar-SA" sz="2400" dirty="0" smtClean="0">
                <a:solidFill>
                  <a:schemeClr val="accent1">
                    <a:lumMod val="75000"/>
                  </a:schemeClr>
                </a:solidFill>
                <a:cs typeface="B Koodak" pitchFamily="2" charset="-78"/>
              </a:rPr>
              <a:t>زهکش روباز </a:t>
            </a:r>
            <a:endParaRPr lang="en-US" sz="2400" dirty="0">
              <a:solidFill>
                <a:schemeClr val="accent1">
                  <a:lumMod val="75000"/>
                </a:schemeClr>
              </a:solidFill>
              <a:cs typeface="B Koodak" pitchFamily="2" charset="-78"/>
            </a:endParaRPr>
          </a:p>
        </p:txBody>
      </p:sp>
      <p:sp>
        <p:nvSpPr>
          <p:cNvPr id="3" name="Subtitle 2"/>
          <p:cNvSpPr>
            <a:spLocks noGrp="1"/>
          </p:cNvSpPr>
          <p:nvPr>
            <p:ph type="subTitle" idx="1"/>
          </p:nvPr>
        </p:nvSpPr>
        <p:spPr>
          <a:xfrm>
            <a:off x="539552" y="1700808"/>
            <a:ext cx="8086288" cy="1554480"/>
          </a:xfrm>
        </p:spPr>
        <p:txBody>
          <a:bodyPr>
            <a:noAutofit/>
          </a:bodyPr>
          <a:lstStyle/>
          <a:p>
            <a:pPr algn="just" rtl="1">
              <a:lnSpc>
                <a:spcPct val="250000"/>
              </a:lnSpc>
            </a:pPr>
            <a:r>
              <a:rPr lang="ar-SA" sz="1800" dirty="0" smtClean="0">
                <a:solidFill>
                  <a:schemeClr val="tx1"/>
                </a:solidFill>
                <a:cs typeface="B Koodak" pitchFamily="2" charset="-78"/>
              </a:rPr>
              <a:t>کانال با مقطع معمولا ذوذنقه ای شکلی است .درکانال زهکشی به مراتب بیشتر از کانال آبیاری است .</a:t>
            </a:r>
            <a:r>
              <a:rPr lang="en-US" sz="1800" dirty="0" smtClean="0">
                <a:solidFill>
                  <a:schemeClr val="tx1"/>
                </a:solidFill>
                <a:cs typeface="B Koodak" pitchFamily="2" charset="-78"/>
              </a:rPr>
              <a:t>freeboard</a:t>
            </a:r>
          </a:p>
          <a:p>
            <a:pPr algn="just" rtl="1">
              <a:lnSpc>
                <a:spcPct val="250000"/>
              </a:lnSpc>
            </a:pPr>
            <a:r>
              <a:rPr lang="ar-SA" sz="1800" dirty="0" smtClean="0">
                <a:solidFill>
                  <a:schemeClr val="tx1"/>
                </a:solidFill>
                <a:cs typeface="B Koodak" pitchFamily="2" charset="-78"/>
              </a:rPr>
              <a:t>نکته : کانال زهکشی در گودی و کانال آبیاری در ارتفاع است </a:t>
            </a:r>
            <a:endParaRPr lang="en-US" sz="1800" dirty="0">
              <a:solidFill>
                <a:schemeClr val="tx1"/>
              </a:solidFill>
              <a:cs typeface="B Koodak" pitchFamily="2" charset="-78"/>
            </a:endParaRPr>
          </a:p>
        </p:txBody>
      </p:sp>
    </p:spTree>
    <p:extLst>
      <p:ext uri="{BB962C8B-B14F-4D97-AF65-F5344CB8AC3E}">
        <p14:creationId xmlns:p14="http://schemas.microsoft.com/office/powerpoint/2010/main" val="1878520420"/>
      </p:ext>
    </p:extLst>
  </p:cSld>
  <p:clrMapOvr>
    <a:masterClrMapping/>
  </p:clrMapOvr>
  <p:transition>
    <p:zoom dir="in"/>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http://www.fotosearch.com/bthumb/UNY/UNY826/u10031697.jpg"/>
          <p:cNvPicPr/>
          <p:nvPr/>
        </p:nvPicPr>
        <p:blipFill>
          <a:blip r:embed="rId2" cstate="print"/>
          <a:srcRect/>
          <a:stretch>
            <a:fillRect/>
          </a:stretch>
        </p:blipFill>
        <p:spPr bwMode="auto">
          <a:xfrm>
            <a:off x="-6052" y="691153"/>
            <a:ext cx="2344555" cy="1447800"/>
          </a:xfrm>
          <a:prstGeom prst="roundRect">
            <a:avLst>
              <a:gd name="adj" fmla="val 8594"/>
            </a:avLst>
          </a:prstGeom>
          <a:solidFill>
            <a:srgbClr val="FFFFFF">
              <a:shade val="85000"/>
            </a:srgbClr>
          </a:solidFill>
          <a:ln>
            <a:noFill/>
          </a:ln>
          <a:effectLst>
            <a:reflection blurRad="6350" stA="50000" endA="295" endPos="92000" dist="101600" dir="5400000" sy="-100000" algn="bl" rotWithShape="0"/>
          </a:effectLst>
          <a:scene3d>
            <a:camera prst="perspectiveHeroicExtremeRightFacing"/>
            <a:lightRig rig="threePt" dir="t"/>
          </a:scene3d>
        </p:spPr>
      </p:pic>
      <p:sp>
        <p:nvSpPr>
          <p:cNvPr id="2" name="Title 1"/>
          <p:cNvSpPr>
            <a:spLocks noGrp="1"/>
          </p:cNvSpPr>
          <p:nvPr>
            <p:ph type="ctrTitle"/>
          </p:nvPr>
        </p:nvSpPr>
        <p:spPr>
          <a:xfrm>
            <a:off x="6522596" y="1000911"/>
            <a:ext cx="2164204" cy="370362"/>
          </a:xfrm>
        </p:spPr>
        <p:txBody>
          <a:bodyPr>
            <a:normAutofit fontScale="90000"/>
          </a:bodyPr>
          <a:lstStyle/>
          <a:p>
            <a:r>
              <a:rPr lang="ar-SA" sz="2000" dirty="0" smtClean="0">
                <a:solidFill>
                  <a:schemeClr val="accent1">
                    <a:lumMod val="75000"/>
                  </a:schemeClr>
                </a:solidFill>
                <a:cs typeface="B Koodak" pitchFamily="2" charset="-78"/>
              </a:rPr>
              <a:t>زهکش های لوله ای </a:t>
            </a:r>
            <a:endParaRPr lang="en-US" sz="2000" dirty="0">
              <a:solidFill>
                <a:schemeClr val="accent1">
                  <a:lumMod val="75000"/>
                </a:schemeClr>
              </a:solidFill>
              <a:cs typeface="B Koodak" pitchFamily="2" charset="-78"/>
            </a:endParaRPr>
          </a:p>
        </p:txBody>
      </p:sp>
      <p:sp>
        <p:nvSpPr>
          <p:cNvPr id="3" name="Subtitle 2"/>
          <p:cNvSpPr>
            <a:spLocks noGrp="1"/>
          </p:cNvSpPr>
          <p:nvPr>
            <p:ph type="subTitle" idx="1"/>
          </p:nvPr>
        </p:nvSpPr>
        <p:spPr>
          <a:xfrm>
            <a:off x="6133945" y="1376953"/>
            <a:ext cx="2705255" cy="406878"/>
          </a:xfrm>
        </p:spPr>
        <p:txBody>
          <a:bodyPr>
            <a:normAutofit fontScale="92500"/>
          </a:bodyPr>
          <a:lstStyle/>
          <a:p>
            <a:r>
              <a:rPr lang="ar-SA" sz="1600" dirty="0" smtClean="0">
                <a:solidFill>
                  <a:schemeClr val="tx1"/>
                </a:solidFill>
                <a:cs typeface="B Koodak" pitchFamily="2" charset="-78"/>
              </a:rPr>
              <a:t>این زهکشها در سه نوع یافت میشوند :</a:t>
            </a:r>
            <a:endParaRPr lang="en-US" sz="1600" dirty="0" smtClean="0">
              <a:solidFill>
                <a:schemeClr val="tx1"/>
              </a:solidFill>
              <a:cs typeface="B Koodak" pitchFamily="2" charset="-78"/>
            </a:endParaRPr>
          </a:p>
          <a:p>
            <a:endParaRPr lang="en-US" sz="1600" dirty="0">
              <a:solidFill>
                <a:schemeClr val="tx1"/>
              </a:solidFill>
              <a:cs typeface="B Koodak" pitchFamily="2" charset="-78"/>
            </a:endParaRPr>
          </a:p>
        </p:txBody>
      </p:sp>
      <p:sp>
        <p:nvSpPr>
          <p:cNvPr id="1025" name="Rectangle 1"/>
          <p:cNvSpPr>
            <a:spLocks noChangeArrowheads="1"/>
          </p:cNvSpPr>
          <p:nvPr/>
        </p:nvSpPr>
        <p:spPr bwMode="auto">
          <a:xfrm>
            <a:off x="827584" y="2791381"/>
            <a:ext cx="7935416" cy="6463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spcBef>
                <a:spcPct val="0"/>
              </a:spcBef>
              <a:spcAft>
                <a:spcPct val="0"/>
              </a:spcAft>
              <a:buClrTx/>
              <a:buSzTx/>
              <a:buFontTx/>
              <a:buNone/>
              <a:tabLst/>
            </a:pPr>
            <a:r>
              <a:rPr kumimoji="0" lang="ar-SA" b="0" i="0" u="none" strike="noStrike" cap="none" normalizeH="0" baseline="0" dirty="0" smtClean="0">
                <a:ln>
                  <a:noFill/>
                </a:ln>
                <a:effectLst/>
                <a:latin typeface="Tahoma" pitchFamily="34" charset="0"/>
                <a:ea typeface="Times New Roman" pitchFamily="18" charset="0"/>
                <a:cs typeface="B Koodak" pitchFamily="2" charset="-78"/>
              </a:rPr>
              <a:t>لوله های سفالی معمولا در قطر های 5، 6.5،8،10،20 سانتی متر و طول 30 سانتی متر تولید میشوند. حسن این لوله این است که در برابر واکنش شیمیایی آب مقاوم است .</a:t>
            </a:r>
            <a:endParaRPr kumimoji="0" lang="ar-SA" b="0" i="0" u="none" strike="noStrike" cap="none" normalizeH="0" baseline="0" dirty="0" smtClean="0">
              <a:ln>
                <a:noFill/>
              </a:ln>
              <a:effectLst/>
              <a:latin typeface="Arial" pitchFamily="34" charset="0"/>
              <a:cs typeface="B Koodak" pitchFamily="2" charset="-78"/>
            </a:endParaRPr>
          </a:p>
        </p:txBody>
      </p:sp>
      <p:sp>
        <p:nvSpPr>
          <p:cNvPr id="6" name="Rectangle 5"/>
          <p:cNvSpPr/>
          <p:nvPr/>
        </p:nvSpPr>
        <p:spPr>
          <a:xfrm>
            <a:off x="6372200" y="3358153"/>
            <a:ext cx="2249883" cy="461665"/>
          </a:xfrm>
          <a:prstGeom prst="rect">
            <a:avLst/>
          </a:prstGeom>
        </p:spPr>
        <p:txBody>
          <a:bodyPr wrap="square">
            <a:spAutoFit/>
          </a:bodyPr>
          <a:lstStyle/>
          <a:p>
            <a:r>
              <a:rPr lang="ar-SA" sz="2400" dirty="0" smtClean="0">
                <a:solidFill>
                  <a:schemeClr val="accent1">
                    <a:lumMod val="50000"/>
                  </a:schemeClr>
                </a:solidFill>
                <a:cs typeface="B Koodak" pitchFamily="2" charset="-78"/>
              </a:rPr>
              <a:t>ب: پلاستیکی</a:t>
            </a:r>
            <a:endParaRPr lang="en-US" sz="2400" dirty="0">
              <a:solidFill>
                <a:schemeClr val="accent1">
                  <a:lumMod val="50000"/>
                </a:schemeClr>
              </a:solidFill>
              <a:cs typeface="B Koodak" pitchFamily="2" charset="-78"/>
            </a:endParaRPr>
          </a:p>
        </p:txBody>
      </p:sp>
      <p:sp>
        <p:nvSpPr>
          <p:cNvPr id="8" name="Rectangle 7"/>
          <p:cNvSpPr/>
          <p:nvPr/>
        </p:nvSpPr>
        <p:spPr>
          <a:xfrm>
            <a:off x="5893254" y="1910353"/>
            <a:ext cx="2783272" cy="461665"/>
          </a:xfrm>
          <a:prstGeom prst="rect">
            <a:avLst/>
          </a:prstGeom>
        </p:spPr>
        <p:txBody>
          <a:bodyPr wrap="square">
            <a:spAutoFit/>
          </a:bodyPr>
          <a:lstStyle/>
          <a:p>
            <a:r>
              <a:rPr lang="ar-SA" sz="2400" dirty="0" smtClean="0">
                <a:solidFill>
                  <a:schemeClr val="accent1">
                    <a:lumMod val="50000"/>
                  </a:schemeClr>
                </a:solidFill>
                <a:cs typeface="B Koodak" pitchFamily="2" charset="-78"/>
              </a:rPr>
              <a:t>الف : سفالی </a:t>
            </a:r>
            <a:endParaRPr lang="en-US" sz="2400" dirty="0">
              <a:solidFill>
                <a:schemeClr val="accent1">
                  <a:lumMod val="50000"/>
                </a:schemeClr>
              </a:solidFill>
              <a:cs typeface="B Koodak" pitchFamily="2" charset="-78"/>
            </a:endParaRPr>
          </a:p>
        </p:txBody>
      </p:sp>
      <p:sp>
        <p:nvSpPr>
          <p:cNvPr id="1026" name="Rectangle 2"/>
          <p:cNvSpPr>
            <a:spLocks noChangeArrowheads="1"/>
          </p:cNvSpPr>
          <p:nvPr/>
        </p:nvSpPr>
        <p:spPr bwMode="auto">
          <a:xfrm>
            <a:off x="827584" y="3958443"/>
            <a:ext cx="7935416" cy="9233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spcBef>
                <a:spcPct val="0"/>
              </a:spcBef>
              <a:spcAft>
                <a:spcPct val="0"/>
              </a:spcAft>
              <a:buClrTx/>
              <a:buSzTx/>
              <a:buFontTx/>
              <a:buNone/>
              <a:tabLst/>
            </a:pPr>
            <a:r>
              <a:rPr kumimoji="0" lang="ar-SA" b="0" i="0" u="none" strike="noStrike" cap="none" normalizeH="0" baseline="0" dirty="0" smtClean="0">
                <a:ln>
                  <a:noFill/>
                </a:ln>
                <a:effectLst/>
                <a:latin typeface="Tahoma" pitchFamily="34" charset="0"/>
                <a:ea typeface="Times New Roman" pitchFamily="18" charset="0"/>
                <a:cs typeface="B Koodak" pitchFamily="2" charset="-78"/>
              </a:rPr>
              <a:t>لوله های پلاستیکی ( پلی اتیلن و پی وی سی )به دو صورت صاف و موجدار تولید میشوند . در شرایط مساوی قطر لوله موجدار را باید 20 درصد بیشتر از طول لوله صاف گرفت که این مساله به خاطر بوجود آمدن افت ناشی از موجهای لوله است .طول این لوله ها تا 100 متر میرسد .</a:t>
            </a:r>
            <a:endParaRPr kumimoji="0" lang="ar-SA" b="0" i="0" u="none" strike="noStrike" cap="none" normalizeH="0" baseline="0" dirty="0" smtClean="0">
              <a:ln>
                <a:noFill/>
              </a:ln>
              <a:effectLst/>
              <a:latin typeface="Arial" pitchFamily="34" charset="0"/>
              <a:cs typeface="B Koodak" pitchFamily="2" charset="-78"/>
            </a:endParaRPr>
          </a:p>
        </p:txBody>
      </p:sp>
      <p:sp>
        <p:nvSpPr>
          <p:cNvPr id="10" name="Rectangle 9"/>
          <p:cNvSpPr/>
          <p:nvPr/>
        </p:nvSpPr>
        <p:spPr>
          <a:xfrm>
            <a:off x="5724128" y="4919682"/>
            <a:ext cx="2962672" cy="461665"/>
          </a:xfrm>
          <a:prstGeom prst="rect">
            <a:avLst/>
          </a:prstGeom>
        </p:spPr>
        <p:txBody>
          <a:bodyPr wrap="square">
            <a:spAutoFit/>
          </a:bodyPr>
          <a:lstStyle/>
          <a:p>
            <a:r>
              <a:rPr lang="ar-SA" sz="2400" dirty="0" smtClean="0">
                <a:solidFill>
                  <a:schemeClr val="accent1">
                    <a:lumMod val="50000"/>
                  </a:schemeClr>
                </a:solidFill>
                <a:cs typeface="B Koodak" pitchFamily="2" charset="-78"/>
              </a:rPr>
              <a:t>پ: سیمانی </a:t>
            </a:r>
            <a:endParaRPr lang="en-US" sz="2400" dirty="0">
              <a:solidFill>
                <a:schemeClr val="accent1">
                  <a:lumMod val="50000"/>
                </a:schemeClr>
              </a:solidFill>
              <a:cs typeface="B Koodak" pitchFamily="2" charset="-78"/>
            </a:endParaRPr>
          </a:p>
        </p:txBody>
      </p:sp>
      <p:sp>
        <p:nvSpPr>
          <p:cNvPr id="11" name="Rectangle 10"/>
          <p:cNvSpPr/>
          <p:nvPr/>
        </p:nvSpPr>
        <p:spPr>
          <a:xfrm>
            <a:off x="467544" y="5504165"/>
            <a:ext cx="8278266" cy="1015663"/>
          </a:xfrm>
          <a:prstGeom prst="rect">
            <a:avLst/>
          </a:prstGeom>
        </p:spPr>
        <p:txBody>
          <a:bodyPr wrap="square">
            <a:spAutoFit/>
          </a:bodyPr>
          <a:lstStyle/>
          <a:p>
            <a:pPr algn="just" rtl="1"/>
            <a:r>
              <a:rPr lang="ar-SA" sz="2000" dirty="0" smtClean="0">
                <a:cs typeface="B Koodak" pitchFamily="2" charset="-78"/>
              </a:rPr>
              <a:t>لوله های سیمانی معمولا به قطر 10،15،20 سانتی متر و طول 30 سانتی متر موجود است . باید توجه داشت در خاکهای سولفات دار باید در ساخت این لوله ها از سیمان ضد سولفات استفاده شود . </a:t>
            </a:r>
            <a:endParaRPr lang="en-US" sz="2000" dirty="0">
              <a:cs typeface="B Koodak" pitchFamily="2" charset="-78"/>
            </a:endParaRPr>
          </a:p>
        </p:txBody>
      </p:sp>
      <p:pic>
        <p:nvPicPr>
          <p:cNvPr id="12" name="Picture 11" descr="http://www.fotosearch.com/bthumb/UNY/UNY826/u10031782.jpg"/>
          <p:cNvPicPr/>
          <p:nvPr/>
        </p:nvPicPr>
        <p:blipFill>
          <a:blip r:embed="rId3" cstate="print"/>
          <a:srcRect/>
          <a:stretch>
            <a:fillRect/>
          </a:stretch>
        </p:blipFill>
        <p:spPr bwMode="auto">
          <a:xfrm>
            <a:off x="1832470" y="691153"/>
            <a:ext cx="2434730" cy="1371600"/>
          </a:xfrm>
          <a:prstGeom prst="roundRect">
            <a:avLst>
              <a:gd name="adj" fmla="val 8594"/>
            </a:avLst>
          </a:prstGeom>
          <a:solidFill>
            <a:srgbClr val="FFFFFF">
              <a:shade val="85000"/>
            </a:srgbClr>
          </a:solidFill>
          <a:ln>
            <a:noFill/>
          </a:ln>
          <a:effectLst>
            <a:reflection blurRad="6350" stA="50000" endA="295" endPos="92000" dist="101600" dir="5400000" sy="-100000" algn="bl" rotWithShape="0"/>
          </a:effectLst>
          <a:scene3d>
            <a:camera prst="perspectiveHeroicExtremeRightFacing"/>
            <a:lightRig rig="threePt" dir="t"/>
          </a:scene3d>
        </p:spPr>
      </p:pic>
    </p:spTree>
    <p:extLst>
      <p:ext uri="{BB962C8B-B14F-4D97-AF65-F5344CB8AC3E}">
        <p14:creationId xmlns:p14="http://schemas.microsoft.com/office/powerpoint/2010/main" val="1373851174"/>
      </p:ext>
    </p:extLst>
  </p:cSld>
  <p:clrMapOvr>
    <a:masterClrMapping/>
  </p:clrMapOvr>
  <p:transition>
    <p:strips dir="l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716016" y="1015008"/>
            <a:ext cx="4159424" cy="685800"/>
          </a:xfrm>
        </p:spPr>
        <p:txBody>
          <a:bodyPr>
            <a:noAutofit/>
          </a:bodyPr>
          <a:lstStyle/>
          <a:p>
            <a:r>
              <a:rPr lang="fa-IR" sz="2800" dirty="0" smtClean="0">
                <a:solidFill>
                  <a:schemeClr val="accent1">
                    <a:lumMod val="75000"/>
                  </a:schemeClr>
                </a:solidFill>
                <a:cs typeface="B Koodak" pitchFamily="2" charset="-78"/>
              </a:rPr>
              <a:t>تاثیر زهکشی بر جریان آبراهه ای </a:t>
            </a:r>
            <a:br>
              <a:rPr lang="fa-IR" sz="2800" dirty="0" smtClean="0">
                <a:solidFill>
                  <a:schemeClr val="accent1">
                    <a:lumMod val="75000"/>
                  </a:schemeClr>
                </a:solidFill>
                <a:cs typeface="B Koodak" pitchFamily="2" charset="-78"/>
              </a:rPr>
            </a:br>
            <a:endParaRPr lang="en-US" sz="2800" dirty="0">
              <a:solidFill>
                <a:schemeClr val="accent1">
                  <a:lumMod val="75000"/>
                </a:schemeClr>
              </a:solidFill>
              <a:cs typeface="B Koodak" pitchFamily="2" charset="-78"/>
            </a:endParaRPr>
          </a:p>
        </p:txBody>
      </p:sp>
      <p:sp>
        <p:nvSpPr>
          <p:cNvPr id="3" name="Subtitle 2"/>
          <p:cNvSpPr>
            <a:spLocks noGrp="1"/>
          </p:cNvSpPr>
          <p:nvPr>
            <p:ph type="subTitle" idx="1"/>
          </p:nvPr>
        </p:nvSpPr>
        <p:spPr>
          <a:xfrm>
            <a:off x="755576" y="1268760"/>
            <a:ext cx="7950696" cy="4770120"/>
          </a:xfrm>
        </p:spPr>
        <p:txBody>
          <a:bodyPr>
            <a:noAutofit/>
          </a:bodyPr>
          <a:lstStyle/>
          <a:p>
            <a:pPr algn="just" rtl="1"/>
            <a:r>
              <a:rPr lang="fa-IR" sz="1800" dirty="0" smtClean="0">
                <a:solidFill>
                  <a:schemeClr val="tx1"/>
                </a:solidFill>
                <a:cs typeface="B Koodak" pitchFamily="2" charset="-78"/>
              </a:rPr>
              <a:t> </a:t>
            </a:r>
          </a:p>
          <a:p>
            <a:pPr algn="just" rtl="1"/>
            <a:r>
              <a:rPr lang="fa-IR" sz="1800" dirty="0" smtClean="0">
                <a:solidFill>
                  <a:schemeClr val="tx1"/>
                </a:solidFill>
                <a:cs typeface="B Koodak" pitchFamily="2" charset="-78"/>
              </a:rPr>
              <a:t>اما از آنجا که توجه به پیامدهای زیست محیطی روز به روز در حال افزایش است، دانستن اینکه تاثیرات کشاورزی می تواند فراتر از محدوده مزارع گسترش یابد به طور فزاینده ای اهمیت پیدا می کند. </a:t>
            </a:r>
          </a:p>
          <a:p>
            <a:pPr algn="just" rtl="1"/>
            <a:r>
              <a:rPr lang="fa-IR" sz="1800" dirty="0" smtClean="0">
                <a:solidFill>
                  <a:schemeClr val="tx1"/>
                </a:solidFill>
                <a:cs typeface="B Koodak" pitchFamily="2" charset="-78"/>
              </a:rPr>
              <a:t>به این ترتیب زهکشی به طور اجتناب ناپذیری بر روی الگوی جریان آب از اراضی تا آبراهه های دریافت کننده آن تاثیر می گذارد. </a:t>
            </a:r>
          </a:p>
          <a:p>
            <a:pPr algn="just" rtl="1"/>
            <a:endParaRPr lang="fa-IR" sz="1800" dirty="0">
              <a:solidFill>
                <a:schemeClr val="tx1"/>
              </a:solidFill>
              <a:cs typeface="B Koodak" pitchFamily="2" charset="-78"/>
            </a:endParaRPr>
          </a:p>
          <a:p>
            <a:pPr algn="just" rtl="1"/>
            <a:r>
              <a:rPr lang="fa-IR" sz="1800" u="sng" dirty="0" smtClean="0">
                <a:solidFill>
                  <a:srgbClr val="FF0000"/>
                </a:solidFill>
                <a:cs typeface="B Koodak" pitchFamily="2" charset="-78"/>
              </a:rPr>
              <a:t>تاثیر </a:t>
            </a:r>
            <a:r>
              <a:rPr lang="fa-IR" sz="1800" u="sng" dirty="0" err="1" smtClean="0">
                <a:solidFill>
                  <a:srgbClr val="FF0000"/>
                </a:solidFill>
                <a:cs typeface="B Koodak" pitchFamily="2" charset="-78"/>
              </a:rPr>
              <a:t>زهکشی</a:t>
            </a:r>
            <a:r>
              <a:rPr lang="fa-IR" sz="1800" u="sng" dirty="0" smtClean="0">
                <a:solidFill>
                  <a:srgbClr val="FF0000"/>
                </a:solidFill>
                <a:cs typeface="B Koodak" pitchFamily="2" charset="-78"/>
              </a:rPr>
              <a:t> بر روی جریانات سطحی می تواند در دو مقیاس مورد بررسی قرار گیرد: </a:t>
            </a:r>
          </a:p>
          <a:p>
            <a:pPr algn="just" rtl="1"/>
            <a:r>
              <a:rPr lang="fa-IR" sz="1800" dirty="0" smtClean="0">
                <a:solidFill>
                  <a:schemeClr val="tx1"/>
                </a:solidFill>
                <a:cs typeface="B Koodak" pitchFamily="2" charset="-78"/>
              </a:rPr>
              <a:t>الف- مقیاس مزرعه که تخلیه مستقیما به شرایط آن (نظیر عمق سطح ایستابی، نوع خاک، فواصل زهکش ها و غیره) بستگی دارد.</a:t>
            </a:r>
          </a:p>
          <a:p>
            <a:pPr algn="just" rtl="1"/>
            <a:r>
              <a:rPr lang="fa-IR" sz="1800" dirty="0" smtClean="0">
                <a:solidFill>
                  <a:schemeClr val="tx1"/>
                </a:solidFill>
                <a:cs typeface="B Koodak" pitchFamily="2" charset="-78"/>
              </a:rPr>
              <a:t> ب-مقیاس حوضه رودخانه ای که در آن نه تنها باید تاثیرات پراکنده اثرات اراضی زهکشی شده تلفیق شود، بلکه نقش بهسازی آبراهه های اصلی نیز باید مورد توجه قرار گیرد. </a:t>
            </a:r>
          </a:p>
          <a:p>
            <a:pPr algn="just"/>
            <a:endParaRPr lang="en-US" sz="1800" dirty="0">
              <a:solidFill>
                <a:schemeClr val="tx1"/>
              </a:solidFill>
              <a:cs typeface="B Koodak" pitchFamily="2" charset="-78"/>
            </a:endParaRPr>
          </a:p>
        </p:txBody>
      </p:sp>
    </p:spTree>
    <p:extLst>
      <p:ext uri="{BB962C8B-B14F-4D97-AF65-F5344CB8AC3E}">
        <p14:creationId xmlns:p14="http://schemas.microsoft.com/office/powerpoint/2010/main" val="3951447330"/>
      </p:ext>
    </p:extLst>
  </p:cSld>
  <p:clrMapOvr>
    <a:masterClrMapping/>
  </p:clrMapOvr>
  <p:transition>
    <p:randomBa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94E1C5-702D-4697-9A79-C60B218686C6}" type="slidenum">
              <a:rPr lang="fa-IR" smtClean="0"/>
              <a:t>15</a:t>
            </a:fld>
            <a:endParaRPr lang="fa-IR"/>
          </a:p>
        </p:txBody>
      </p:sp>
      <p:sp>
        <p:nvSpPr>
          <p:cNvPr id="3" name="Rectangle 2"/>
          <p:cNvSpPr/>
          <p:nvPr/>
        </p:nvSpPr>
        <p:spPr>
          <a:xfrm>
            <a:off x="179512" y="686301"/>
            <a:ext cx="8856984" cy="5262979"/>
          </a:xfrm>
          <a:prstGeom prst="rect">
            <a:avLst/>
          </a:prstGeom>
        </p:spPr>
        <p:txBody>
          <a:bodyPr wrap="square">
            <a:spAutoFit/>
          </a:bodyPr>
          <a:lstStyle/>
          <a:p>
            <a:pPr marL="342900" indent="-342900" algn="l" rtl="0">
              <a:buFont typeface="Wingdings" pitchFamily="2" charset="2"/>
              <a:buChar char="q"/>
            </a:pPr>
            <a:r>
              <a:rPr lang="en-US" sz="2400" dirty="0" smtClean="0">
                <a:latin typeface="Times New Roman" pitchFamily="18" charset="0"/>
                <a:cs typeface="Times New Roman" pitchFamily="18" charset="0"/>
              </a:rPr>
              <a:t>Where </a:t>
            </a:r>
            <a:r>
              <a:rPr lang="en-US" sz="2400" dirty="0">
                <a:latin typeface="Times New Roman" pitchFamily="18" charset="0"/>
                <a:cs typeface="Times New Roman" pitchFamily="18" charset="0"/>
              </a:rPr>
              <a:t>salinity problems exist, land should not be developed for irrigation unless drainage facilities can be provided</a:t>
            </a:r>
            <a:r>
              <a:rPr lang="en-US" sz="2400" dirty="0" smtClean="0">
                <a:latin typeface="Times New Roman" pitchFamily="18" charset="0"/>
                <a:cs typeface="Times New Roman" pitchFamily="18" charset="0"/>
              </a:rPr>
              <a:t>.</a:t>
            </a:r>
          </a:p>
          <a:p>
            <a:pPr algn="l" rtl="0"/>
            <a:r>
              <a:rPr lang="en-US" sz="2400" dirty="0" smtClean="0">
                <a:latin typeface="Times New Roman" pitchFamily="18" charset="0"/>
                <a:cs typeface="Times New Roman" pitchFamily="18" charset="0"/>
              </a:rPr>
              <a:t> </a:t>
            </a:r>
          </a:p>
          <a:p>
            <a:pPr marL="342900" indent="-342900" algn="l" rtl="0">
              <a:buFont typeface="Wingdings" pitchFamily="2" charset="2"/>
              <a:buChar char="q"/>
            </a:pPr>
            <a:r>
              <a:rPr lang="en-US" sz="2400" u="sng" dirty="0" smtClean="0">
                <a:solidFill>
                  <a:srgbClr val="FF0000"/>
                </a:solidFill>
                <a:latin typeface="Times New Roman" pitchFamily="18" charset="0"/>
                <a:cs typeface="Times New Roman" pitchFamily="18" charset="0"/>
              </a:rPr>
              <a:t>Irrigation</a:t>
            </a:r>
            <a:r>
              <a:rPr lang="en-US" sz="2400" dirty="0">
                <a:latin typeface="Times New Roman" pitchFamily="18" charset="0"/>
                <a:cs typeface="Times New Roman" pitchFamily="18" charset="0"/>
              </a:rPr>
              <a:t>: is the application of water to land having a deficiency of moisture for optimum </a:t>
            </a:r>
            <a:r>
              <a:rPr lang="en-US" sz="2400" dirty="0" smtClean="0">
                <a:latin typeface="Times New Roman" pitchFamily="18" charset="0"/>
                <a:cs typeface="Times New Roman" pitchFamily="18" charset="0"/>
              </a:rPr>
              <a:t>growth </a:t>
            </a:r>
          </a:p>
          <a:p>
            <a:pPr marL="342900" indent="-342900" algn="l" rtl="0">
              <a:buFont typeface="Wingdings" pitchFamily="2" charset="2"/>
              <a:buChar char="q"/>
            </a:pPr>
            <a:r>
              <a:rPr lang="en-US" sz="2400" dirty="0" smtClean="0">
                <a:latin typeface="Times New Roman" pitchFamily="18" charset="0"/>
                <a:cs typeface="Times New Roman" pitchFamily="18" charset="0"/>
              </a:rPr>
              <a:t>(IWR and CWR?   Evapotranspiration). </a:t>
            </a:r>
            <a:r>
              <a:rPr lang="en-US" sz="2400" dirty="0" err="1" smtClean="0">
                <a:latin typeface="Times New Roman" pitchFamily="18" charset="0"/>
                <a:cs typeface="Times New Roman" pitchFamily="18" charset="0"/>
              </a:rPr>
              <a:t>netwat</a:t>
            </a:r>
            <a:endParaRPr lang="en-US" sz="2400" dirty="0" smtClean="0">
              <a:latin typeface="Times New Roman" pitchFamily="18" charset="0"/>
              <a:cs typeface="Times New Roman" pitchFamily="18" charset="0"/>
            </a:endParaRPr>
          </a:p>
          <a:p>
            <a:pPr marL="342900" indent="-342900" algn="l" rtl="0">
              <a:buFont typeface="Wingdings" pitchFamily="2" charset="2"/>
              <a:buChar char="q"/>
            </a:pPr>
            <a:endParaRPr lang="en-US" sz="2400" dirty="0">
              <a:latin typeface="Times New Roman" pitchFamily="18" charset="0"/>
              <a:cs typeface="Times New Roman" pitchFamily="18" charset="0"/>
            </a:endParaRPr>
          </a:p>
          <a:p>
            <a:pPr marL="342900" indent="-342900" algn="l" rtl="0">
              <a:buFont typeface="Wingdings" pitchFamily="2" charset="2"/>
              <a:buChar char="q"/>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Irrigation provides one of the greatest possibilities for </a:t>
            </a:r>
            <a:r>
              <a:rPr lang="en-US" sz="2400" dirty="0">
                <a:solidFill>
                  <a:srgbClr val="FF0000"/>
                </a:solidFill>
                <a:latin typeface="Times New Roman" pitchFamily="18" charset="0"/>
                <a:cs typeface="Times New Roman" pitchFamily="18" charset="0"/>
              </a:rPr>
              <a:t>increasing potential production. </a:t>
            </a:r>
            <a:endParaRPr lang="en-US" sz="2400" dirty="0" smtClean="0">
              <a:solidFill>
                <a:srgbClr val="FF0000"/>
              </a:solidFill>
              <a:latin typeface="Times New Roman" pitchFamily="18" charset="0"/>
              <a:cs typeface="Times New Roman" pitchFamily="18" charset="0"/>
            </a:endParaRPr>
          </a:p>
          <a:p>
            <a:pPr algn="l" rtl="0"/>
            <a:endParaRPr lang="en-US" sz="2400" dirty="0" smtClean="0">
              <a:latin typeface="Times New Roman" pitchFamily="18" charset="0"/>
              <a:cs typeface="Times New Roman" pitchFamily="18" charset="0"/>
            </a:endParaRPr>
          </a:p>
          <a:p>
            <a:pPr marL="342900" indent="-342900" algn="l" rtl="0">
              <a:buFont typeface="Wingdings" pitchFamily="2" charset="2"/>
              <a:buChar char="q"/>
            </a:pPr>
            <a:r>
              <a:rPr lang="en-US" sz="2400" dirty="0" smtClean="0">
                <a:latin typeface="Times New Roman" pitchFamily="18" charset="0"/>
                <a:cs typeface="Times New Roman" pitchFamily="18" charset="0"/>
              </a:rPr>
              <a:t>The </a:t>
            </a:r>
            <a:r>
              <a:rPr lang="en-US" sz="2400" u="sng" dirty="0">
                <a:solidFill>
                  <a:srgbClr val="FF0000"/>
                </a:solidFill>
                <a:latin typeface="Times New Roman" pitchFamily="18" charset="0"/>
                <a:cs typeface="Times New Roman" pitchFamily="18" charset="0"/>
              </a:rPr>
              <a:t>basic needs </a:t>
            </a:r>
            <a:r>
              <a:rPr lang="en-US" sz="2400" dirty="0">
                <a:latin typeface="Times New Roman" pitchFamily="18" charset="0"/>
                <a:cs typeface="Times New Roman" pitchFamily="18" charset="0"/>
              </a:rPr>
              <a:t>of irrigated agriculture are – </a:t>
            </a:r>
            <a:r>
              <a:rPr lang="en-US" sz="2400" dirty="0">
                <a:solidFill>
                  <a:srgbClr val="FF0000"/>
                </a:solidFill>
                <a:latin typeface="Times New Roman" pitchFamily="18" charset="0"/>
                <a:cs typeface="Times New Roman" pitchFamily="18" charset="0"/>
              </a:rPr>
              <a:t>good soils, good drainage, and a reliable supply of good quality water</a:t>
            </a:r>
            <a:r>
              <a:rPr lang="en-US" sz="2400" dirty="0">
                <a:latin typeface="Times New Roman" pitchFamily="18" charset="0"/>
                <a:cs typeface="Times New Roman" pitchFamily="18" charset="0"/>
              </a:rPr>
              <a:t>. Irrigation is limited largely by the available water supply. </a:t>
            </a:r>
            <a:endParaRPr lang="en-US" sz="2400" dirty="0" smtClean="0">
              <a:latin typeface="Times New Roman" pitchFamily="18" charset="0"/>
              <a:cs typeface="Times New Roman" pitchFamily="18" charset="0"/>
            </a:endParaRPr>
          </a:p>
          <a:p>
            <a:pPr algn="l" rtl="0"/>
            <a:endParaRPr lang="en-US" sz="2400" dirty="0" smtClean="0">
              <a:latin typeface="Times New Roman" pitchFamily="18" charset="0"/>
              <a:cs typeface="Times New Roman" pitchFamily="18" charset="0"/>
            </a:endParaRPr>
          </a:p>
        </p:txBody>
      </p:sp>
    </p:spTree>
    <p:extLst>
      <p:ext uri="{BB962C8B-B14F-4D97-AF65-F5344CB8AC3E}">
        <p14:creationId xmlns:p14="http://schemas.microsoft.com/office/powerpoint/2010/main" val="23789353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94E1C5-702D-4697-9A79-C60B218686C6}" type="slidenum">
              <a:rPr lang="fa-IR" smtClean="0"/>
              <a:t>16</a:t>
            </a:fld>
            <a:endParaRPr lang="fa-I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425" y="1052736"/>
            <a:ext cx="7677150" cy="2200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2535" y="3356992"/>
            <a:ext cx="7763966" cy="33252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3160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additive="base">
                                        <p:cTn id="7" dur="500" fill="hold"/>
                                        <p:tgtEl>
                                          <p:spTgt spid="3075"/>
                                        </p:tgtEl>
                                        <p:attrNameLst>
                                          <p:attrName>ppt_x</p:attrName>
                                        </p:attrNameLst>
                                      </p:cBhvr>
                                      <p:tavLst>
                                        <p:tav tm="0">
                                          <p:val>
                                            <p:strVal val="#ppt_x"/>
                                          </p:val>
                                        </p:tav>
                                        <p:tav tm="100000">
                                          <p:val>
                                            <p:strVal val="#ppt_x"/>
                                          </p:val>
                                        </p:tav>
                                      </p:tavLst>
                                    </p:anim>
                                    <p:anim calcmode="lin" valueType="num">
                                      <p:cBhvr additive="base">
                                        <p:cTn id="8" dur="500" fill="hold"/>
                                        <p:tgtEl>
                                          <p:spTgt spid="30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6"/>
                                        </p:tgtEl>
                                        <p:attrNameLst>
                                          <p:attrName>style.visibility</p:attrName>
                                        </p:attrNameLst>
                                      </p:cBhvr>
                                      <p:to>
                                        <p:strVal val="visible"/>
                                      </p:to>
                                    </p:set>
                                    <p:anim calcmode="lin" valueType="num">
                                      <p:cBhvr additive="base">
                                        <p:cTn id="13" dur="500" fill="hold"/>
                                        <p:tgtEl>
                                          <p:spTgt spid="3076"/>
                                        </p:tgtEl>
                                        <p:attrNameLst>
                                          <p:attrName>ppt_x</p:attrName>
                                        </p:attrNameLst>
                                      </p:cBhvr>
                                      <p:tavLst>
                                        <p:tav tm="0">
                                          <p:val>
                                            <p:strVal val="#ppt_x"/>
                                          </p:val>
                                        </p:tav>
                                        <p:tav tm="100000">
                                          <p:val>
                                            <p:strVal val="#ppt_x"/>
                                          </p:val>
                                        </p:tav>
                                      </p:tavLst>
                                    </p:anim>
                                    <p:anim calcmode="lin" valueType="num">
                                      <p:cBhvr additive="base">
                                        <p:cTn id="14" dur="500" fill="hold"/>
                                        <p:tgtEl>
                                          <p:spTgt spid="307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94E1C5-702D-4697-9A79-C60B218686C6}" type="slidenum">
              <a:rPr lang="fa-IR" smtClean="0"/>
              <a:t>17</a:t>
            </a:fld>
            <a:endParaRPr lang="fa-I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2963" y="1047328"/>
            <a:ext cx="7458075"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687309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94E1C5-702D-4697-9A79-C60B218686C6}" type="slidenum">
              <a:rPr lang="fa-IR" smtClean="0"/>
              <a:t>18</a:t>
            </a:fld>
            <a:endParaRPr lang="fa-IR"/>
          </a:p>
        </p:txBody>
      </p:sp>
      <p:sp>
        <p:nvSpPr>
          <p:cNvPr id="3" name="Rectangle 2"/>
          <p:cNvSpPr/>
          <p:nvPr/>
        </p:nvSpPr>
        <p:spPr>
          <a:xfrm>
            <a:off x="251520" y="894041"/>
            <a:ext cx="8676456" cy="2246769"/>
          </a:xfrm>
          <a:prstGeom prst="rect">
            <a:avLst/>
          </a:prstGeom>
        </p:spPr>
        <p:txBody>
          <a:bodyPr wrap="square">
            <a:spAutoFit/>
          </a:bodyPr>
          <a:lstStyle/>
          <a:p>
            <a:r>
              <a:rPr lang="fa-IR" sz="2000" dirty="0">
                <a:cs typeface="B Koodak" pitchFamily="2" charset="-78"/>
              </a:rPr>
              <a:t>روش های آبیاری: </a:t>
            </a:r>
            <a:br>
              <a:rPr lang="fa-IR" sz="2000" dirty="0">
                <a:cs typeface="B Koodak" pitchFamily="2" charset="-78"/>
              </a:rPr>
            </a:br>
            <a:r>
              <a:rPr lang="fa-IR" sz="2000" dirty="0">
                <a:cs typeface="B Koodak" pitchFamily="2" charset="-78"/>
              </a:rPr>
              <a:t>به منظور پخش یکنواخت آب روی سطح خاک و آبیاری مناسب محصولات کشاورزی روش های متفاوتی وجود دارد. </a:t>
            </a:r>
            <a:endParaRPr lang="en-US" sz="2000" dirty="0" smtClean="0">
              <a:cs typeface="B Koodak" pitchFamily="2" charset="-78"/>
            </a:endParaRPr>
          </a:p>
          <a:p>
            <a:endParaRPr lang="en-US" sz="2000" dirty="0">
              <a:cs typeface="B Koodak" pitchFamily="2" charset="-78"/>
            </a:endParaRPr>
          </a:p>
          <a:p>
            <a:r>
              <a:rPr lang="fa-IR" sz="2000" dirty="0" smtClean="0">
                <a:cs typeface="B Koodak" pitchFamily="2" charset="-78"/>
              </a:rPr>
              <a:t>دو </a:t>
            </a:r>
            <a:r>
              <a:rPr lang="fa-IR" sz="2000" dirty="0">
                <a:cs typeface="B Koodak" pitchFamily="2" charset="-78"/>
              </a:rPr>
              <a:t>روش اصلی آبیاری که در کشورمان رایج است عبارتند از:</a:t>
            </a:r>
            <a:br>
              <a:rPr lang="fa-IR" sz="2000" dirty="0">
                <a:cs typeface="B Koodak" pitchFamily="2" charset="-78"/>
              </a:rPr>
            </a:br>
            <a:r>
              <a:rPr lang="fa-IR" sz="2000" dirty="0">
                <a:cs typeface="B Koodak" pitchFamily="2" charset="-78"/>
              </a:rPr>
              <a:t>الف) آبیاری به روش سنتی یا قدیمی که شامل آبیاری نواری ، </a:t>
            </a:r>
            <a:r>
              <a:rPr lang="fa-IR" sz="2000" dirty="0" err="1">
                <a:cs typeface="B Koodak" pitchFamily="2" charset="-78"/>
              </a:rPr>
              <a:t>شیاری</a:t>
            </a:r>
            <a:r>
              <a:rPr lang="fa-IR" sz="2000" dirty="0">
                <a:cs typeface="B Koodak" pitchFamily="2" charset="-78"/>
              </a:rPr>
              <a:t> و </a:t>
            </a:r>
            <a:r>
              <a:rPr lang="fa-IR" sz="2000" dirty="0" err="1">
                <a:cs typeface="B Koodak" pitchFamily="2" charset="-78"/>
              </a:rPr>
              <a:t>کرتی</a:t>
            </a:r>
            <a:r>
              <a:rPr lang="fa-IR" sz="2000" dirty="0">
                <a:cs typeface="B Koodak" pitchFamily="2" charset="-78"/>
              </a:rPr>
              <a:t> است.</a:t>
            </a:r>
            <a:br>
              <a:rPr lang="fa-IR" sz="2000" dirty="0">
                <a:cs typeface="B Koodak" pitchFamily="2" charset="-78"/>
              </a:rPr>
            </a:br>
            <a:r>
              <a:rPr lang="fa-IR" sz="2000" dirty="0">
                <a:cs typeface="B Koodak" pitchFamily="2" charset="-78"/>
              </a:rPr>
              <a:t>ب) آبیاری تحت فشار که شامل روش های بارانی و قطره ای است.</a:t>
            </a:r>
            <a:endParaRPr lang="en-US" sz="2000" dirty="0">
              <a:cs typeface="B Koodak" pitchFamily="2" charset="-78"/>
            </a:endParaRPr>
          </a:p>
        </p:txBody>
      </p:sp>
      <p:sp>
        <p:nvSpPr>
          <p:cNvPr id="4" name="Rectangle 3"/>
          <p:cNvSpPr/>
          <p:nvPr/>
        </p:nvSpPr>
        <p:spPr>
          <a:xfrm>
            <a:off x="4211960" y="3140810"/>
            <a:ext cx="4572000" cy="830997"/>
          </a:xfrm>
          <a:prstGeom prst="rect">
            <a:avLst/>
          </a:prstGeom>
        </p:spPr>
        <p:txBody>
          <a:bodyPr>
            <a:spAutoFit/>
          </a:bodyPr>
          <a:lstStyle/>
          <a:p>
            <a:r>
              <a:rPr lang="fa-IR" sz="2400" dirty="0">
                <a:cs typeface="B Koodak" pitchFamily="2" charset="-78"/>
              </a:rPr>
              <a:t>الف) آبیاری سنتی:</a:t>
            </a:r>
            <a:br>
              <a:rPr lang="fa-IR" sz="2400" dirty="0">
                <a:cs typeface="B Koodak" pitchFamily="2" charset="-78"/>
              </a:rPr>
            </a:br>
            <a:r>
              <a:rPr lang="fa-IR" sz="2400" dirty="0">
                <a:cs typeface="B Koodak" pitchFamily="2" charset="-78"/>
              </a:rPr>
              <a:t>آبیاری </a:t>
            </a:r>
            <a:r>
              <a:rPr lang="fa-IR" sz="2400" dirty="0" err="1">
                <a:cs typeface="B Koodak" pitchFamily="2" charset="-78"/>
              </a:rPr>
              <a:t>شیاری</a:t>
            </a:r>
            <a:r>
              <a:rPr lang="fa-IR" sz="2400" dirty="0">
                <a:cs typeface="B Koodak" pitchFamily="2" charset="-78"/>
              </a:rPr>
              <a:t> (نشتی یا جوی پشته ای</a:t>
            </a:r>
            <a:r>
              <a:rPr lang="fa-IR" sz="2400" dirty="0" smtClean="0">
                <a:cs typeface="B Koodak" pitchFamily="2" charset="-78"/>
              </a:rPr>
              <a:t>):</a:t>
            </a:r>
            <a:endParaRPr lang="en-US" sz="2400" dirty="0">
              <a:cs typeface="B Koodak" pitchFamily="2" charset="-78"/>
            </a:endParaRPr>
          </a:p>
        </p:txBody>
      </p:sp>
      <p:pic>
        <p:nvPicPr>
          <p:cNvPr id="4098" name="Picture 2" descr="Image result for ‫ابیاری جوی و پشته ای‬‎"/>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3429000"/>
            <a:ext cx="3571875" cy="268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77147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94E1C5-702D-4697-9A79-C60B218686C6}" type="slidenum">
              <a:rPr lang="fa-IR" smtClean="0"/>
              <a:t>19</a:t>
            </a:fld>
            <a:endParaRPr lang="fa-IR"/>
          </a:p>
        </p:txBody>
      </p:sp>
      <p:sp>
        <p:nvSpPr>
          <p:cNvPr id="4" name="Rectangle 3"/>
          <p:cNvSpPr/>
          <p:nvPr/>
        </p:nvSpPr>
        <p:spPr>
          <a:xfrm>
            <a:off x="7371662" y="836712"/>
            <a:ext cx="1550424" cy="461665"/>
          </a:xfrm>
          <a:prstGeom prst="rect">
            <a:avLst/>
          </a:prstGeom>
        </p:spPr>
        <p:txBody>
          <a:bodyPr wrap="none">
            <a:spAutoFit/>
          </a:bodyPr>
          <a:lstStyle/>
          <a:p>
            <a:r>
              <a:rPr lang="fa-IR" sz="2400" dirty="0">
                <a:cs typeface="B Koodak" pitchFamily="2" charset="-78"/>
              </a:rPr>
              <a:t>آبیاری </a:t>
            </a:r>
            <a:r>
              <a:rPr lang="fa-IR" sz="2400" dirty="0" err="1">
                <a:cs typeface="B Koodak" pitchFamily="2" charset="-78"/>
              </a:rPr>
              <a:t>کرتی</a:t>
            </a:r>
            <a:r>
              <a:rPr lang="fa-IR" sz="2400" dirty="0">
                <a:cs typeface="B Koodak" pitchFamily="2" charset="-78"/>
              </a:rPr>
              <a:t>:</a:t>
            </a:r>
            <a:endParaRPr lang="en-US" sz="2400" dirty="0">
              <a:cs typeface="B Koodak" pitchFamily="2" charset="-78"/>
            </a:endParaRPr>
          </a:p>
        </p:txBody>
      </p:sp>
      <p:pic>
        <p:nvPicPr>
          <p:cNvPr id="5122"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628800"/>
            <a:ext cx="5760640" cy="38884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5520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94E1C5-702D-4697-9A79-C60B218686C6}" type="slidenum">
              <a:rPr lang="fa-IR" smtClean="0"/>
              <a:t>2</a:t>
            </a:fld>
            <a:endParaRPr lang="fa-IR"/>
          </a:p>
        </p:txBody>
      </p:sp>
      <p:sp>
        <p:nvSpPr>
          <p:cNvPr id="3" name="TextBox 2"/>
          <p:cNvSpPr txBox="1"/>
          <p:nvPr/>
        </p:nvSpPr>
        <p:spPr>
          <a:xfrm>
            <a:off x="323528" y="836712"/>
            <a:ext cx="8568952" cy="5262979"/>
          </a:xfrm>
          <a:prstGeom prst="rect">
            <a:avLst/>
          </a:prstGeom>
          <a:noFill/>
        </p:spPr>
        <p:txBody>
          <a:bodyPr wrap="square" rtlCol="0">
            <a:spAutoFit/>
          </a:bodyPr>
          <a:lstStyle/>
          <a:p>
            <a:pPr algn="l" rtl="0"/>
            <a:r>
              <a:rPr lang="en-US" sz="2400" b="1" u="sng" dirty="0" smtClean="0">
                <a:solidFill>
                  <a:srgbClr val="FF0000"/>
                </a:solidFill>
                <a:latin typeface="Times New Roman" pitchFamily="18" charset="0"/>
                <a:cs typeface="Times New Roman" pitchFamily="18" charset="0"/>
              </a:rPr>
              <a:t>Definition</a:t>
            </a:r>
          </a:p>
          <a:p>
            <a:pPr marL="285750" indent="-285750" algn="l" rtl="0">
              <a:buFontTx/>
              <a:buChar char="-"/>
            </a:pPr>
            <a:r>
              <a:rPr lang="en-US" sz="2400" dirty="0" smtClean="0">
                <a:latin typeface="Times New Roman" pitchFamily="18" charset="0"/>
                <a:cs typeface="Times New Roman" pitchFamily="18" charset="0"/>
              </a:rPr>
              <a:t>Soil and conservation engineering is the application of engineering principles to the solution of soil and water management problems</a:t>
            </a:r>
          </a:p>
          <a:p>
            <a:pPr marL="285750" indent="-285750" algn="l" rtl="0">
              <a:buFontTx/>
              <a:buChar char="-"/>
            </a:pPr>
            <a:endParaRPr lang="en-US" sz="2400" dirty="0">
              <a:latin typeface="Times New Roman" pitchFamily="18" charset="0"/>
              <a:cs typeface="Times New Roman" pitchFamily="18" charset="0"/>
            </a:endParaRPr>
          </a:p>
          <a:p>
            <a:pPr marL="285750" indent="-285750" algn="l" rtl="0">
              <a:buFontTx/>
              <a:buChar char="-"/>
            </a:pPr>
            <a:r>
              <a:rPr lang="en-US" sz="2400" b="1" u="sng" dirty="0" smtClean="0">
                <a:solidFill>
                  <a:srgbClr val="FF0000"/>
                </a:solidFill>
                <a:latin typeface="Times New Roman" pitchFamily="18" charset="0"/>
                <a:cs typeface="Times New Roman" pitchFamily="18" charset="0"/>
              </a:rPr>
              <a:t>Engineering Problems:</a:t>
            </a:r>
          </a:p>
          <a:p>
            <a:pPr algn="l" rtl="0"/>
            <a:r>
              <a:rPr lang="en-US" sz="2400" dirty="0" smtClean="0">
                <a:latin typeface="Times New Roman" pitchFamily="18" charset="0"/>
                <a:cs typeface="Times New Roman" pitchFamily="18" charset="0"/>
              </a:rPr>
              <a:t>The engineering problems involved in soil and water conservation programs may be divided into six phases</a:t>
            </a:r>
          </a:p>
          <a:p>
            <a:pPr algn="l" rtl="0"/>
            <a:r>
              <a:rPr lang="en-US" sz="2400" dirty="0" smtClean="0">
                <a:latin typeface="Times New Roman" pitchFamily="18" charset="0"/>
                <a:cs typeface="Times New Roman" pitchFamily="18" charset="0"/>
              </a:rPr>
              <a:t>1- erosion control *</a:t>
            </a:r>
          </a:p>
          <a:p>
            <a:pPr algn="l" rtl="0"/>
            <a:r>
              <a:rPr lang="en-US" sz="2400" dirty="0" smtClean="0">
                <a:latin typeface="Times New Roman" pitchFamily="18" charset="0"/>
                <a:cs typeface="Times New Roman" pitchFamily="18" charset="0"/>
              </a:rPr>
              <a:t>2- drainage irrigation</a:t>
            </a:r>
          </a:p>
          <a:p>
            <a:pPr algn="l" rtl="0"/>
            <a:r>
              <a:rPr lang="en-US" sz="2400" dirty="0" smtClean="0">
                <a:latin typeface="Times New Roman" pitchFamily="18" charset="0"/>
                <a:cs typeface="Times New Roman" pitchFamily="18" charset="0"/>
              </a:rPr>
              <a:t>3- flood control *</a:t>
            </a:r>
          </a:p>
          <a:p>
            <a:pPr algn="l" rtl="0"/>
            <a:r>
              <a:rPr lang="en-US" sz="2400" dirty="0" smtClean="0">
                <a:latin typeface="Times New Roman" pitchFamily="18" charset="0"/>
                <a:cs typeface="Times New Roman" pitchFamily="18" charset="0"/>
              </a:rPr>
              <a:t>4- moisture conservation</a:t>
            </a:r>
          </a:p>
          <a:p>
            <a:pPr algn="l" rtl="0"/>
            <a:r>
              <a:rPr lang="en-US" sz="2400" dirty="0" smtClean="0">
                <a:latin typeface="Times New Roman" pitchFamily="18" charset="0"/>
                <a:cs typeface="Times New Roman" pitchFamily="18" charset="0"/>
              </a:rPr>
              <a:t>5- water resources development *</a:t>
            </a:r>
          </a:p>
          <a:p>
            <a:pPr algn="l" rtl="0"/>
            <a:endParaRPr lang="en-US" sz="2400" dirty="0">
              <a:latin typeface="Times New Roman" pitchFamily="18" charset="0"/>
              <a:cs typeface="Times New Roman" pitchFamily="18" charset="0"/>
            </a:endParaRPr>
          </a:p>
        </p:txBody>
      </p:sp>
      <p:sp>
        <p:nvSpPr>
          <p:cNvPr id="4" name="Rounded Rectangle 3"/>
          <p:cNvSpPr/>
          <p:nvPr/>
        </p:nvSpPr>
        <p:spPr>
          <a:xfrm>
            <a:off x="755576" y="5805264"/>
            <a:ext cx="7560840" cy="93610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u="sng" dirty="0" smtClean="0">
                <a:latin typeface="Times New Roman" pitchFamily="18" charset="0"/>
                <a:cs typeface="Times New Roman" pitchFamily="18" charset="0"/>
              </a:rPr>
              <a:t>In </a:t>
            </a:r>
            <a:r>
              <a:rPr lang="en-US" b="1" u="sng" dirty="0">
                <a:latin typeface="Times New Roman" pitchFamily="18" charset="0"/>
                <a:cs typeface="Times New Roman" pitchFamily="18" charset="0"/>
              </a:rPr>
              <a:t>addition we also have reclamation of unused land, rural water supply, animal and </a:t>
            </a:r>
            <a:r>
              <a:rPr lang="en-US" b="1" u="sng" dirty="0" smtClean="0">
                <a:latin typeface="Times New Roman" pitchFamily="18" charset="0"/>
                <a:cs typeface="Times New Roman" pitchFamily="18" charset="0"/>
              </a:rPr>
              <a:t>domestic; </a:t>
            </a:r>
            <a:r>
              <a:rPr lang="en-US" b="1" u="sng" dirty="0">
                <a:latin typeface="Times New Roman" pitchFamily="18" charset="0"/>
                <a:cs typeface="Times New Roman" pitchFamily="18" charset="0"/>
              </a:rPr>
              <a:t>solid and liquid waste disposal, recreation facilities, and land use control and conservation of our natural resources.</a:t>
            </a:r>
          </a:p>
        </p:txBody>
      </p:sp>
    </p:spTree>
    <p:extLst>
      <p:ext uri="{BB962C8B-B14F-4D97-AF65-F5344CB8AC3E}">
        <p14:creationId xmlns:p14="http://schemas.microsoft.com/office/powerpoint/2010/main" val="2057870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1000"/>
                                        <p:tgtEl>
                                          <p:spTgt spid="3">
                                            <p:txEl>
                                              <p:pRg st="3" end="3"/>
                                            </p:txEl>
                                          </p:spTgt>
                                        </p:tgtEl>
                                      </p:cBhvr>
                                    </p:animEffect>
                                    <p:anim calcmode="lin" valueType="num">
                                      <p:cBhvr>
                                        <p:cTn id="1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1000"/>
                                        <p:tgtEl>
                                          <p:spTgt spid="3">
                                            <p:txEl>
                                              <p:pRg st="4" end="4"/>
                                            </p:txEl>
                                          </p:spTgt>
                                        </p:tgtEl>
                                      </p:cBhvr>
                                    </p:animEffect>
                                    <p:anim calcmode="lin" valueType="num">
                                      <p:cBhvr>
                                        <p:cTn id="1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1000"/>
                                        <p:tgtEl>
                                          <p:spTgt spid="3">
                                            <p:txEl>
                                              <p:pRg st="5" end="5"/>
                                            </p:txEl>
                                          </p:spTgt>
                                        </p:tgtEl>
                                      </p:cBhvr>
                                    </p:animEffect>
                                    <p:anim calcmode="lin" valueType="num">
                                      <p:cBhvr>
                                        <p:cTn id="2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1000"/>
                                        <p:tgtEl>
                                          <p:spTgt spid="3">
                                            <p:txEl>
                                              <p:pRg st="6" end="6"/>
                                            </p:txEl>
                                          </p:spTgt>
                                        </p:tgtEl>
                                      </p:cBhvr>
                                    </p:animEffect>
                                    <p:anim calcmode="lin" valueType="num">
                                      <p:cBhvr>
                                        <p:cTn id="2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6" end="6"/>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fade">
                                      <p:cBhvr>
                                        <p:cTn id="32" dur="1000"/>
                                        <p:tgtEl>
                                          <p:spTgt spid="3">
                                            <p:txEl>
                                              <p:pRg st="7" end="7"/>
                                            </p:txEl>
                                          </p:spTgt>
                                        </p:tgtEl>
                                      </p:cBhvr>
                                    </p:animEffect>
                                    <p:anim calcmode="lin" valueType="num">
                                      <p:cBhvr>
                                        <p:cTn id="33"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7" end="7"/>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fade">
                                      <p:cBhvr>
                                        <p:cTn id="37" dur="1000"/>
                                        <p:tgtEl>
                                          <p:spTgt spid="3">
                                            <p:txEl>
                                              <p:pRg st="8" end="8"/>
                                            </p:txEl>
                                          </p:spTgt>
                                        </p:tgtEl>
                                      </p:cBhvr>
                                    </p:animEffect>
                                    <p:anim calcmode="lin" valueType="num">
                                      <p:cBhvr>
                                        <p:cTn id="38"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8" end="8"/>
                                            </p:txEl>
                                          </p:spTgt>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3">
                                            <p:txEl>
                                              <p:pRg st="9" end="9"/>
                                            </p:txEl>
                                          </p:spTgt>
                                        </p:tgtEl>
                                        <p:attrNameLst>
                                          <p:attrName>style.visibility</p:attrName>
                                        </p:attrNameLst>
                                      </p:cBhvr>
                                      <p:to>
                                        <p:strVal val="visible"/>
                                      </p:to>
                                    </p:set>
                                    <p:animEffect transition="in" filter="fade">
                                      <p:cBhvr>
                                        <p:cTn id="42" dur="1000"/>
                                        <p:tgtEl>
                                          <p:spTgt spid="3">
                                            <p:txEl>
                                              <p:pRg st="9" end="9"/>
                                            </p:txEl>
                                          </p:spTgt>
                                        </p:tgtEl>
                                      </p:cBhvr>
                                    </p:animEffect>
                                    <p:anim calcmode="lin" valueType="num">
                                      <p:cBhvr>
                                        <p:cTn id="43"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1000"/>
                                        <p:tgtEl>
                                          <p:spTgt spid="4"/>
                                        </p:tgtEl>
                                      </p:cBhvr>
                                    </p:animEffect>
                                    <p:anim calcmode="lin" valueType="num">
                                      <p:cBhvr>
                                        <p:cTn id="50" dur="1000" fill="hold"/>
                                        <p:tgtEl>
                                          <p:spTgt spid="4"/>
                                        </p:tgtEl>
                                        <p:attrNameLst>
                                          <p:attrName>ppt_x</p:attrName>
                                        </p:attrNameLst>
                                      </p:cBhvr>
                                      <p:tavLst>
                                        <p:tav tm="0">
                                          <p:val>
                                            <p:strVal val="#ppt_x"/>
                                          </p:val>
                                        </p:tav>
                                        <p:tav tm="100000">
                                          <p:val>
                                            <p:strVal val="#ppt_x"/>
                                          </p:val>
                                        </p:tav>
                                      </p:tavLst>
                                    </p:anim>
                                    <p:anim calcmode="lin" valueType="num">
                                      <p:cBhvr>
                                        <p:cTn id="5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94E1C5-702D-4697-9A79-C60B218686C6}" type="slidenum">
              <a:rPr lang="fa-IR" smtClean="0"/>
              <a:t>20</a:t>
            </a:fld>
            <a:endParaRPr lang="fa-IR"/>
          </a:p>
        </p:txBody>
      </p:sp>
      <p:sp>
        <p:nvSpPr>
          <p:cNvPr id="3" name="Rectangle 2"/>
          <p:cNvSpPr/>
          <p:nvPr/>
        </p:nvSpPr>
        <p:spPr>
          <a:xfrm>
            <a:off x="611560" y="1124744"/>
            <a:ext cx="7920880" cy="5262979"/>
          </a:xfrm>
          <a:prstGeom prst="rect">
            <a:avLst/>
          </a:prstGeom>
        </p:spPr>
        <p:txBody>
          <a:bodyPr wrap="square">
            <a:spAutoFit/>
          </a:bodyPr>
          <a:lstStyle/>
          <a:p>
            <a:pPr marL="342900" indent="-342900" algn="just">
              <a:buFont typeface="Wingdings" pitchFamily="2" charset="2"/>
              <a:buChar char="q"/>
            </a:pPr>
            <a:r>
              <a:rPr lang="fa-IR" sz="2400" u="sng" dirty="0">
                <a:solidFill>
                  <a:srgbClr val="FF0000"/>
                </a:solidFill>
                <a:cs typeface="B Koodak" pitchFamily="2" charset="-78"/>
              </a:rPr>
              <a:t>عیب های آبیاری به روش سنتی: </a:t>
            </a:r>
            <a:endParaRPr lang="en-US" sz="2400" u="sng" dirty="0" smtClean="0">
              <a:solidFill>
                <a:srgbClr val="FF0000"/>
              </a:solidFill>
              <a:cs typeface="B Koodak" pitchFamily="2" charset="-78"/>
            </a:endParaRPr>
          </a:p>
          <a:p>
            <a:pPr algn="just"/>
            <a:r>
              <a:rPr lang="fa-IR" sz="2400" dirty="0">
                <a:cs typeface="B Koodak" pitchFamily="2" charset="-78"/>
              </a:rPr>
              <a:t/>
            </a:r>
            <a:br>
              <a:rPr lang="fa-IR" sz="2400" dirty="0">
                <a:cs typeface="B Koodak" pitchFamily="2" charset="-78"/>
              </a:rPr>
            </a:br>
            <a:r>
              <a:rPr lang="fa-IR" sz="2400" dirty="0">
                <a:cs typeface="B Koodak" pitchFamily="2" charset="-78"/>
              </a:rPr>
              <a:t>در آبیاری سنتی چون </a:t>
            </a:r>
            <a:r>
              <a:rPr lang="fa-IR" sz="2400" dirty="0" err="1">
                <a:cs typeface="B Koodak" pitchFamily="2" charset="-78"/>
              </a:rPr>
              <a:t>نمی</a:t>
            </a:r>
            <a:r>
              <a:rPr lang="fa-IR" sz="2400" dirty="0">
                <a:cs typeface="B Koodak" pitchFamily="2" charset="-78"/>
              </a:rPr>
              <a:t> توان آب را کنترل کرد، آب زیادی به هدر می رود. </a:t>
            </a:r>
            <a:endParaRPr lang="fa-IR" sz="2400" dirty="0" smtClean="0">
              <a:cs typeface="B Koodak" pitchFamily="2" charset="-78"/>
            </a:endParaRPr>
          </a:p>
          <a:p>
            <a:pPr marL="342900" indent="-342900" algn="just">
              <a:buFont typeface="Wingdings" pitchFamily="2" charset="2"/>
              <a:buChar char="q"/>
            </a:pPr>
            <a:r>
              <a:rPr lang="fa-IR" sz="2400" dirty="0" smtClean="0">
                <a:cs typeface="B Koodak" pitchFamily="2" charset="-78"/>
              </a:rPr>
              <a:t>در </a:t>
            </a:r>
            <a:r>
              <a:rPr lang="fa-IR" sz="2400" dirty="0">
                <a:cs typeface="B Koodak" pitchFamily="2" charset="-78"/>
              </a:rPr>
              <a:t>این روش به علت این که آب از یک طرف وارد و از طرف دیگر خارج می شود، خاک های زراعی سطحی را می شوید و با خود می برد. </a:t>
            </a:r>
            <a:endParaRPr lang="fa-IR" sz="2400" dirty="0" smtClean="0">
              <a:cs typeface="B Koodak" pitchFamily="2" charset="-78"/>
            </a:endParaRPr>
          </a:p>
          <a:p>
            <a:pPr marL="342900" indent="-342900" algn="just">
              <a:buFont typeface="Wingdings" pitchFamily="2" charset="2"/>
              <a:buChar char="q"/>
            </a:pPr>
            <a:r>
              <a:rPr lang="fa-IR" sz="2400" dirty="0" smtClean="0">
                <a:cs typeface="B Koodak" pitchFamily="2" charset="-78"/>
              </a:rPr>
              <a:t>در </a:t>
            </a:r>
            <a:r>
              <a:rPr lang="fa-IR" sz="2400" dirty="0">
                <a:cs typeface="B Koodak" pitchFamily="2" charset="-78"/>
              </a:rPr>
              <a:t>آبیاری سنتی باید ابتدا زمین را صاف کرد که این کار هزینه زیادی دارد. </a:t>
            </a:r>
            <a:endParaRPr lang="fa-IR" sz="2400" dirty="0" smtClean="0">
              <a:cs typeface="B Koodak" pitchFamily="2" charset="-78"/>
            </a:endParaRPr>
          </a:p>
          <a:p>
            <a:pPr marL="342900" indent="-342900" algn="just">
              <a:buFont typeface="Wingdings" pitchFamily="2" charset="2"/>
              <a:buChar char="q"/>
            </a:pPr>
            <a:r>
              <a:rPr lang="fa-IR" sz="2400" dirty="0" smtClean="0">
                <a:cs typeface="B Koodak" pitchFamily="2" charset="-78"/>
              </a:rPr>
              <a:t>در </a:t>
            </a:r>
            <a:r>
              <a:rPr lang="fa-IR" sz="2400" dirty="0">
                <a:cs typeface="B Koodak" pitchFamily="2" charset="-78"/>
              </a:rPr>
              <a:t>این روش به کارگر زیادی احتیاج است. </a:t>
            </a:r>
            <a:endParaRPr lang="fa-IR" sz="2400" dirty="0" smtClean="0">
              <a:cs typeface="B Koodak" pitchFamily="2" charset="-78"/>
            </a:endParaRPr>
          </a:p>
          <a:p>
            <a:pPr marL="342900" indent="-342900" algn="just">
              <a:buFont typeface="Wingdings" pitchFamily="2" charset="2"/>
              <a:buChar char="q"/>
            </a:pPr>
            <a:r>
              <a:rPr lang="fa-IR" sz="2400" dirty="0" smtClean="0">
                <a:cs typeface="B Koodak" pitchFamily="2" charset="-78"/>
              </a:rPr>
              <a:t>در </a:t>
            </a:r>
            <a:r>
              <a:rPr lang="fa-IR" sz="2400" dirty="0">
                <a:cs typeface="B Koodak" pitchFamily="2" charset="-78"/>
              </a:rPr>
              <a:t>آبیاری سنتی چون مدتی طول می کشد به آخر قطعه برسد، ابتدای زمین بیشتر از انتهای آن آب می خورد که این موجب بی نظمی در رشد گیاهان می شود. </a:t>
            </a:r>
            <a:endParaRPr lang="fa-IR" sz="2400" dirty="0" smtClean="0">
              <a:cs typeface="B Koodak" pitchFamily="2" charset="-78"/>
            </a:endParaRPr>
          </a:p>
          <a:p>
            <a:pPr marL="342900" indent="-342900" algn="just">
              <a:buFont typeface="Wingdings" pitchFamily="2" charset="2"/>
              <a:buChar char="q"/>
            </a:pPr>
            <a:r>
              <a:rPr lang="fa-IR" sz="2400" dirty="0" err="1" smtClean="0">
                <a:cs typeface="B Koodak" pitchFamily="2" charset="-78"/>
              </a:rPr>
              <a:t>دراین</a:t>
            </a:r>
            <a:r>
              <a:rPr lang="fa-IR" sz="2400" dirty="0" smtClean="0">
                <a:cs typeface="B Koodak" pitchFamily="2" charset="-78"/>
              </a:rPr>
              <a:t> </a:t>
            </a:r>
            <a:r>
              <a:rPr lang="fa-IR" sz="2400" dirty="0">
                <a:cs typeface="B Koodak" pitchFamily="2" charset="-78"/>
              </a:rPr>
              <a:t>روش اتلاف آب بسیار زیاد است؛ </a:t>
            </a:r>
            <a:r>
              <a:rPr lang="fa-IR" sz="2400" dirty="0" err="1">
                <a:cs typeface="B Koodak" pitchFamily="2" charset="-78"/>
              </a:rPr>
              <a:t>زیرابه</a:t>
            </a:r>
            <a:r>
              <a:rPr lang="fa-IR" sz="2400" dirty="0">
                <a:cs typeface="B Koodak" pitchFamily="2" charset="-78"/>
              </a:rPr>
              <a:t> دلیل تابش نور خور شید آب بخار می شود</a:t>
            </a:r>
            <a:r>
              <a:rPr lang="fa-IR" sz="2400" dirty="0" smtClean="0">
                <a:cs typeface="B Koodak" pitchFamily="2" charset="-78"/>
              </a:rPr>
              <a:t>.</a:t>
            </a:r>
          </a:p>
          <a:p>
            <a:pPr marL="342900" indent="-342900" algn="just">
              <a:buFont typeface="Wingdings" pitchFamily="2" charset="2"/>
              <a:buChar char="q"/>
            </a:pPr>
            <a:r>
              <a:rPr lang="fa-IR" sz="2400" dirty="0" smtClean="0">
                <a:cs typeface="B Koodak" pitchFamily="2" charset="-78"/>
              </a:rPr>
              <a:t> </a:t>
            </a:r>
            <a:r>
              <a:rPr lang="fa-IR" sz="2400" dirty="0">
                <a:cs typeface="B Koodak" pitchFamily="2" charset="-78"/>
              </a:rPr>
              <a:t>به علاوه مقدار آبی که وارد مزرعه می شود بیش از نیاز ریشه گیاه است.</a:t>
            </a:r>
            <a:endParaRPr lang="en-US" sz="2400" dirty="0">
              <a:cs typeface="B Koodak" pitchFamily="2" charset="-78"/>
            </a:endParaRPr>
          </a:p>
        </p:txBody>
      </p:sp>
    </p:spTree>
    <p:extLst>
      <p:ext uri="{BB962C8B-B14F-4D97-AF65-F5344CB8AC3E}">
        <p14:creationId xmlns:p14="http://schemas.microsoft.com/office/powerpoint/2010/main" val="254002521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94E1C5-702D-4697-9A79-C60B218686C6}" type="slidenum">
              <a:rPr lang="fa-IR" smtClean="0"/>
              <a:t>21</a:t>
            </a:fld>
            <a:endParaRPr lang="fa-IR"/>
          </a:p>
        </p:txBody>
      </p:sp>
      <p:sp>
        <p:nvSpPr>
          <p:cNvPr id="3" name="Rectangle 2"/>
          <p:cNvSpPr/>
          <p:nvPr/>
        </p:nvSpPr>
        <p:spPr>
          <a:xfrm>
            <a:off x="323528" y="764704"/>
            <a:ext cx="8460432" cy="5693866"/>
          </a:xfrm>
          <a:prstGeom prst="rect">
            <a:avLst/>
          </a:prstGeom>
        </p:spPr>
        <p:txBody>
          <a:bodyPr wrap="square">
            <a:spAutoFit/>
          </a:bodyPr>
          <a:lstStyle/>
          <a:p>
            <a:pPr marL="457200" indent="-457200" algn="just">
              <a:buFont typeface="Wingdings" pitchFamily="2" charset="2"/>
              <a:buChar char="q"/>
            </a:pPr>
            <a:r>
              <a:rPr lang="fa-IR" sz="2800" u="sng" dirty="0">
                <a:solidFill>
                  <a:srgbClr val="FF0000"/>
                </a:solidFill>
                <a:cs typeface="B Koodak" pitchFamily="2" charset="-78"/>
              </a:rPr>
              <a:t>ب) آبیاری تحت فشار</a:t>
            </a:r>
            <a:r>
              <a:rPr lang="fa-IR" sz="2800" u="sng" dirty="0" smtClean="0">
                <a:solidFill>
                  <a:srgbClr val="FF0000"/>
                </a:solidFill>
                <a:cs typeface="B Koodak" pitchFamily="2" charset="-78"/>
              </a:rPr>
              <a:t>:</a:t>
            </a:r>
            <a:endParaRPr lang="en-US" sz="2800" u="sng" dirty="0" smtClean="0">
              <a:solidFill>
                <a:srgbClr val="FF0000"/>
              </a:solidFill>
              <a:cs typeface="B Koodak" pitchFamily="2" charset="-78"/>
            </a:endParaRPr>
          </a:p>
          <a:p>
            <a:pPr algn="just"/>
            <a:r>
              <a:rPr lang="fa-IR" sz="2800" dirty="0">
                <a:cs typeface="B Koodak" pitchFamily="2" charset="-78"/>
              </a:rPr>
              <a:t/>
            </a:r>
            <a:br>
              <a:rPr lang="fa-IR" sz="2800" dirty="0">
                <a:cs typeface="B Koodak" pitchFamily="2" charset="-78"/>
              </a:rPr>
            </a:br>
            <a:r>
              <a:rPr lang="fa-IR" sz="2800" dirty="0">
                <a:cs typeface="B Koodak" pitchFamily="2" charset="-78"/>
              </a:rPr>
              <a:t>وارد کردن آب در داخل لوله با کمک موتور پمپ و انتقال آب با فشار و پاشیدن آن در مزرعه را آبیاری «تحت فشار» می گویند . </a:t>
            </a:r>
            <a:endParaRPr lang="en-US" sz="2800" dirty="0" smtClean="0">
              <a:cs typeface="B Koodak" pitchFamily="2" charset="-78"/>
            </a:endParaRPr>
          </a:p>
          <a:p>
            <a:pPr marL="457200" indent="-457200" algn="just">
              <a:buFont typeface="Wingdings" pitchFamily="2" charset="2"/>
              <a:buChar char="q"/>
            </a:pPr>
            <a:r>
              <a:rPr lang="fa-IR" sz="2800" dirty="0" smtClean="0">
                <a:cs typeface="B Koodak" pitchFamily="2" charset="-78"/>
              </a:rPr>
              <a:t>این </a:t>
            </a:r>
            <a:r>
              <a:rPr lang="fa-IR" sz="2800" dirty="0">
                <a:cs typeface="B Koodak" pitchFamily="2" charset="-78"/>
              </a:rPr>
              <a:t>نوع آبیاری بالاترین بازدهی در مصرف آب را در بین انواع دیگر دارد. </a:t>
            </a:r>
            <a:endParaRPr lang="en-US" sz="2800" dirty="0" smtClean="0">
              <a:cs typeface="B Koodak" pitchFamily="2" charset="-78"/>
            </a:endParaRPr>
          </a:p>
          <a:p>
            <a:pPr marL="457200" indent="-457200" algn="just">
              <a:buFont typeface="Wingdings" pitchFamily="2" charset="2"/>
              <a:buChar char="q"/>
            </a:pPr>
            <a:r>
              <a:rPr lang="fa-IR" sz="2800" dirty="0" smtClean="0">
                <a:cs typeface="B Koodak" pitchFamily="2" charset="-78"/>
              </a:rPr>
              <a:t>در </a:t>
            </a:r>
            <a:r>
              <a:rPr lang="fa-IR" sz="2800" dirty="0">
                <a:cs typeface="B Koodak" pitchFamily="2" charset="-78"/>
              </a:rPr>
              <a:t>این روش چون آب در طول مسیر از داخل لوله های مخصوصی عبور می کند و تماس مستقیم با هوا و خاک ندارد، اتلاف آب خیلی کم است</a:t>
            </a:r>
            <a:r>
              <a:rPr lang="fa-IR" sz="2800" dirty="0" smtClean="0">
                <a:cs typeface="B Koodak" pitchFamily="2" charset="-78"/>
              </a:rPr>
              <a:t>.</a:t>
            </a:r>
            <a:endParaRPr lang="en-US" sz="2800" dirty="0" smtClean="0">
              <a:cs typeface="B Koodak" pitchFamily="2" charset="-78"/>
            </a:endParaRPr>
          </a:p>
          <a:p>
            <a:pPr marL="457200" indent="-457200" algn="just">
              <a:buFont typeface="Wingdings" pitchFamily="2" charset="2"/>
              <a:buChar char="q"/>
            </a:pPr>
            <a:r>
              <a:rPr lang="fa-IR" sz="2800" dirty="0" smtClean="0">
                <a:cs typeface="B Koodak" pitchFamily="2" charset="-78"/>
              </a:rPr>
              <a:t> </a:t>
            </a:r>
            <a:r>
              <a:rPr lang="fa-IR" sz="2800" dirty="0">
                <a:cs typeface="B Koodak" pitchFamily="2" charset="-78"/>
              </a:rPr>
              <a:t>بطور کلی در آبیاری تحت فشار معمولا کمتر از آبیاری سنتی به آب و نیروی کارگر نیاز است</a:t>
            </a:r>
            <a:r>
              <a:rPr lang="fa-IR" sz="2800" dirty="0" smtClean="0">
                <a:cs typeface="B Koodak" pitchFamily="2" charset="-78"/>
              </a:rPr>
              <a:t>.</a:t>
            </a:r>
            <a:endParaRPr lang="en-US" sz="2800" dirty="0" smtClean="0">
              <a:cs typeface="B Koodak" pitchFamily="2" charset="-78"/>
            </a:endParaRPr>
          </a:p>
          <a:p>
            <a:pPr marL="457200" indent="-457200" algn="just">
              <a:buFont typeface="Wingdings" pitchFamily="2" charset="2"/>
              <a:buChar char="q"/>
            </a:pPr>
            <a:r>
              <a:rPr lang="fa-IR" sz="2800" dirty="0" smtClean="0">
                <a:cs typeface="B Koodak" pitchFamily="2" charset="-78"/>
              </a:rPr>
              <a:t> </a:t>
            </a:r>
            <a:r>
              <a:rPr lang="fa-IR" sz="2800" dirty="0">
                <a:cs typeface="B Koodak" pitchFamily="2" charset="-78"/>
              </a:rPr>
              <a:t>آبیاری تحت فشار به دو روش آبیاری بارانی و قطره ای تقسیم می شود.</a:t>
            </a:r>
            <a:endParaRPr lang="en-US" sz="2800" dirty="0">
              <a:cs typeface="B Koodak" pitchFamily="2" charset="-78"/>
            </a:endParaRPr>
          </a:p>
        </p:txBody>
      </p:sp>
    </p:spTree>
    <p:extLst>
      <p:ext uri="{BB962C8B-B14F-4D97-AF65-F5344CB8AC3E}">
        <p14:creationId xmlns:p14="http://schemas.microsoft.com/office/powerpoint/2010/main" val="34340690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94E1C5-702D-4697-9A79-C60B218686C6}" type="slidenum">
              <a:rPr lang="fa-IR" smtClean="0"/>
              <a:t>22</a:t>
            </a:fld>
            <a:endParaRPr lang="fa-IR"/>
          </a:p>
        </p:txBody>
      </p:sp>
      <p:sp>
        <p:nvSpPr>
          <p:cNvPr id="3" name="Rectangle 2"/>
          <p:cNvSpPr/>
          <p:nvPr/>
        </p:nvSpPr>
        <p:spPr>
          <a:xfrm>
            <a:off x="251520" y="908720"/>
            <a:ext cx="8820472" cy="3477875"/>
          </a:xfrm>
          <a:prstGeom prst="rect">
            <a:avLst/>
          </a:prstGeom>
        </p:spPr>
        <p:txBody>
          <a:bodyPr wrap="square">
            <a:spAutoFit/>
          </a:bodyPr>
          <a:lstStyle/>
          <a:p>
            <a:r>
              <a:rPr lang="fa-IR" sz="2000" dirty="0">
                <a:cs typeface="B Koodak" pitchFamily="2" charset="-78"/>
              </a:rPr>
              <a:t>آبیاری بارانی:</a:t>
            </a:r>
            <a:br>
              <a:rPr lang="fa-IR" sz="2000" dirty="0">
                <a:cs typeface="B Koodak" pitchFamily="2" charset="-78"/>
              </a:rPr>
            </a:br>
            <a:r>
              <a:rPr lang="fa-IR" sz="2000" dirty="0">
                <a:cs typeface="B Koodak" pitchFamily="2" charset="-78"/>
              </a:rPr>
              <a:t>در این روش آب با فشار به وسیله موتور پمپ وارد لوله ها می شود و به وسیله </a:t>
            </a:r>
            <a:r>
              <a:rPr lang="fa-IR" sz="2000" dirty="0" err="1">
                <a:cs typeface="B Koodak" pitchFamily="2" charset="-78"/>
              </a:rPr>
              <a:t>آبپاش</a:t>
            </a:r>
            <a:r>
              <a:rPr lang="fa-IR" sz="2000" dirty="0">
                <a:cs typeface="B Koodak" pitchFamily="2" charset="-78"/>
              </a:rPr>
              <a:t> به شکل قطره های باران روی محصول، پاشیده می شود. وسایل لازم برای آبیاری بارانی عبارت است از: موتور پمپ، لوله های </a:t>
            </a:r>
            <a:r>
              <a:rPr lang="fa-IR" sz="2000" dirty="0" err="1">
                <a:cs typeface="B Koodak" pitchFamily="2" charset="-78"/>
              </a:rPr>
              <a:t>آبرسان</a:t>
            </a:r>
            <a:r>
              <a:rPr lang="fa-IR" sz="2000" dirty="0">
                <a:cs typeface="B Koodak" pitchFamily="2" charset="-78"/>
              </a:rPr>
              <a:t>، </a:t>
            </a:r>
            <a:r>
              <a:rPr lang="fa-IR" sz="2000" dirty="0" err="1">
                <a:cs typeface="B Koodak" pitchFamily="2" charset="-78"/>
              </a:rPr>
              <a:t>آبپاش</a:t>
            </a:r>
            <a:r>
              <a:rPr lang="fa-IR" sz="2000" dirty="0">
                <a:cs typeface="B Koodak" pitchFamily="2" charset="-78"/>
              </a:rPr>
              <a:t> ها. </a:t>
            </a:r>
            <a:endParaRPr lang="en-US" sz="2000" dirty="0" smtClean="0">
              <a:cs typeface="B Koodak" pitchFamily="2" charset="-78"/>
            </a:endParaRPr>
          </a:p>
          <a:p>
            <a:r>
              <a:rPr lang="fa-IR" sz="2000" dirty="0">
                <a:cs typeface="B Koodak" pitchFamily="2" charset="-78"/>
              </a:rPr>
              <a:t/>
            </a:r>
            <a:br>
              <a:rPr lang="fa-IR" sz="2000" dirty="0">
                <a:cs typeface="B Koodak" pitchFamily="2" charset="-78"/>
              </a:rPr>
            </a:br>
            <a:r>
              <a:rPr lang="fa-IR" sz="2000" dirty="0">
                <a:cs typeface="B Koodak" pitchFamily="2" charset="-78"/>
              </a:rPr>
              <a:t>انواع روش های آبیاری بارانی:</a:t>
            </a:r>
            <a:br>
              <a:rPr lang="fa-IR" sz="2000" dirty="0">
                <a:cs typeface="B Koodak" pitchFamily="2" charset="-78"/>
              </a:rPr>
            </a:br>
            <a:r>
              <a:rPr lang="fa-IR" sz="2000" dirty="0" smtClean="0">
                <a:cs typeface="B Koodak" pitchFamily="2" charset="-78"/>
              </a:rPr>
              <a:t>1- آبیاری </a:t>
            </a:r>
            <a:r>
              <a:rPr lang="fa-IR" sz="2000" dirty="0">
                <a:cs typeface="B Koodak" pitchFamily="2" charset="-78"/>
              </a:rPr>
              <a:t>بارانی کلاسیک</a:t>
            </a:r>
            <a:r>
              <a:rPr lang="fa-IR" sz="2000" dirty="0" smtClean="0">
                <a:cs typeface="B Koodak" pitchFamily="2" charset="-78"/>
              </a:rPr>
              <a:t>:</a:t>
            </a:r>
          </a:p>
          <a:p>
            <a:r>
              <a:rPr lang="fa-IR" sz="2000" dirty="0" smtClean="0">
                <a:cs typeface="B Koodak" pitchFamily="2" charset="-78"/>
              </a:rPr>
              <a:t>2- </a:t>
            </a:r>
            <a:r>
              <a:rPr lang="fa-IR" sz="2000" dirty="0">
                <a:cs typeface="B Koodak" pitchFamily="2" charset="-78"/>
              </a:rPr>
              <a:t>آبیاری بارانی قرقره ای (گان</a:t>
            </a:r>
            <a:r>
              <a:rPr lang="fa-IR" sz="2000" dirty="0" smtClean="0">
                <a:cs typeface="B Koodak" pitchFamily="2" charset="-78"/>
              </a:rPr>
              <a:t>):</a:t>
            </a:r>
          </a:p>
          <a:p>
            <a:r>
              <a:rPr lang="fa-IR" sz="2000" dirty="0" smtClean="0">
                <a:cs typeface="B Koodak" pitchFamily="2" charset="-78"/>
              </a:rPr>
              <a:t>3- </a:t>
            </a:r>
            <a:r>
              <a:rPr lang="fa-IR" sz="2000" dirty="0">
                <a:cs typeface="B Koodak" pitchFamily="2" charset="-78"/>
              </a:rPr>
              <a:t>آبیاری بارانی غلتان (ویل </a:t>
            </a:r>
            <a:r>
              <a:rPr lang="fa-IR" sz="2000" dirty="0" err="1">
                <a:cs typeface="B Koodak" pitchFamily="2" charset="-78"/>
              </a:rPr>
              <a:t>موو</a:t>
            </a:r>
            <a:r>
              <a:rPr lang="fa-IR" sz="2000" dirty="0" smtClean="0">
                <a:cs typeface="B Koodak" pitchFamily="2" charset="-78"/>
              </a:rPr>
              <a:t>):</a:t>
            </a:r>
          </a:p>
          <a:p>
            <a:r>
              <a:rPr lang="fa-IR" sz="2000" dirty="0" smtClean="0">
                <a:cs typeface="B Koodak" pitchFamily="2" charset="-78"/>
              </a:rPr>
              <a:t>4- </a:t>
            </a:r>
            <a:r>
              <a:rPr lang="fa-IR" sz="2000" dirty="0" err="1" smtClean="0">
                <a:cs typeface="B Koodak" pitchFamily="2" charset="-78"/>
              </a:rPr>
              <a:t>سنترپوینت</a:t>
            </a:r>
            <a:endParaRPr lang="fa-IR" sz="2000" dirty="0" smtClean="0">
              <a:cs typeface="B Koodak" pitchFamily="2" charset="-78"/>
            </a:endParaRPr>
          </a:p>
          <a:p>
            <a:r>
              <a:rPr lang="fa-IR" sz="2000" dirty="0" smtClean="0">
                <a:cs typeface="B Koodak" pitchFamily="2" charset="-78"/>
              </a:rPr>
              <a:t>5- </a:t>
            </a:r>
            <a:r>
              <a:rPr lang="fa-IR" sz="2000" dirty="0" err="1" smtClean="0">
                <a:cs typeface="B Koodak" pitchFamily="2" charset="-78"/>
              </a:rPr>
              <a:t>لینیر</a:t>
            </a:r>
            <a:endParaRPr lang="en-US" sz="2000" dirty="0">
              <a:cs typeface="B Koodak" pitchFamily="2" charset="-78"/>
            </a:endParaRPr>
          </a:p>
        </p:txBody>
      </p:sp>
      <p:pic>
        <p:nvPicPr>
          <p:cNvPr id="614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072020"/>
            <a:ext cx="3810000" cy="231457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ابیاری کلاسیک بارانی‬‎"/>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583" y="1988840"/>
            <a:ext cx="4600575" cy="3362326"/>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43781151841836165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983" y="1988840"/>
            <a:ext cx="4762500" cy="3400426"/>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Image result for ‫ابیاری قرقره ای‬‎"/>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870" y="2564904"/>
            <a:ext cx="6115050" cy="249555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a:grpSpLocks/>
          </p:cNvGrpSpPr>
          <p:nvPr/>
        </p:nvGrpSpPr>
        <p:grpSpPr bwMode="auto">
          <a:xfrm>
            <a:off x="470756" y="2200572"/>
            <a:ext cx="4191000" cy="3224213"/>
            <a:chOff x="4557713" y="2895600"/>
            <a:chExt cx="4191000" cy="3223910"/>
          </a:xfrm>
        </p:grpSpPr>
        <p:pic>
          <p:nvPicPr>
            <p:cNvPr id="9" name="Picture 8" descr="SCHERER 2010 and STAUFFER 2011 Travelling Big Gun.jpg"/>
            <p:cNvPicPr>
              <a:picLocks noChangeAspect="1"/>
            </p:cNvPicPr>
            <p:nvPr/>
          </p:nvPicPr>
          <p:blipFill>
            <a:blip r:embed="rId6">
              <a:extLst>
                <a:ext uri="{28A0092B-C50C-407E-A947-70E740481C1C}">
                  <a14:useLocalDpi xmlns:a14="http://schemas.microsoft.com/office/drawing/2010/main" val="0"/>
                </a:ext>
              </a:extLst>
            </a:blip>
            <a:srcRect l="42229" t="15875" r="7486"/>
            <a:stretch>
              <a:fillRect/>
            </a:stretch>
          </p:blipFill>
          <p:spPr bwMode="auto">
            <a:xfrm>
              <a:off x="4557713" y="2895600"/>
              <a:ext cx="4191000" cy="286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6"/>
            <p:cNvSpPr txBox="1">
              <a:spLocks noChangeArrowheads="1"/>
            </p:cNvSpPr>
            <p:nvPr/>
          </p:nvSpPr>
          <p:spPr bwMode="auto">
            <a:xfrm>
              <a:off x="4557713" y="5688623"/>
              <a:ext cx="4191000"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defTabSz="457200" rtl="0" fontAlgn="base">
                <a:spcBef>
                  <a:spcPct val="0"/>
                </a:spcBef>
                <a:spcAft>
                  <a:spcPct val="0"/>
                </a:spcAft>
                <a:defRPr sz="2400" kern="1200">
                  <a:solidFill>
                    <a:schemeClr val="tx1"/>
                  </a:solidFill>
                  <a:latin typeface="Trebuchet MS" pitchFamily="-108" charset="0"/>
                  <a:ea typeface="ＭＳ Ｐゴシック" pitchFamily="-108" charset="-128"/>
                  <a:cs typeface="+mn-cs"/>
                </a:defRPr>
              </a:lvl1pPr>
              <a:lvl2pPr marL="457200" algn="l" defTabSz="457200" rtl="0" fontAlgn="base">
                <a:spcBef>
                  <a:spcPct val="0"/>
                </a:spcBef>
                <a:spcAft>
                  <a:spcPct val="0"/>
                </a:spcAft>
                <a:defRPr sz="2400" kern="1200">
                  <a:solidFill>
                    <a:schemeClr val="tx1"/>
                  </a:solidFill>
                  <a:latin typeface="Trebuchet MS" pitchFamily="-108" charset="0"/>
                  <a:ea typeface="ＭＳ Ｐゴシック" pitchFamily="-108" charset="-128"/>
                  <a:cs typeface="+mn-cs"/>
                </a:defRPr>
              </a:lvl2pPr>
              <a:lvl3pPr marL="914400" algn="l" defTabSz="457200" rtl="0" fontAlgn="base">
                <a:spcBef>
                  <a:spcPct val="0"/>
                </a:spcBef>
                <a:spcAft>
                  <a:spcPct val="0"/>
                </a:spcAft>
                <a:defRPr sz="2400" kern="1200">
                  <a:solidFill>
                    <a:schemeClr val="tx1"/>
                  </a:solidFill>
                  <a:latin typeface="Trebuchet MS" pitchFamily="-108" charset="0"/>
                  <a:ea typeface="ＭＳ Ｐゴシック" pitchFamily="-108" charset="-128"/>
                  <a:cs typeface="+mn-cs"/>
                </a:defRPr>
              </a:lvl3pPr>
              <a:lvl4pPr marL="1371600" algn="l" defTabSz="457200" rtl="0" fontAlgn="base">
                <a:spcBef>
                  <a:spcPct val="0"/>
                </a:spcBef>
                <a:spcAft>
                  <a:spcPct val="0"/>
                </a:spcAft>
                <a:defRPr sz="2400" kern="1200">
                  <a:solidFill>
                    <a:schemeClr val="tx1"/>
                  </a:solidFill>
                  <a:latin typeface="Trebuchet MS" pitchFamily="-108" charset="0"/>
                  <a:ea typeface="ＭＳ Ｐゴシック" pitchFamily="-108" charset="-128"/>
                  <a:cs typeface="+mn-cs"/>
                </a:defRPr>
              </a:lvl4pPr>
              <a:lvl5pPr marL="1828800" algn="l" defTabSz="457200" rtl="0" fontAlgn="base">
                <a:spcBef>
                  <a:spcPct val="0"/>
                </a:spcBef>
                <a:spcAft>
                  <a:spcPct val="0"/>
                </a:spcAft>
                <a:defRPr sz="2400" kern="1200">
                  <a:solidFill>
                    <a:schemeClr val="tx1"/>
                  </a:solidFill>
                  <a:latin typeface="Trebuchet MS" pitchFamily="-108" charset="0"/>
                  <a:ea typeface="ＭＳ Ｐゴシック" pitchFamily="-108" charset="-128"/>
                  <a:cs typeface="+mn-cs"/>
                </a:defRPr>
              </a:lvl5pPr>
              <a:lvl6pPr marL="2286000" algn="l" defTabSz="914400" rtl="0" eaLnBrk="1" latinLnBrk="0" hangingPunct="1">
                <a:defRPr sz="2400" kern="1200">
                  <a:solidFill>
                    <a:schemeClr val="tx1"/>
                  </a:solidFill>
                  <a:latin typeface="Trebuchet MS" pitchFamily="-108" charset="0"/>
                  <a:ea typeface="ＭＳ Ｐゴシック" pitchFamily="-108" charset="-128"/>
                  <a:cs typeface="+mn-cs"/>
                </a:defRPr>
              </a:lvl6pPr>
              <a:lvl7pPr marL="2743200" algn="l" defTabSz="914400" rtl="0" eaLnBrk="1" latinLnBrk="0" hangingPunct="1">
                <a:defRPr sz="2400" kern="1200">
                  <a:solidFill>
                    <a:schemeClr val="tx1"/>
                  </a:solidFill>
                  <a:latin typeface="Trebuchet MS" pitchFamily="-108" charset="0"/>
                  <a:ea typeface="ＭＳ Ｐゴシック" pitchFamily="-108" charset="-128"/>
                  <a:cs typeface="+mn-cs"/>
                </a:defRPr>
              </a:lvl7pPr>
              <a:lvl8pPr marL="3200400" algn="l" defTabSz="914400" rtl="0" eaLnBrk="1" latinLnBrk="0" hangingPunct="1">
                <a:defRPr sz="2400" kern="1200">
                  <a:solidFill>
                    <a:schemeClr val="tx1"/>
                  </a:solidFill>
                  <a:latin typeface="Trebuchet MS" pitchFamily="-108" charset="0"/>
                  <a:ea typeface="ＭＳ Ｐゴシック" pitchFamily="-108" charset="-128"/>
                  <a:cs typeface="+mn-cs"/>
                </a:defRPr>
              </a:lvl8pPr>
              <a:lvl9pPr marL="3657600" algn="l" defTabSz="914400" rtl="0" eaLnBrk="1" latinLnBrk="0" hangingPunct="1">
                <a:defRPr sz="2400" kern="1200">
                  <a:solidFill>
                    <a:schemeClr val="tx1"/>
                  </a:solidFill>
                  <a:latin typeface="Trebuchet MS" pitchFamily="-108" charset="0"/>
                  <a:ea typeface="ＭＳ Ｐゴシック" pitchFamily="-108" charset="-128"/>
                  <a:cs typeface="+mn-cs"/>
                </a:defRPr>
              </a:lvl9pPr>
            </a:lstStyle>
            <a:p>
              <a:pPr eaLnBrk="1" hangingPunct="1"/>
              <a:r>
                <a:rPr lang="en-US" sz="1400"/>
                <a:t>Sprinkler irrigation (“big gun”) in South Canada. </a:t>
              </a:r>
              <a:r>
                <a:rPr lang="en-US" sz="800" i="1"/>
                <a:t>Source: STAUFFER 2011</a:t>
              </a:r>
            </a:p>
          </p:txBody>
        </p:sp>
      </p:grpSp>
    </p:spTree>
    <p:extLst>
      <p:ext uri="{BB962C8B-B14F-4D97-AF65-F5344CB8AC3E}">
        <p14:creationId xmlns:p14="http://schemas.microsoft.com/office/powerpoint/2010/main" val="819654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nodeType="clickEffect">
                                  <p:stCondLst>
                                    <p:cond delay="0"/>
                                  </p:stCondLst>
                                  <p:childTnLst>
                                    <p:set>
                                      <p:cBhvr>
                                        <p:cTn id="13" dur="1" fill="hold">
                                          <p:stCondLst>
                                            <p:cond delay="0"/>
                                          </p:stCondLst>
                                        </p:cTn>
                                        <p:tgtEl>
                                          <p:spTgt spid="6146"/>
                                        </p:tgtEl>
                                        <p:attrNameLst>
                                          <p:attrName>style.visibility</p:attrName>
                                        </p:attrNameLst>
                                      </p:cBhvr>
                                      <p:to>
                                        <p:strVal val="visible"/>
                                      </p:to>
                                    </p:set>
                                    <p:animEffect transition="in" filter="fade">
                                      <p:cBhvr>
                                        <p:cTn id="14" dur="500"/>
                                        <p:tgtEl>
                                          <p:spTgt spid="614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nodeType="clickEffect">
                                  <p:stCondLst>
                                    <p:cond delay="0"/>
                                  </p:stCondLst>
                                  <p:childTnLst>
                                    <p:set>
                                      <p:cBhvr>
                                        <p:cTn id="18" dur="1" fill="hold">
                                          <p:stCondLst>
                                            <p:cond delay="0"/>
                                          </p:stCondLst>
                                        </p:cTn>
                                        <p:tgtEl>
                                          <p:spTgt spid="6148"/>
                                        </p:tgtEl>
                                        <p:attrNameLst>
                                          <p:attrName>style.visibility</p:attrName>
                                        </p:attrNameLst>
                                      </p:cBhvr>
                                      <p:to>
                                        <p:strVal val="visible"/>
                                      </p:to>
                                    </p:set>
                                    <p:animEffect transition="in" filter="barn(inVertical)">
                                      <p:cBhvr>
                                        <p:cTn id="19" dur="500"/>
                                        <p:tgtEl>
                                          <p:spTgt spid="6148"/>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6150"/>
                                        </p:tgtEl>
                                        <p:attrNameLst>
                                          <p:attrName>style.visibility</p:attrName>
                                        </p:attrNameLst>
                                      </p:cBhvr>
                                      <p:to>
                                        <p:strVal val="visible"/>
                                      </p:to>
                                    </p:set>
                                    <p:anim calcmode="lin" valueType="num">
                                      <p:cBhvr additive="base">
                                        <p:cTn id="24" dur="500" fill="hold"/>
                                        <p:tgtEl>
                                          <p:spTgt spid="6150"/>
                                        </p:tgtEl>
                                        <p:attrNameLst>
                                          <p:attrName>ppt_x</p:attrName>
                                        </p:attrNameLst>
                                      </p:cBhvr>
                                      <p:tavLst>
                                        <p:tav tm="0">
                                          <p:val>
                                            <p:strVal val="#ppt_x"/>
                                          </p:val>
                                        </p:tav>
                                        <p:tav tm="100000">
                                          <p:val>
                                            <p:strVal val="#ppt_x"/>
                                          </p:val>
                                        </p:tav>
                                      </p:tavLst>
                                    </p:anim>
                                    <p:anim calcmode="lin" valueType="num">
                                      <p:cBhvr additive="base">
                                        <p:cTn id="25" dur="500" fill="hold"/>
                                        <p:tgtEl>
                                          <p:spTgt spid="6150"/>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6152"/>
                                        </p:tgtEl>
                                        <p:attrNameLst>
                                          <p:attrName>style.visibility</p:attrName>
                                        </p:attrNameLst>
                                      </p:cBhvr>
                                      <p:to>
                                        <p:strVal val="visible"/>
                                      </p:to>
                                    </p:set>
                                    <p:anim calcmode="lin" valueType="num">
                                      <p:cBhvr additive="base">
                                        <p:cTn id="30" dur="500" fill="hold"/>
                                        <p:tgtEl>
                                          <p:spTgt spid="6152"/>
                                        </p:tgtEl>
                                        <p:attrNameLst>
                                          <p:attrName>ppt_x</p:attrName>
                                        </p:attrNameLst>
                                      </p:cBhvr>
                                      <p:tavLst>
                                        <p:tav tm="0">
                                          <p:val>
                                            <p:strVal val="#ppt_x"/>
                                          </p:val>
                                        </p:tav>
                                        <p:tav tm="100000">
                                          <p:val>
                                            <p:strVal val="#ppt_x"/>
                                          </p:val>
                                        </p:tav>
                                      </p:tavLst>
                                    </p:anim>
                                    <p:anim calcmode="lin" valueType="num">
                                      <p:cBhvr additive="base">
                                        <p:cTn id="31" dur="500" fill="hold"/>
                                        <p:tgtEl>
                                          <p:spTgt spid="6152"/>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nodeType="click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additive="base">
                                        <p:cTn id="36" dur="500" fill="hold"/>
                                        <p:tgtEl>
                                          <p:spTgt spid="8"/>
                                        </p:tgtEl>
                                        <p:attrNameLst>
                                          <p:attrName>ppt_x</p:attrName>
                                        </p:attrNameLst>
                                      </p:cBhvr>
                                      <p:tavLst>
                                        <p:tav tm="0">
                                          <p:val>
                                            <p:strVal val="#ppt_x"/>
                                          </p:val>
                                        </p:tav>
                                        <p:tav tm="100000">
                                          <p:val>
                                            <p:strVal val="#ppt_x"/>
                                          </p:val>
                                        </p:tav>
                                      </p:tavLst>
                                    </p:anim>
                                    <p:anim calcmode="lin" valueType="num">
                                      <p:cBhvr additive="base">
                                        <p:cTn id="37"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94E1C5-702D-4697-9A79-C60B218686C6}" type="slidenum">
              <a:rPr lang="fa-IR" smtClean="0"/>
              <a:t>23</a:t>
            </a:fld>
            <a:endParaRPr lang="fa-IR"/>
          </a:p>
        </p:txBody>
      </p:sp>
      <p:sp>
        <p:nvSpPr>
          <p:cNvPr id="3" name="Rectangle 2"/>
          <p:cNvSpPr/>
          <p:nvPr/>
        </p:nvSpPr>
        <p:spPr>
          <a:xfrm>
            <a:off x="179512" y="692696"/>
            <a:ext cx="8820472" cy="3970318"/>
          </a:xfrm>
          <a:prstGeom prst="rect">
            <a:avLst/>
          </a:prstGeom>
        </p:spPr>
        <p:txBody>
          <a:bodyPr wrap="square">
            <a:spAutoFit/>
          </a:bodyPr>
          <a:lstStyle/>
          <a:p>
            <a:r>
              <a:rPr lang="fa-IR" sz="2800" dirty="0">
                <a:cs typeface="B Koodak" pitchFamily="2" charset="-78"/>
              </a:rPr>
              <a:t>آبیاری قطره ای:</a:t>
            </a:r>
            <a:br>
              <a:rPr lang="fa-IR" sz="2800" dirty="0">
                <a:cs typeface="B Koodak" pitchFamily="2" charset="-78"/>
              </a:rPr>
            </a:br>
            <a:endParaRPr lang="en-US" sz="2800" dirty="0" smtClean="0">
              <a:cs typeface="B Koodak" pitchFamily="2" charset="-78"/>
            </a:endParaRPr>
          </a:p>
          <a:p>
            <a:r>
              <a:rPr lang="fa-IR" sz="2800" dirty="0" smtClean="0">
                <a:cs typeface="B Koodak" pitchFamily="2" charset="-78"/>
              </a:rPr>
              <a:t>آبیاری </a:t>
            </a:r>
            <a:r>
              <a:rPr lang="fa-IR" sz="2800" dirty="0">
                <a:cs typeface="B Koodak" pitchFamily="2" charset="-78"/>
              </a:rPr>
              <a:t>قطره ‌ای عبارتست از روشی که طی آن آب با فشار کم از روزنه یا </a:t>
            </a:r>
            <a:r>
              <a:rPr lang="fa-IR" sz="2800" dirty="0" err="1">
                <a:cs typeface="B Koodak" pitchFamily="2" charset="-78"/>
              </a:rPr>
              <a:t>وسیله‌ای</a:t>
            </a:r>
            <a:r>
              <a:rPr lang="fa-IR" sz="2800" dirty="0">
                <a:cs typeface="B Koodak" pitchFamily="2" charset="-78"/>
              </a:rPr>
              <a:t> به نام قطره چکان از شبکه خارج و به صورت </a:t>
            </a:r>
            <a:r>
              <a:rPr lang="fa-IR" sz="2800" dirty="0" err="1">
                <a:cs typeface="B Koodak" pitchFamily="2" charset="-78"/>
              </a:rPr>
              <a:t>قطراتی</a:t>
            </a:r>
            <a:r>
              <a:rPr lang="fa-IR" sz="2800" dirty="0">
                <a:cs typeface="B Koodak" pitchFamily="2" charset="-78"/>
              </a:rPr>
              <a:t> در پای بوته ریخته </a:t>
            </a:r>
            <a:r>
              <a:rPr lang="fa-IR" sz="2800" dirty="0" err="1">
                <a:cs typeface="B Koodak" pitchFamily="2" charset="-78"/>
              </a:rPr>
              <a:t>می‌شود</a:t>
            </a:r>
            <a:r>
              <a:rPr lang="fa-IR" sz="2800" dirty="0">
                <a:cs typeface="B Koodak" pitchFamily="2" charset="-78"/>
              </a:rPr>
              <a:t>. </a:t>
            </a:r>
            <a:r>
              <a:rPr lang="fa-IR" sz="2800" dirty="0" err="1">
                <a:cs typeface="B Koodak" pitchFamily="2" charset="-78"/>
              </a:rPr>
              <a:t>شبکه‌ای</a:t>
            </a:r>
            <a:r>
              <a:rPr lang="fa-IR" sz="2800" dirty="0">
                <a:cs typeface="B Koodak" pitchFamily="2" charset="-78"/>
              </a:rPr>
              <a:t> که آب را در سراسر مزرعه توزیع </a:t>
            </a:r>
            <a:r>
              <a:rPr lang="fa-IR" sz="2800" dirty="0" err="1">
                <a:cs typeface="B Koodak" pitchFamily="2" charset="-78"/>
              </a:rPr>
              <a:t>می‌نماید</a:t>
            </a:r>
            <a:r>
              <a:rPr lang="fa-IR" sz="2800" dirty="0">
                <a:cs typeface="B Koodak" pitchFamily="2" charset="-78"/>
              </a:rPr>
              <a:t> به کمک قطره چکان و با فشار کم در روی زمین پاشیده </a:t>
            </a:r>
            <a:r>
              <a:rPr lang="fa-IR" sz="2800" dirty="0" err="1">
                <a:cs typeface="B Koodak" pitchFamily="2" charset="-78"/>
              </a:rPr>
              <a:t>می‌شود</a:t>
            </a:r>
            <a:r>
              <a:rPr lang="fa-IR" sz="2800" dirty="0" smtClean="0">
                <a:cs typeface="B Koodak" pitchFamily="2" charset="-78"/>
              </a:rPr>
              <a:t>.</a:t>
            </a:r>
            <a:endParaRPr lang="en-US" sz="2800" dirty="0" smtClean="0">
              <a:cs typeface="B Koodak" pitchFamily="2" charset="-78"/>
            </a:endParaRPr>
          </a:p>
          <a:p>
            <a:endParaRPr lang="en-US" sz="2800" dirty="0">
              <a:cs typeface="B Koodak" pitchFamily="2" charset="-78"/>
            </a:endParaRPr>
          </a:p>
          <a:p>
            <a:r>
              <a:rPr lang="fa-IR" sz="2800" dirty="0" smtClean="0">
                <a:cs typeface="B Koodak" pitchFamily="2" charset="-78"/>
              </a:rPr>
              <a:t> </a:t>
            </a:r>
            <a:r>
              <a:rPr lang="fa-IR" sz="2800" dirty="0">
                <a:cs typeface="B Koodak" pitchFamily="2" charset="-78"/>
              </a:rPr>
              <a:t>از مشخصات این روش تحویل آب به گیاه با فشار کم در منطقه </a:t>
            </a:r>
            <a:r>
              <a:rPr lang="fa-IR" sz="2800" dirty="0" err="1">
                <a:cs typeface="B Koodak" pitchFamily="2" charset="-78"/>
              </a:rPr>
              <a:t>ریشه‌ها</a:t>
            </a:r>
            <a:r>
              <a:rPr lang="fa-IR" sz="2800" dirty="0">
                <a:cs typeface="B Koodak" pitchFamily="2" charset="-78"/>
              </a:rPr>
              <a:t>، در سطح زمین (در زیر خاک) خواهد بود.</a:t>
            </a:r>
            <a:endParaRPr lang="en-US" sz="2800" dirty="0">
              <a:cs typeface="B Koodak" pitchFamily="2" charset="-78"/>
            </a:endParaRPr>
          </a:p>
        </p:txBody>
      </p:sp>
    </p:spTree>
    <p:extLst>
      <p:ext uri="{BB962C8B-B14F-4D97-AF65-F5344CB8AC3E}">
        <p14:creationId xmlns:p14="http://schemas.microsoft.com/office/powerpoint/2010/main" val="68636294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7602" name="Rectangle 2"/>
          <p:cNvSpPr>
            <a:spLocks noGrp="1" noChangeArrowheads="1"/>
          </p:cNvSpPr>
          <p:nvPr>
            <p:ph type="title"/>
          </p:nvPr>
        </p:nvSpPr>
        <p:spPr>
          <a:xfrm>
            <a:off x="323528" y="908720"/>
            <a:ext cx="8229600" cy="1143000"/>
          </a:xfrm>
        </p:spPr>
        <p:txBody>
          <a:bodyPr>
            <a:normAutofit fontScale="90000"/>
          </a:bodyPr>
          <a:lstStyle/>
          <a:p>
            <a:pPr rtl="0"/>
            <a:r>
              <a:rPr lang="en-GB" dirty="0" smtClean="0"/>
              <a:t>Irrigation </a:t>
            </a:r>
            <a:r>
              <a:rPr lang="en-GB" dirty="0"/>
              <a:t>techniques</a:t>
            </a:r>
            <a:br>
              <a:rPr lang="en-GB" dirty="0"/>
            </a:br>
            <a:r>
              <a:rPr lang="en-GB" b="0" dirty="0"/>
              <a:t>Micro irrigation: Drip irrigation</a:t>
            </a:r>
          </a:p>
        </p:txBody>
      </p:sp>
      <p:pic>
        <p:nvPicPr>
          <p:cNvPr id="537604" name="Picture 4" descr="C:\Documents and Settings\Administrator\My Documents\Teaching\water for developing countries\downloaded\irrigation\dri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52813" y="2419350"/>
            <a:ext cx="3479800" cy="3479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8689053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8498" name="Rectangle 2"/>
          <p:cNvSpPr>
            <a:spLocks noGrp="1" noChangeArrowheads="1"/>
          </p:cNvSpPr>
          <p:nvPr>
            <p:ph type="title"/>
          </p:nvPr>
        </p:nvSpPr>
        <p:spPr>
          <a:xfrm>
            <a:off x="395536" y="659284"/>
            <a:ext cx="8229600" cy="1143000"/>
          </a:xfrm>
        </p:spPr>
        <p:txBody>
          <a:bodyPr>
            <a:normAutofit fontScale="90000"/>
          </a:bodyPr>
          <a:lstStyle/>
          <a:p>
            <a:pPr rtl="0"/>
            <a:r>
              <a:rPr lang="en-GB" dirty="0" smtClean="0"/>
              <a:t>Irrigation </a:t>
            </a:r>
            <a:r>
              <a:rPr lang="en-GB" dirty="0"/>
              <a:t>techniques</a:t>
            </a:r>
            <a:br>
              <a:rPr lang="en-GB" dirty="0"/>
            </a:br>
            <a:r>
              <a:rPr lang="en-GB" b="0" dirty="0"/>
              <a:t>Micro irrigation: Root zone</a:t>
            </a:r>
          </a:p>
        </p:txBody>
      </p:sp>
      <p:pic>
        <p:nvPicPr>
          <p:cNvPr id="618500" name="Picture 4" descr="C:\Documents and Settings\Administrator\My Documents\Teaching\water for developing countries\downloaded\irrigation\S8684E\drip tre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3625" y="1784350"/>
            <a:ext cx="5743575" cy="46910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03508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0674" name="Rectangle 2"/>
          <p:cNvSpPr>
            <a:spLocks noGrp="1" noChangeArrowheads="1"/>
          </p:cNvSpPr>
          <p:nvPr>
            <p:ph type="title"/>
          </p:nvPr>
        </p:nvSpPr>
        <p:spPr>
          <a:xfrm>
            <a:off x="457200" y="629816"/>
            <a:ext cx="8229600" cy="1143000"/>
          </a:xfrm>
        </p:spPr>
        <p:txBody>
          <a:bodyPr>
            <a:normAutofit fontScale="90000"/>
          </a:bodyPr>
          <a:lstStyle/>
          <a:p>
            <a:pPr rtl="0"/>
            <a:r>
              <a:rPr lang="en-GB" dirty="0" smtClean="0"/>
              <a:t>Irrigation </a:t>
            </a:r>
            <a:r>
              <a:rPr lang="en-GB" dirty="0"/>
              <a:t>techniques</a:t>
            </a:r>
            <a:br>
              <a:rPr lang="en-GB" dirty="0"/>
            </a:br>
            <a:r>
              <a:rPr lang="en-GB" b="0" dirty="0"/>
              <a:t>Micro irrigation: Thick walled drip hose</a:t>
            </a:r>
          </a:p>
        </p:txBody>
      </p:sp>
      <p:pic>
        <p:nvPicPr>
          <p:cNvPr id="540676" name="Picture 4" descr="C:\Documents and Settings\Administrator\My Documents\Teaching\water for developing countries\downloaded\irrigation\drip next to pl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938338"/>
            <a:ext cx="6677025" cy="445135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9899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3138" name="Rectangle 2"/>
          <p:cNvSpPr>
            <a:spLocks noGrp="1" noChangeArrowheads="1"/>
          </p:cNvSpPr>
          <p:nvPr>
            <p:ph type="title"/>
          </p:nvPr>
        </p:nvSpPr>
        <p:spPr>
          <a:xfrm>
            <a:off x="457200" y="557808"/>
            <a:ext cx="8229600" cy="1143000"/>
          </a:xfrm>
        </p:spPr>
        <p:txBody>
          <a:bodyPr>
            <a:normAutofit fontScale="90000"/>
          </a:bodyPr>
          <a:lstStyle/>
          <a:p>
            <a:pPr rtl="0"/>
            <a:r>
              <a:rPr lang="en-GB" dirty="0" smtClean="0"/>
              <a:t>Irrigation </a:t>
            </a:r>
            <a:r>
              <a:rPr lang="en-GB" dirty="0"/>
              <a:t>techniques</a:t>
            </a:r>
            <a:br>
              <a:rPr lang="en-GB" dirty="0"/>
            </a:br>
            <a:r>
              <a:rPr lang="en-GB" b="0" dirty="0"/>
              <a:t>Micro irrigation: Thin walled drip hose</a:t>
            </a:r>
          </a:p>
        </p:txBody>
      </p:sp>
      <p:pic>
        <p:nvPicPr>
          <p:cNvPr id="603140" name="Picture 4" descr="C:\Documents and Settings\Administrator\My Documents\Teaching\water for developing countries\lecture presentations\images\irrigation 2\onions-mulch-drip%20tape%2006-20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1924050"/>
            <a:ext cx="6689725" cy="44592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04693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4946" name="Rectangle 2"/>
          <p:cNvSpPr>
            <a:spLocks noGrp="1" noChangeArrowheads="1"/>
          </p:cNvSpPr>
          <p:nvPr>
            <p:ph type="title"/>
          </p:nvPr>
        </p:nvSpPr>
        <p:spPr>
          <a:xfrm>
            <a:off x="457200" y="557808"/>
            <a:ext cx="8229600" cy="1143000"/>
          </a:xfrm>
        </p:spPr>
        <p:txBody>
          <a:bodyPr>
            <a:normAutofit fontScale="90000"/>
          </a:bodyPr>
          <a:lstStyle/>
          <a:p>
            <a:pPr rtl="0"/>
            <a:r>
              <a:rPr lang="en-GB" dirty="0" smtClean="0"/>
              <a:t>Irrigation </a:t>
            </a:r>
            <a:r>
              <a:rPr lang="en-GB" dirty="0"/>
              <a:t>techniques</a:t>
            </a:r>
            <a:br>
              <a:rPr lang="en-GB" dirty="0"/>
            </a:br>
            <a:r>
              <a:rPr lang="en-GB" b="0" dirty="0"/>
              <a:t>Micro irrigation: Bubblers</a:t>
            </a:r>
          </a:p>
        </p:txBody>
      </p:sp>
      <p:pic>
        <p:nvPicPr>
          <p:cNvPr id="594948" name="Picture 4" descr="C:\Documents and Settings\Administrator\My Documents\Teaching\water for developing countries\lecture presentations\images\irrigation 2\bu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2500" y="1897063"/>
            <a:ext cx="3440113" cy="45434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2018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2114" name="Rectangle 2"/>
          <p:cNvSpPr>
            <a:spLocks noGrp="1" noChangeArrowheads="1"/>
          </p:cNvSpPr>
          <p:nvPr>
            <p:ph type="title"/>
          </p:nvPr>
        </p:nvSpPr>
        <p:spPr/>
        <p:txBody>
          <a:bodyPr>
            <a:normAutofit fontScale="90000"/>
          </a:bodyPr>
          <a:lstStyle/>
          <a:p>
            <a:r>
              <a:rPr lang="en-GB" b="0"/>
              <a:t>B3.2.4	</a:t>
            </a:r>
            <a:r>
              <a:rPr lang="en-GB"/>
              <a:t>Irrigation techniques</a:t>
            </a:r>
            <a:br>
              <a:rPr lang="en-GB"/>
            </a:br>
            <a:r>
              <a:rPr lang="en-GB" b="0"/>
              <a:t>Micro irrigation: Microsprinklers</a:t>
            </a:r>
          </a:p>
        </p:txBody>
      </p:sp>
      <p:pic>
        <p:nvPicPr>
          <p:cNvPr id="602116" name="Picture 4" descr="C:\Documents and Settings\Administrator\My Documents\Teaching\water for developing countries\lecture presentations\images\irrigation 2\microsprinkl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2024063"/>
            <a:ext cx="6677025" cy="42799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82718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94E1C5-702D-4697-9A79-C60B218686C6}" type="slidenum">
              <a:rPr lang="fa-IR" smtClean="0"/>
              <a:t>3</a:t>
            </a:fld>
            <a:endParaRPr lang="fa-IR"/>
          </a:p>
        </p:txBody>
      </p:sp>
      <p:sp>
        <p:nvSpPr>
          <p:cNvPr id="3" name="Rectangle 2"/>
          <p:cNvSpPr/>
          <p:nvPr/>
        </p:nvSpPr>
        <p:spPr>
          <a:xfrm>
            <a:off x="395536" y="908720"/>
            <a:ext cx="7920880" cy="4708981"/>
          </a:xfrm>
          <a:prstGeom prst="rect">
            <a:avLst/>
          </a:prstGeom>
        </p:spPr>
        <p:txBody>
          <a:bodyPr wrap="square">
            <a:spAutoFit/>
          </a:bodyPr>
          <a:lstStyle/>
          <a:p>
            <a:pPr algn="just" rtl="0"/>
            <a:r>
              <a:rPr lang="en-US" b="1" dirty="0">
                <a:latin typeface="Times New Roman" pitchFamily="18" charset="0"/>
                <a:cs typeface="Times New Roman" pitchFamily="18" charset="0"/>
              </a:rPr>
              <a:t>Phases of Soil and Water Conservation </a:t>
            </a:r>
            <a:r>
              <a:rPr lang="en-US" b="1" dirty="0" smtClean="0">
                <a:latin typeface="Times New Roman" pitchFamily="18" charset="0"/>
                <a:cs typeface="Times New Roman" pitchFamily="18" charset="0"/>
              </a:rPr>
              <a:t>Programs</a:t>
            </a:r>
          </a:p>
          <a:p>
            <a:pPr algn="just" rtl="0"/>
            <a:r>
              <a:rPr lang="en-US" dirty="0">
                <a:latin typeface="Times New Roman" pitchFamily="18" charset="0"/>
                <a:cs typeface="Times New Roman" pitchFamily="18" charset="0"/>
              </a:rPr>
              <a:t/>
            </a:r>
            <a:br>
              <a:rPr lang="en-US" dirty="0">
                <a:latin typeface="Times New Roman" pitchFamily="18" charset="0"/>
                <a:cs typeface="Times New Roman" pitchFamily="18" charset="0"/>
              </a:rPr>
            </a:br>
            <a:endParaRPr lang="en-US" sz="2400" dirty="0">
              <a:latin typeface="Times New Roman" pitchFamily="18" charset="0"/>
              <a:cs typeface="Times New Roman" pitchFamily="18" charset="0"/>
            </a:endParaRPr>
          </a:p>
          <a:p>
            <a:pPr marL="342900" indent="-342900" algn="just" rtl="0">
              <a:buFont typeface="Wingdings" pitchFamily="2" charset="2"/>
              <a:buChar char="q"/>
            </a:pPr>
            <a:r>
              <a:rPr lang="en-US" sz="2400" dirty="0" smtClean="0">
                <a:latin typeface="Times New Roman" pitchFamily="18" charset="0"/>
                <a:cs typeface="Times New Roman" pitchFamily="18" charset="0"/>
              </a:rPr>
              <a:t>Soil </a:t>
            </a:r>
            <a:r>
              <a:rPr lang="en-US" sz="2400" dirty="0">
                <a:latin typeface="Times New Roman" pitchFamily="18" charset="0"/>
                <a:cs typeface="Times New Roman" pitchFamily="18" charset="0"/>
              </a:rPr>
              <a:t>Erosion Control: Erosion </a:t>
            </a:r>
            <a:r>
              <a:rPr lang="en-US" sz="2400" u="sng" dirty="0">
                <a:solidFill>
                  <a:srgbClr val="FF0000"/>
                </a:solidFill>
                <a:latin typeface="Times New Roman" pitchFamily="18" charset="0"/>
                <a:cs typeface="Times New Roman" pitchFamily="18" charset="0"/>
              </a:rPr>
              <a:t>caused by </a:t>
            </a:r>
            <a:r>
              <a:rPr lang="en-US" sz="2400" dirty="0">
                <a:latin typeface="Times New Roman" pitchFamily="18" charset="0"/>
                <a:cs typeface="Times New Roman" pitchFamily="18" charset="0"/>
              </a:rPr>
              <a:t>man’s removal of the protective cover of natural vegetation. </a:t>
            </a:r>
            <a:endParaRPr lang="en-US" sz="2400" dirty="0" smtClean="0">
              <a:latin typeface="Times New Roman" pitchFamily="18" charset="0"/>
              <a:cs typeface="Times New Roman" pitchFamily="18" charset="0"/>
            </a:endParaRPr>
          </a:p>
          <a:p>
            <a:pPr marL="285750" indent="-285750" algn="just" rtl="0">
              <a:buFont typeface="Wingdings" pitchFamily="2" charset="2"/>
              <a:buChar char="q"/>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control of soil erosion caused by </a:t>
            </a:r>
            <a:r>
              <a:rPr lang="en-US" sz="2400" u="sng" dirty="0">
                <a:solidFill>
                  <a:srgbClr val="FF0000"/>
                </a:solidFill>
                <a:latin typeface="Times New Roman" pitchFamily="18" charset="0"/>
                <a:cs typeface="Times New Roman" pitchFamily="18" charset="0"/>
              </a:rPr>
              <a:t>water and wind </a:t>
            </a:r>
            <a:r>
              <a:rPr lang="en-US" sz="2400" dirty="0">
                <a:latin typeface="Times New Roman" pitchFamily="18" charset="0"/>
                <a:cs typeface="Times New Roman" pitchFamily="18" charset="0"/>
              </a:rPr>
              <a:t>is of great importance in the maintenance of crop yields. </a:t>
            </a:r>
            <a:endParaRPr lang="en-US" sz="2400" dirty="0" smtClean="0">
              <a:latin typeface="Times New Roman" pitchFamily="18" charset="0"/>
              <a:cs typeface="Times New Roman" pitchFamily="18" charset="0"/>
            </a:endParaRPr>
          </a:p>
          <a:p>
            <a:pPr marL="285750" indent="-285750" algn="just" rtl="0">
              <a:buFont typeface="Wingdings" pitchFamily="2" charset="2"/>
              <a:buChar char="q"/>
            </a:pPr>
            <a:r>
              <a:rPr lang="en-US" sz="2400" dirty="0" smtClean="0">
                <a:latin typeface="Times New Roman" pitchFamily="18" charset="0"/>
                <a:cs typeface="Times New Roman" pitchFamily="18" charset="0"/>
              </a:rPr>
              <a:t>It </a:t>
            </a:r>
            <a:r>
              <a:rPr lang="en-US" sz="2400" dirty="0">
                <a:latin typeface="Times New Roman" pitchFamily="18" charset="0"/>
                <a:cs typeface="Times New Roman" pitchFamily="18" charset="0"/>
              </a:rPr>
              <a:t>is believed that tons of soil is </a:t>
            </a:r>
            <a:r>
              <a:rPr lang="en-US" sz="2400" u="sng" dirty="0">
                <a:solidFill>
                  <a:srgbClr val="FF0000"/>
                </a:solidFill>
                <a:latin typeface="Times New Roman" pitchFamily="18" charset="0"/>
                <a:cs typeface="Times New Roman" pitchFamily="18" charset="0"/>
              </a:rPr>
              <a:t>washed out </a:t>
            </a:r>
            <a:r>
              <a:rPr lang="en-US" sz="2400" dirty="0">
                <a:latin typeface="Times New Roman" pitchFamily="18" charset="0"/>
                <a:cs typeface="Times New Roman" pitchFamily="18" charset="0"/>
              </a:rPr>
              <a:t>of fields and pastures every year. </a:t>
            </a:r>
            <a:endParaRPr lang="en-US" sz="2400" dirty="0" smtClean="0">
              <a:latin typeface="Times New Roman" pitchFamily="18" charset="0"/>
              <a:cs typeface="Times New Roman" pitchFamily="18" charset="0"/>
            </a:endParaRPr>
          </a:p>
          <a:p>
            <a:pPr marL="285750" indent="-285750" algn="just" rtl="0">
              <a:buFont typeface="Wingdings" pitchFamily="2" charset="2"/>
              <a:buChar char="q"/>
            </a:pPr>
            <a:r>
              <a:rPr lang="en-US" sz="2400" dirty="0" smtClean="0">
                <a:latin typeface="Times New Roman" pitchFamily="18" charset="0"/>
                <a:cs typeface="Times New Roman" pitchFamily="18" charset="0"/>
              </a:rPr>
              <a:t>Not </a:t>
            </a:r>
            <a:r>
              <a:rPr lang="en-US" sz="2400" dirty="0">
                <a:latin typeface="Times New Roman" pitchFamily="18" charset="0"/>
                <a:cs typeface="Times New Roman" pitchFamily="18" charset="0"/>
              </a:rPr>
              <a:t>only is </a:t>
            </a:r>
            <a:r>
              <a:rPr lang="en-US" sz="2400" u="sng" dirty="0">
                <a:solidFill>
                  <a:srgbClr val="FF0000"/>
                </a:solidFill>
                <a:latin typeface="Times New Roman" pitchFamily="18" charset="0"/>
                <a:cs typeface="Times New Roman" pitchFamily="18" charset="0"/>
              </a:rPr>
              <a:t>soil lost </a:t>
            </a:r>
            <a:r>
              <a:rPr lang="en-US" sz="2400" dirty="0">
                <a:latin typeface="Times New Roman" pitchFamily="18" charset="0"/>
                <a:cs typeface="Times New Roman" pitchFamily="18" charset="0"/>
              </a:rPr>
              <a:t>in the </a:t>
            </a:r>
            <a:r>
              <a:rPr lang="en-US" sz="2400" u="sng" dirty="0">
                <a:solidFill>
                  <a:srgbClr val="FF0000"/>
                </a:solidFill>
                <a:latin typeface="Times New Roman" pitchFamily="18" charset="0"/>
                <a:cs typeface="Times New Roman" pitchFamily="18" charset="0"/>
              </a:rPr>
              <a:t>erosion process</a:t>
            </a:r>
            <a:r>
              <a:rPr lang="en-US" sz="2400" dirty="0">
                <a:latin typeface="Times New Roman" pitchFamily="18" charset="0"/>
                <a:cs typeface="Times New Roman" pitchFamily="18" charset="0"/>
              </a:rPr>
              <a:t>, but also a proportionately higher percentage of </a:t>
            </a:r>
            <a:r>
              <a:rPr lang="en-US" sz="2400" u="sng" dirty="0">
                <a:solidFill>
                  <a:srgbClr val="FF0000"/>
                </a:solidFill>
                <a:latin typeface="Times New Roman" pitchFamily="18" charset="0"/>
                <a:cs typeface="Times New Roman" pitchFamily="18" charset="0"/>
              </a:rPr>
              <a:t>plant nutrient, organic matter and fine soil particles</a:t>
            </a:r>
            <a:r>
              <a:rPr lang="en-US" sz="2400" dirty="0">
                <a:latin typeface="Times New Roman" pitchFamily="18" charset="0"/>
                <a:cs typeface="Times New Roman" pitchFamily="18" charset="0"/>
              </a:rPr>
              <a:t> in the removed material are lost in the original soil</a:t>
            </a:r>
            <a:r>
              <a:rPr lang="en-US" dirty="0">
                <a:latin typeface="Times New Roman" pitchFamily="18" charset="0"/>
                <a:cs typeface="Times New Roman" pitchFamily="18" charset="0"/>
              </a:rPr>
              <a:t>. </a:t>
            </a:r>
          </a:p>
        </p:txBody>
      </p:sp>
    </p:spTree>
    <p:extLst>
      <p:ext uri="{BB962C8B-B14F-4D97-AF65-F5344CB8AC3E}">
        <p14:creationId xmlns:p14="http://schemas.microsoft.com/office/powerpoint/2010/main" val="302222751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6210" name="Rectangle 2"/>
          <p:cNvSpPr>
            <a:spLocks noGrp="1" noChangeArrowheads="1"/>
          </p:cNvSpPr>
          <p:nvPr>
            <p:ph type="title"/>
          </p:nvPr>
        </p:nvSpPr>
        <p:spPr/>
        <p:txBody>
          <a:bodyPr>
            <a:normAutofit fontScale="90000"/>
          </a:bodyPr>
          <a:lstStyle/>
          <a:p>
            <a:r>
              <a:rPr lang="en-GB" b="0"/>
              <a:t>B3.2.4	</a:t>
            </a:r>
            <a:r>
              <a:rPr lang="en-GB"/>
              <a:t>Irrigation techniques</a:t>
            </a:r>
            <a:br>
              <a:rPr lang="en-GB"/>
            </a:br>
            <a:r>
              <a:rPr lang="en-GB" b="0"/>
              <a:t>Micro irrigation: Microsprinklers</a:t>
            </a:r>
          </a:p>
        </p:txBody>
      </p:sp>
      <p:pic>
        <p:nvPicPr>
          <p:cNvPr id="606212" name="Picture 4" descr="C:\Documents and Settings\Administrator\My Documents\Teaching\water for developing countries\lecture presentations\images\irrigation 2\riser_sprinkl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57375" y="2362200"/>
            <a:ext cx="2603500" cy="3594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606213" name="Picture 5" descr="C:\Documents and Settings\Administrator\My Documents\Teaching\water for developing countries\lecture presentations\images\irrigation 2\Spectrum_NEW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40300" y="2362200"/>
            <a:ext cx="3594100" cy="35941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19490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294E1C5-702D-4697-9A79-C60B218686C6}" type="slidenum">
              <a:rPr lang="fa-IR" smtClean="0"/>
              <a:t>31</a:t>
            </a:fld>
            <a:endParaRPr lang="fa-IR"/>
          </a:p>
        </p:txBody>
      </p:sp>
      <p:sp>
        <p:nvSpPr>
          <p:cNvPr id="5" name="Rectangle 4"/>
          <p:cNvSpPr/>
          <p:nvPr/>
        </p:nvSpPr>
        <p:spPr>
          <a:xfrm>
            <a:off x="611560" y="860519"/>
            <a:ext cx="7740352" cy="1200329"/>
          </a:xfrm>
          <a:prstGeom prst="rect">
            <a:avLst/>
          </a:prstGeom>
        </p:spPr>
        <p:txBody>
          <a:bodyPr wrap="square">
            <a:spAutoFit/>
          </a:bodyPr>
          <a:lstStyle/>
          <a:p>
            <a:pPr algn="just"/>
            <a:r>
              <a:rPr lang="fa-IR" sz="2400" dirty="0">
                <a:cs typeface="B Koodak" pitchFamily="2" charset="-78"/>
              </a:rPr>
              <a:t>کارشناس مسئول آبیاری تحت فشار سازمان جهاد کشاورزی استان </a:t>
            </a:r>
            <a:r>
              <a:rPr lang="fa-IR" sz="2400" dirty="0" err="1" smtClean="0">
                <a:cs typeface="B Koodak" pitchFamily="2" charset="-78"/>
              </a:rPr>
              <a:t>هرمزگان</a:t>
            </a:r>
            <a:r>
              <a:rPr lang="fa-IR" sz="2400" dirty="0" smtClean="0">
                <a:cs typeface="B Koodak" pitchFamily="2" charset="-78"/>
              </a:rPr>
              <a:t> گفت</a:t>
            </a:r>
            <a:r>
              <a:rPr lang="fa-IR" sz="2400" dirty="0">
                <a:cs typeface="B Koodak" pitchFamily="2" charset="-78"/>
              </a:rPr>
              <a:t>: از مجموع ۱۵۷ هزار هکتار </a:t>
            </a:r>
            <a:r>
              <a:rPr lang="fa-IR" sz="2400" dirty="0" err="1">
                <a:cs typeface="B Koodak" pitchFamily="2" charset="-78"/>
              </a:rPr>
              <a:t>زمین‌های</a:t>
            </a:r>
            <a:r>
              <a:rPr lang="fa-IR" sz="2400" dirty="0">
                <a:cs typeface="B Koodak" pitchFamily="2" charset="-78"/>
              </a:rPr>
              <a:t> کشاورزی استان بیش از ۱۰۳ هزار هکتار به سامانه آبیاری نوین مجهز شده است.</a:t>
            </a:r>
            <a:endParaRPr lang="en-US" sz="2400" dirty="0">
              <a:cs typeface="B Koodak" pitchFamily="2" charset="-78"/>
            </a:endParaRPr>
          </a:p>
        </p:txBody>
      </p:sp>
      <p:sp>
        <p:nvSpPr>
          <p:cNvPr id="6" name="Rectangle 5"/>
          <p:cNvSpPr/>
          <p:nvPr/>
        </p:nvSpPr>
        <p:spPr>
          <a:xfrm>
            <a:off x="611560" y="2204864"/>
            <a:ext cx="7713662" cy="830997"/>
          </a:xfrm>
          <a:prstGeom prst="rect">
            <a:avLst/>
          </a:prstGeom>
        </p:spPr>
        <p:txBody>
          <a:bodyPr wrap="square">
            <a:spAutoFit/>
          </a:bodyPr>
          <a:lstStyle/>
          <a:p>
            <a:r>
              <a:rPr lang="fa-IR" sz="2400" dirty="0" err="1">
                <a:cs typeface="B Koodak" pitchFamily="2" charset="-78"/>
              </a:rPr>
              <a:t>هرمزگان</a:t>
            </a:r>
            <a:r>
              <a:rPr lang="fa-IR" sz="2400" dirty="0">
                <a:cs typeface="B Koodak" pitchFamily="2" charset="-78"/>
              </a:rPr>
              <a:t> رتبه نخست آبیاری نوین در کشور است</a:t>
            </a:r>
            <a:r>
              <a:rPr lang="fa-IR" sz="2400" dirty="0" smtClean="0">
                <a:cs typeface="B Koodak" pitchFamily="2" charset="-78"/>
              </a:rPr>
              <a:t>. وی </a:t>
            </a:r>
            <a:r>
              <a:rPr lang="fa-IR" sz="2400" dirty="0">
                <a:cs typeface="B Koodak" pitchFamily="2" charset="-78"/>
              </a:rPr>
              <a:t>گفت: ۸۵ درصد از </a:t>
            </a:r>
            <a:r>
              <a:rPr lang="fa-IR" sz="2400" dirty="0" err="1">
                <a:cs typeface="B Koodak" pitchFamily="2" charset="-78"/>
              </a:rPr>
              <a:t>هزینه‌های</a:t>
            </a:r>
            <a:r>
              <a:rPr lang="fa-IR" sz="2400" dirty="0">
                <a:cs typeface="B Koodak" pitchFamily="2" charset="-78"/>
              </a:rPr>
              <a:t> اجرای این طرح را دولت </a:t>
            </a:r>
            <a:r>
              <a:rPr lang="fa-IR" sz="2400" dirty="0" err="1" smtClean="0">
                <a:cs typeface="B Koodak" pitchFamily="2" charset="-78"/>
              </a:rPr>
              <a:t>می‌پردازد</a:t>
            </a:r>
            <a:r>
              <a:rPr lang="fa-IR" sz="2400" dirty="0" smtClean="0">
                <a:cs typeface="B Koodak" pitchFamily="2" charset="-78"/>
              </a:rPr>
              <a:t>.</a:t>
            </a:r>
            <a:endParaRPr lang="en-US" sz="2400" dirty="0">
              <a:cs typeface="B Koodak" pitchFamily="2" charset="-78"/>
            </a:endParaRPr>
          </a:p>
        </p:txBody>
      </p:sp>
    </p:spTree>
    <p:extLst>
      <p:ext uri="{BB962C8B-B14F-4D97-AF65-F5344CB8AC3E}">
        <p14:creationId xmlns:p14="http://schemas.microsoft.com/office/powerpoint/2010/main" val="155809339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94E1C5-702D-4697-9A79-C60B218686C6}" type="slidenum">
              <a:rPr lang="fa-IR" smtClean="0"/>
              <a:t>32</a:t>
            </a:fld>
            <a:endParaRPr lang="fa-IR"/>
          </a:p>
        </p:txBody>
      </p:sp>
      <p:sp>
        <p:nvSpPr>
          <p:cNvPr id="3" name="Rectangle 2"/>
          <p:cNvSpPr/>
          <p:nvPr/>
        </p:nvSpPr>
        <p:spPr>
          <a:xfrm>
            <a:off x="107504" y="908720"/>
            <a:ext cx="8820472" cy="5632311"/>
          </a:xfrm>
          <a:prstGeom prst="rect">
            <a:avLst/>
          </a:prstGeom>
        </p:spPr>
        <p:txBody>
          <a:bodyPr wrap="square">
            <a:spAutoFit/>
          </a:bodyPr>
          <a:lstStyle/>
          <a:p>
            <a:pPr algn="l" rtl="0"/>
            <a:r>
              <a:rPr lang="en-US" sz="2400" b="1" u="sng" dirty="0">
                <a:solidFill>
                  <a:srgbClr val="FF0000"/>
                </a:solidFill>
                <a:latin typeface="Times New Roman" pitchFamily="18" charset="0"/>
                <a:cs typeface="Times New Roman" pitchFamily="18" charset="0"/>
              </a:rPr>
              <a:t>Flood Control: </a:t>
            </a:r>
            <a:endParaRPr lang="en-US" sz="2400" b="1" u="sng" dirty="0" smtClean="0">
              <a:solidFill>
                <a:srgbClr val="FF0000"/>
              </a:solidFill>
              <a:latin typeface="Times New Roman" pitchFamily="18" charset="0"/>
              <a:cs typeface="Times New Roman" pitchFamily="18" charset="0"/>
            </a:endParaRPr>
          </a:p>
          <a:p>
            <a:pPr marL="342900" indent="-342900" algn="l" rtl="0">
              <a:buFont typeface="Wingdings" pitchFamily="2" charset="2"/>
              <a:buChar char="q"/>
            </a:pPr>
            <a:r>
              <a:rPr lang="en-US" sz="2400" dirty="0" smtClean="0">
                <a:latin typeface="Times New Roman" pitchFamily="18" charset="0"/>
                <a:cs typeface="Times New Roman" pitchFamily="18" charset="0"/>
              </a:rPr>
              <a:t>is </a:t>
            </a:r>
            <a:r>
              <a:rPr lang="en-US" sz="2400" dirty="0">
                <a:latin typeface="Times New Roman" pitchFamily="18" charset="0"/>
                <a:cs typeface="Times New Roman" pitchFamily="18" charset="0"/>
              </a:rPr>
              <a:t>the prevention of overflow on lowland and the </a:t>
            </a:r>
            <a:r>
              <a:rPr lang="en-US" sz="2400" u="sng" dirty="0">
                <a:solidFill>
                  <a:srgbClr val="FF0000"/>
                </a:solidFill>
                <a:latin typeface="Times New Roman" pitchFamily="18" charset="0"/>
                <a:cs typeface="Times New Roman" pitchFamily="18" charset="0"/>
              </a:rPr>
              <a:t>reduction of flow in streams during and after heavy storms</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342900" indent="-342900" algn="l" rtl="0">
              <a:buFont typeface="Wingdings" pitchFamily="2" charset="2"/>
              <a:buChar char="q"/>
            </a:pPr>
            <a:r>
              <a:rPr lang="en-US" sz="2400" dirty="0" smtClean="0">
                <a:latin typeface="Times New Roman" pitchFamily="18" charset="0"/>
                <a:cs typeface="Times New Roman" pitchFamily="18" charset="0"/>
              </a:rPr>
              <a:t>The </a:t>
            </a:r>
            <a:r>
              <a:rPr lang="en-US" sz="2400" dirty="0">
                <a:latin typeface="Times New Roman" pitchFamily="18" charset="0"/>
                <a:cs typeface="Times New Roman" pitchFamily="18" charset="0"/>
              </a:rPr>
              <a:t>agricultural engineer is primarily concerned with floods which occur and cause damage to agricultural lands</a:t>
            </a:r>
            <a:r>
              <a:rPr lang="en-US" sz="2400" dirty="0" smtClean="0">
                <a:latin typeface="Times New Roman" pitchFamily="18" charset="0"/>
                <a:cs typeface="Times New Roman" pitchFamily="18" charset="0"/>
              </a:rPr>
              <a:t>.</a:t>
            </a:r>
          </a:p>
          <a:p>
            <a:pPr algn="l" rtl="0"/>
            <a:endParaRPr lang="en-US" sz="2400" dirty="0" smtClean="0">
              <a:latin typeface="Times New Roman" pitchFamily="18" charset="0"/>
              <a:cs typeface="Times New Roman" pitchFamily="18" charset="0"/>
            </a:endParaRPr>
          </a:p>
          <a:p>
            <a:pPr marL="342900" indent="-342900" algn="l" rtl="0">
              <a:buFont typeface="Wingdings" pitchFamily="2" charset="2"/>
              <a:buChar char="q"/>
            </a:pPr>
            <a:r>
              <a:rPr lang="en-US" sz="2400" dirty="0" smtClean="0">
                <a:latin typeface="Times New Roman" pitchFamily="18" charset="0"/>
                <a:cs typeface="Times New Roman" pitchFamily="18" charset="0"/>
              </a:rPr>
              <a:t> </a:t>
            </a:r>
            <a:r>
              <a:rPr lang="en-US" sz="2400" dirty="0">
                <a:latin typeface="Times New Roman" pitchFamily="18" charset="0"/>
                <a:cs typeface="Times New Roman" pitchFamily="18" charset="0"/>
              </a:rPr>
              <a:t>The principal </a:t>
            </a:r>
            <a:r>
              <a:rPr lang="en-US" sz="2400" u="sng" dirty="0">
                <a:solidFill>
                  <a:srgbClr val="FF0000"/>
                </a:solidFill>
                <a:latin typeface="Times New Roman" pitchFamily="18" charset="0"/>
                <a:cs typeface="Times New Roman" pitchFamily="18" charset="0"/>
              </a:rPr>
              <a:t>flood control measures </a:t>
            </a:r>
            <a:r>
              <a:rPr lang="en-US" sz="2400" dirty="0">
                <a:latin typeface="Times New Roman" pitchFamily="18" charset="0"/>
                <a:cs typeface="Times New Roman" pitchFamily="18" charset="0"/>
              </a:rPr>
              <a:t>include: </a:t>
            </a:r>
            <a:r>
              <a:rPr lang="en-US" sz="2400" u="sng" dirty="0">
                <a:solidFill>
                  <a:srgbClr val="FF0000"/>
                </a:solidFill>
                <a:latin typeface="Times New Roman" pitchFamily="18" charset="0"/>
                <a:cs typeface="Times New Roman" pitchFamily="18" charset="0"/>
              </a:rPr>
              <a:t>Proper watershed management, and Storage of water in small reservoirs</a:t>
            </a:r>
            <a:r>
              <a:rPr lang="en-US" sz="2400" dirty="0">
                <a:latin typeface="Times New Roman" pitchFamily="18" charset="0"/>
                <a:cs typeface="Times New Roman" pitchFamily="18" charset="0"/>
              </a:rPr>
              <a:t>. </a:t>
            </a:r>
            <a:endParaRPr lang="en-US" sz="2400" dirty="0" smtClean="0">
              <a:latin typeface="Times New Roman" pitchFamily="18" charset="0"/>
              <a:cs typeface="Times New Roman" pitchFamily="18" charset="0"/>
            </a:endParaRPr>
          </a:p>
          <a:p>
            <a:pPr marL="342900" indent="-342900" algn="l" rtl="0">
              <a:buFont typeface="Wingdings" pitchFamily="2" charset="2"/>
              <a:buChar char="q"/>
            </a:pPr>
            <a:endParaRPr lang="en-US" sz="2400" dirty="0">
              <a:latin typeface="Times New Roman" pitchFamily="18" charset="0"/>
              <a:cs typeface="Times New Roman" pitchFamily="18" charset="0"/>
            </a:endParaRPr>
          </a:p>
          <a:p>
            <a:pPr marL="342900" indent="-342900" algn="l" rtl="0">
              <a:buFont typeface="Wingdings" pitchFamily="2" charset="2"/>
              <a:buChar char="q"/>
            </a:pPr>
            <a:r>
              <a:rPr lang="en-US" sz="2400" dirty="0" smtClean="0">
                <a:latin typeface="Times New Roman" pitchFamily="18" charset="0"/>
                <a:cs typeface="Times New Roman" pitchFamily="18" charset="0"/>
              </a:rPr>
              <a:t>Proper </a:t>
            </a:r>
            <a:r>
              <a:rPr lang="en-US" sz="2400" dirty="0">
                <a:latin typeface="Times New Roman" pitchFamily="18" charset="0"/>
                <a:cs typeface="Times New Roman" pitchFamily="18" charset="0"/>
              </a:rPr>
              <a:t>watershed control measures reduce runoff, and they also result in a corresponding decrease in soil loss. </a:t>
            </a:r>
            <a:endParaRPr lang="en-US" sz="2400" dirty="0" smtClean="0">
              <a:latin typeface="Times New Roman" pitchFamily="18" charset="0"/>
              <a:cs typeface="Times New Roman" pitchFamily="18" charset="0"/>
            </a:endParaRPr>
          </a:p>
          <a:p>
            <a:pPr marL="342900" indent="-342900" algn="l" rtl="0">
              <a:buFont typeface="Wingdings" pitchFamily="2" charset="2"/>
              <a:buChar char="q"/>
            </a:pPr>
            <a:endParaRPr lang="en-US" sz="2400" dirty="0">
              <a:latin typeface="Times New Roman" pitchFamily="18" charset="0"/>
              <a:cs typeface="Times New Roman" pitchFamily="18" charset="0"/>
            </a:endParaRPr>
          </a:p>
          <a:p>
            <a:pPr marL="342900" indent="-342900" algn="l" rtl="0">
              <a:buFont typeface="Wingdings" pitchFamily="2" charset="2"/>
              <a:buChar char="q"/>
            </a:pPr>
            <a:r>
              <a:rPr lang="en-US" sz="2400" dirty="0" smtClean="0">
                <a:latin typeface="Times New Roman" pitchFamily="18" charset="0"/>
                <a:cs typeface="Times New Roman" pitchFamily="18" charset="0"/>
              </a:rPr>
              <a:t>Flood </a:t>
            </a:r>
            <a:r>
              <a:rPr lang="en-US" sz="2400" dirty="0">
                <a:latin typeface="Times New Roman" pitchFamily="18" charset="0"/>
                <a:cs typeface="Times New Roman" pitchFamily="18" charset="0"/>
              </a:rPr>
              <a:t>control programs on agricultural lands are also concerned with such related activities as drainage, irrigation, gully and stream bank erosion control, and land clearing.</a:t>
            </a:r>
          </a:p>
        </p:txBody>
      </p:sp>
    </p:spTree>
    <p:extLst>
      <p:ext uri="{BB962C8B-B14F-4D97-AF65-F5344CB8AC3E}">
        <p14:creationId xmlns:p14="http://schemas.microsoft.com/office/powerpoint/2010/main" val="3999886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0" y="785794"/>
            <a:ext cx="9144000" cy="5878532"/>
          </a:xfrm>
          <a:prstGeom prst="rect">
            <a:avLst/>
          </a:prstGeom>
          <a:noFill/>
          <a:ln w="9525">
            <a:noFill/>
            <a:miter lim="800000"/>
            <a:headEnd/>
            <a:tailEnd/>
          </a:ln>
        </p:spPr>
        <p:txBody>
          <a:bodyPr wrap="square">
            <a:spAutoFit/>
          </a:bodyPr>
          <a:lstStyle/>
          <a:p>
            <a:pPr algn="ctr" rtl="1"/>
            <a:r>
              <a:rPr lang="fa-IR" sz="3600" dirty="0" smtClean="0">
                <a:cs typeface="B Koodak" pitchFamily="2" charset="-78"/>
              </a:rPr>
              <a:t>مدیریت سیلاب دشتها</a:t>
            </a:r>
            <a:r>
              <a:rPr lang="en-US" sz="3600" dirty="0" smtClean="0">
                <a:cs typeface="B Koodak" pitchFamily="2" charset="-78"/>
              </a:rPr>
              <a:t>Flood plain management </a:t>
            </a:r>
          </a:p>
          <a:p>
            <a:pPr algn="just" rtl="1"/>
            <a:r>
              <a:rPr lang="fa-IR" dirty="0" smtClean="0">
                <a:cs typeface="B Koodak" pitchFamily="2" charset="-78"/>
              </a:rPr>
              <a:t>سه عامل زیر مدنظر قرار میگیرد</a:t>
            </a:r>
          </a:p>
          <a:p>
            <a:pPr algn="just" rtl="1"/>
            <a:r>
              <a:rPr lang="fa-IR" sz="2800" dirty="0" smtClean="0">
                <a:cs typeface="B Koodak" pitchFamily="2" charset="-78"/>
              </a:rPr>
              <a:t>1- قابلیت اراضی</a:t>
            </a:r>
          </a:p>
          <a:p>
            <a:pPr algn="just" rtl="1"/>
            <a:r>
              <a:rPr lang="fa-IR" sz="2800" dirty="0" smtClean="0">
                <a:cs typeface="B Koodak" pitchFamily="2" charset="-78"/>
              </a:rPr>
              <a:t>2- مدیریت اراضی</a:t>
            </a:r>
          </a:p>
          <a:p>
            <a:pPr algn="just" rtl="1"/>
            <a:r>
              <a:rPr lang="fa-IR" sz="2800" dirty="0" smtClean="0">
                <a:cs typeface="B Koodak" pitchFamily="2" charset="-78"/>
              </a:rPr>
              <a:t>3- استعداد اراضی</a:t>
            </a:r>
          </a:p>
          <a:p>
            <a:pPr algn="just" rtl="1"/>
            <a:r>
              <a:rPr lang="fa-IR" sz="2800" dirty="0" smtClean="0">
                <a:cs typeface="B Koodak" pitchFamily="2" charset="-78"/>
              </a:rPr>
              <a:t>کاربری اراضی بایستی با قابلیت اراضی همسو باشد تا منجر به تشدید سیلاب نگردد. دشتهای سیلابی دارای پتانسیل زراعت، جاده سازی و مسکونی هستند لذا بایستی طبق استعداد آنها، پس از ارزیابی مورد استفاده قرار گیرد. با توجه به نوع کاربری بایستی قسمتهایی که در معرض سیلاب هستند با دوره بازگشتهای منطقی احداث گردند. مثلا برای پارکینگ سیل با دوره بازگشت 50 ساله، برای نیروگاهها و بیمارستانها دوره بازگشت 100 ساله .</a:t>
            </a:r>
          </a:p>
          <a:p>
            <a:pPr algn="just" rtl="1"/>
            <a:r>
              <a:rPr lang="fa-IR" sz="2800" dirty="0" smtClean="0">
                <a:cs typeface="B Koodak" pitchFamily="2" charset="-78"/>
              </a:rPr>
              <a:t>*طبق دستورالعمل هایی که در زمینه ساخت و ساز در حریم رودها وجود دارد، بایستی حداقل ساخت و سازدر حریم رودصورت گیرد.</a:t>
            </a:r>
            <a:endParaRPr lang="en-US" sz="3600" dirty="0">
              <a:cs typeface="B Koodak" pitchFamily="2" charset="-78"/>
            </a:endParaRPr>
          </a:p>
        </p:txBody>
      </p:sp>
      <p:sp>
        <p:nvSpPr>
          <p:cNvPr id="4" name="Slide Number Placeholder 3"/>
          <p:cNvSpPr>
            <a:spLocks noGrp="1"/>
          </p:cNvSpPr>
          <p:nvPr>
            <p:ph type="sldNum" sz="quarter" idx="12"/>
          </p:nvPr>
        </p:nvSpPr>
        <p:spPr/>
        <p:txBody>
          <a:bodyPr/>
          <a:lstStyle/>
          <a:p>
            <a:pPr>
              <a:defRPr/>
            </a:pPr>
            <a:fld id="{45BC8178-2427-4EA9-92E5-D32A9A069CF2}" type="slidenum">
              <a:rPr lang="fa-IR"/>
              <a:pPr>
                <a:defRPr/>
              </a:pPr>
              <a:t>33</a:t>
            </a:fld>
            <a:endParaRPr lang="en-US"/>
          </a:p>
        </p:txBody>
      </p:sp>
    </p:spTree>
    <p:extLst>
      <p:ext uri="{BB962C8B-B14F-4D97-AF65-F5344CB8AC3E}">
        <p14:creationId xmlns:p14="http://schemas.microsoft.com/office/powerpoint/2010/main" val="421823591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0" y="785794"/>
            <a:ext cx="9144000" cy="6093976"/>
          </a:xfrm>
          <a:prstGeom prst="rect">
            <a:avLst/>
          </a:prstGeom>
          <a:noFill/>
          <a:ln w="9525">
            <a:noFill/>
            <a:miter lim="800000"/>
            <a:headEnd/>
            <a:tailEnd/>
          </a:ln>
        </p:spPr>
        <p:txBody>
          <a:bodyPr wrap="square">
            <a:spAutoFit/>
          </a:bodyPr>
          <a:lstStyle/>
          <a:p>
            <a:pPr algn="ctr" rtl="1"/>
            <a:r>
              <a:rPr lang="fa-IR" sz="3000" dirty="0" smtClean="0">
                <a:cs typeface="B Koodak" pitchFamily="2" charset="-78"/>
              </a:rPr>
              <a:t>روشهای مدیریت سیلابدشتها و کنترل سیلاب</a:t>
            </a:r>
          </a:p>
          <a:p>
            <a:pPr algn="just" rtl="1"/>
            <a:r>
              <a:rPr lang="fa-IR" sz="3000" dirty="0" smtClean="0">
                <a:cs typeface="B Koodak" pitchFamily="2" charset="-78"/>
              </a:rPr>
              <a:t>1- پهنه بندی سیل</a:t>
            </a:r>
          </a:p>
          <a:p>
            <a:pPr algn="just" rtl="1"/>
            <a:r>
              <a:rPr lang="fa-IR" sz="3000" dirty="0" smtClean="0">
                <a:cs typeface="B Koodak" pitchFamily="2" charset="-78"/>
              </a:rPr>
              <a:t>2- پخش سیلاب</a:t>
            </a:r>
          </a:p>
          <a:p>
            <a:pPr algn="just" rtl="1"/>
            <a:r>
              <a:rPr lang="fa-IR" sz="3000" dirty="0" smtClean="0">
                <a:cs typeface="B Koodak" pitchFamily="2" charset="-78"/>
              </a:rPr>
              <a:t>3- احداث تونل </a:t>
            </a:r>
            <a:r>
              <a:rPr lang="en-US" sz="3000" dirty="0" smtClean="0">
                <a:cs typeface="B Koodak" pitchFamily="2" charset="-78"/>
              </a:rPr>
              <a:t>By pass</a:t>
            </a:r>
          </a:p>
          <a:p>
            <a:pPr algn="just" rtl="1"/>
            <a:r>
              <a:rPr lang="fa-IR" sz="3000" dirty="0" smtClean="0">
                <a:cs typeface="B Koodak" pitchFamily="2" charset="-78"/>
              </a:rPr>
              <a:t>4- احداث استخر و حوضچه</a:t>
            </a:r>
          </a:p>
          <a:p>
            <a:pPr algn="just" rtl="1"/>
            <a:r>
              <a:rPr lang="fa-IR" sz="3000" dirty="0" smtClean="0">
                <a:cs typeface="B Koodak" pitchFamily="2" charset="-78"/>
              </a:rPr>
              <a:t>5- عملیات مهندسی رودخانه</a:t>
            </a:r>
            <a:r>
              <a:rPr lang="en-US" sz="3000" dirty="0" smtClean="0">
                <a:cs typeface="B Koodak" pitchFamily="2" charset="-78"/>
              </a:rPr>
              <a:t>River training</a:t>
            </a:r>
            <a:endParaRPr lang="fa-IR" sz="3000" dirty="0" smtClean="0">
              <a:cs typeface="B Koodak" pitchFamily="2" charset="-78"/>
            </a:endParaRPr>
          </a:p>
          <a:p>
            <a:pPr algn="just" rtl="1"/>
            <a:r>
              <a:rPr lang="fa-IR" sz="3000" dirty="0" smtClean="0">
                <a:cs typeface="B Koodak" pitchFamily="2" charset="-78"/>
              </a:rPr>
              <a:t>6- تمیزکردن مقطع و حریم رودخانه</a:t>
            </a:r>
            <a:r>
              <a:rPr lang="en-US" sz="3000" dirty="0" smtClean="0">
                <a:cs typeface="B Koodak" pitchFamily="2" charset="-78"/>
              </a:rPr>
              <a:t>River cleaning</a:t>
            </a:r>
          </a:p>
          <a:p>
            <a:pPr algn="just" rtl="1"/>
            <a:r>
              <a:rPr lang="fa-IR" sz="3000" dirty="0" smtClean="0">
                <a:cs typeface="B Koodak" pitchFamily="2" charset="-78"/>
              </a:rPr>
              <a:t>7- تعریض و تعمیق</a:t>
            </a:r>
          </a:p>
          <a:p>
            <a:pPr algn="just" rtl="1"/>
            <a:r>
              <a:rPr lang="fa-IR" sz="3000" dirty="0" smtClean="0">
                <a:cs typeface="B Koodak" pitchFamily="2" charset="-78"/>
              </a:rPr>
              <a:t>8- اصلاح پلها</a:t>
            </a:r>
          </a:p>
          <a:p>
            <a:pPr algn="just" rtl="1"/>
            <a:r>
              <a:rPr lang="fa-IR" sz="3000" dirty="0" smtClean="0">
                <a:cs typeface="B Koodak" pitchFamily="2" charset="-78"/>
              </a:rPr>
              <a:t>9- احداث </a:t>
            </a:r>
            <a:r>
              <a:rPr lang="en-US" sz="3000" dirty="0" smtClean="0">
                <a:cs typeface="B Koodak" pitchFamily="2" charset="-78"/>
              </a:rPr>
              <a:t>Cut off</a:t>
            </a:r>
          </a:p>
          <a:p>
            <a:pPr algn="just" rtl="1"/>
            <a:r>
              <a:rPr lang="fa-IR" sz="3000" dirty="0" smtClean="0">
                <a:cs typeface="B Koodak" pitchFamily="2" charset="-78"/>
              </a:rPr>
              <a:t>10- احداث گردانها و پشته های خاکی</a:t>
            </a:r>
          </a:p>
          <a:p>
            <a:pPr algn="just" rtl="1"/>
            <a:r>
              <a:rPr lang="fa-IR" sz="3000" dirty="0" smtClean="0">
                <a:cs typeface="B Koodak" pitchFamily="2" charset="-78"/>
              </a:rPr>
              <a:t>11- احداث دایک</a:t>
            </a:r>
          </a:p>
          <a:p>
            <a:pPr algn="just" rtl="1"/>
            <a:r>
              <a:rPr lang="fa-IR" sz="3000" dirty="0" smtClean="0">
                <a:cs typeface="B Koodak" pitchFamily="2" charset="-78"/>
              </a:rPr>
              <a:t>12- اقدامات ضدسیل سازی</a:t>
            </a:r>
            <a:endParaRPr lang="en-US" sz="3000" dirty="0">
              <a:cs typeface="B Koodak" pitchFamily="2" charset="-78"/>
            </a:endParaRPr>
          </a:p>
        </p:txBody>
      </p:sp>
      <p:sp>
        <p:nvSpPr>
          <p:cNvPr id="4" name="Slide Number Placeholder 3"/>
          <p:cNvSpPr>
            <a:spLocks noGrp="1"/>
          </p:cNvSpPr>
          <p:nvPr>
            <p:ph type="sldNum" sz="quarter" idx="12"/>
          </p:nvPr>
        </p:nvSpPr>
        <p:spPr/>
        <p:txBody>
          <a:bodyPr/>
          <a:lstStyle/>
          <a:p>
            <a:pPr>
              <a:defRPr/>
            </a:pPr>
            <a:fld id="{45BC8178-2427-4EA9-92E5-D32A9A069CF2}" type="slidenum">
              <a:rPr lang="fa-IR"/>
              <a:pPr>
                <a:defRPr/>
              </a:pPr>
              <a:t>34</a:t>
            </a:fld>
            <a:endParaRPr lang="en-US"/>
          </a:p>
        </p:txBody>
      </p:sp>
    </p:spTree>
    <p:extLst>
      <p:ext uri="{BB962C8B-B14F-4D97-AF65-F5344CB8AC3E}">
        <p14:creationId xmlns:p14="http://schemas.microsoft.com/office/powerpoint/2010/main" val="2111827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0" y="785794"/>
            <a:ext cx="9144000" cy="5693866"/>
          </a:xfrm>
          <a:prstGeom prst="rect">
            <a:avLst/>
          </a:prstGeom>
          <a:noFill/>
          <a:ln w="9525">
            <a:noFill/>
            <a:miter lim="800000"/>
            <a:headEnd/>
            <a:tailEnd/>
          </a:ln>
        </p:spPr>
        <p:txBody>
          <a:bodyPr wrap="square">
            <a:spAutoFit/>
          </a:bodyPr>
          <a:lstStyle/>
          <a:p>
            <a:pPr algn="just" rtl="1"/>
            <a:r>
              <a:rPr lang="fa-IR" sz="2800" dirty="0" smtClean="0">
                <a:solidFill>
                  <a:schemeClr val="tx1">
                    <a:lumMod val="95000"/>
                    <a:lumOff val="5000"/>
                  </a:schemeClr>
                </a:solidFill>
                <a:cs typeface="B Koodak" pitchFamily="2" charset="-78"/>
              </a:rPr>
              <a:t>پهنه بندی سیل</a:t>
            </a:r>
          </a:p>
          <a:p>
            <a:pPr algn="just" rtl="1"/>
            <a:endParaRPr lang="fa-IR" sz="2800" dirty="0" smtClean="0">
              <a:solidFill>
                <a:schemeClr val="tx1">
                  <a:lumMod val="95000"/>
                  <a:lumOff val="5000"/>
                </a:schemeClr>
              </a:solidFill>
              <a:cs typeface="B Koodak" pitchFamily="2" charset="-78"/>
            </a:endParaRPr>
          </a:p>
          <a:p>
            <a:pPr algn="just" rtl="1"/>
            <a:r>
              <a:rPr lang="fa-IR" sz="2800" dirty="0" smtClean="0">
                <a:solidFill>
                  <a:schemeClr val="tx1">
                    <a:lumMod val="95000"/>
                    <a:lumOff val="5000"/>
                  </a:schemeClr>
                </a:solidFill>
                <a:cs typeface="B Koodak" pitchFamily="2" charset="-78"/>
              </a:rPr>
              <a:t>مفهوم پهنه بندی سیل بر این اصل استوار است که </a:t>
            </a:r>
            <a:r>
              <a:rPr lang="fa-IR" sz="2800" u="sng" dirty="0" smtClean="0">
                <a:solidFill>
                  <a:srgbClr val="FF0000"/>
                </a:solidFill>
                <a:cs typeface="B Koodak" pitchFamily="2" charset="-78"/>
              </a:rPr>
              <a:t>جلگه سیلابی و کانال </a:t>
            </a:r>
            <a:r>
              <a:rPr lang="fa-IR" sz="2800" dirty="0" smtClean="0">
                <a:solidFill>
                  <a:schemeClr val="tx1">
                    <a:lumMod val="95000"/>
                    <a:lumOff val="5000"/>
                  </a:schemeClr>
                </a:solidFill>
                <a:cs typeface="B Koodak" pitchFamily="2" charset="-78"/>
              </a:rPr>
              <a:t>رودخانه </a:t>
            </a:r>
            <a:r>
              <a:rPr lang="fa-IR" sz="2800" u="sng" dirty="0" smtClean="0">
                <a:solidFill>
                  <a:srgbClr val="FF0000"/>
                </a:solidFill>
                <a:cs typeface="B Koodak" pitchFamily="2" charset="-78"/>
              </a:rPr>
              <a:t>یک مجموعه واحد </a:t>
            </a:r>
            <a:r>
              <a:rPr lang="fa-IR" sz="2800" dirty="0" smtClean="0">
                <a:solidFill>
                  <a:schemeClr val="tx1">
                    <a:lumMod val="95000"/>
                    <a:lumOff val="5000"/>
                  </a:schemeClr>
                </a:solidFill>
                <a:cs typeface="B Koodak" pitchFamily="2" charset="-78"/>
              </a:rPr>
              <a:t>بوده و جلگه سیلابی یک قسمت از رودخانه است که بندرت مورد استفاده قرار می گیرد.</a:t>
            </a:r>
          </a:p>
          <a:p>
            <a:pPr algn="just" rtl="1"/>
            <a:r>
              <a:rPr lang="fa-IR" sz="2800" dirty="0" smtClean="0">
                <a:solidFill>
                  <a:schemeClr val="tx1">
                    <a:lumMod val="95000"/>
                    <a:lumOff val="5000"/>
                  </a:schemeClr>
                </a:solidFill>
                <a:cs typeface="B Koodak" pitchFamily="2" charset="-78"/>
              </a:rPr>
              <a:t> براین اساس پهنه بندی سیلاب به تعیین ناحیه هایی در داخل سیلابدشت اطلاق می گردد که </a:t>
            </a:r>
            <a:r>
              <a:rPr lang="fa-IR" sz="2800" dirty="0" smtClean="0">
                <a:solidFill>
                  <a:srgbClr val="FF0000"/>
                </a:solidFill>
                <a:cs typeface="B Koodak" pitchFamily="2" charset="-78"/>
              </a:rPr>
              <a:t>برای کاربری های مختلف </a:t>
            </a:r>
            <a:r>
              <a:rPr lang="fa-IR" sz="2800" dirty="0" smtClean="0">
                <a:solidFill>
                  <a:schemeClr val="tx1">
                    <a:lumMod val="95000"/>
                    <a:lumOff val="5000"/>
                  </a:schemeClr>
                </a:solidFill>
                <a:cs typeface="B Koodak" pitchFamily="2" charset="-78"/>
              </a:rPr>
              <a:t>از قبیل فضاهای باز تفریحی، کشاورزی، محوطه های صنعتی و مسکونی و … مورد استفاده قرار می گیرند. تمامی نواحی سیلابدشت به قسمتهایی با خطر پذیری متفاوت به منظور کنترل کاربری و توسعه اراضی تقسیم می شوند. </a:t>
            </a:r>
            <a:r>
              <a:rPr lang="fa-IR" sz="2800" dirty="0" smtClean="0">
                <a:solidFill>
                  <a:srgbClr val="FF0000"/>
                </a:solidFill>
                <a:cs typeface="B Koodak" pitchFamily="2" charset="-78"/>
              </a:rPr>
              <a:t>پهنه بندی ، برای مشخص کردن میزان خطر پذیری به سیلاب برای استفاده کنندگان متحمل سی</a:t>
            </a:r>
            <a:r>
              <a:rPr lang="fa-IR" sz="2800" dirty="0" smtClean="0">
                <a:solidFill>
                  <a:schemeClr val="tx1">
                    <a:lumMod val="95000"/>
                    <a:lumOff val="5000"/>
                  </a:schemeClr>
                </a:solidFill>
                <a:cs typeface="B Koodak" pitchFamily="2" charset="-78"/>
              </a:rPr>
              <a:t>ل، شناسایی ناحیه ها </a:t>
            </a:r>
            <a:r>
              <a:rPr lang="fa-IR" sz="2800" dirty="0" smtClean="0">
                <a:solidFill>
                  <a:srgbClr val="FF0000"/>
                </a:solidFill>
                <a:cs typeface="B Koodak" pitchFamily="2" charset="-78"/>
              </a:rPr>
              <a:t>برای بیمه سیل </a:t>
            </a:r>
            <a:r>
              <a:rPr lang="fa-IR" sz="2800" dirty="0" smtClean="0">
                <a:solidFill>
                  <a:schemeClr val="tx1">
                    <a:lumMod val="95000"/>
                    <a:lumOff val="5000"/>
                  </a:schemeClr>
                </a:solidFill>
                <a:cs typeface="B Koodak" pitchFamily="2" charset="-78"/>
              </a:rPr>
              <a:t>و ایجاد </a:t>
            </a:r>
            <a:r>
              <a:rPr lang="fa-IR" sz="2800" dirty="0" smtClean="0">
                <a:solidFill>
                  <a:srgbClr val="FF0000"/>
                </a:solidFill>
                <a:cs typeface="B Koodak" pitchFamily="2" charset="-78"/>
              </a:rPr>
              <a:t>محدودیت های اجباری کاربری </a:t>
            </a:r>
            <a:r>
              <a:rPr lang="fa-IR" sz="2800" dirty="0" smtClean="0">
                <a:solidFill>
                  <a:schemeClr val="tx1">
                    <a:lumMod val="95000"/>
                    <a:lumOff val="5000"/>
                  </a:schemeClr>
                </a:solidFill>
                <a:cs typeface="B Koodak" pitchFamily="2" charset="-78"/>
              </a:rPr>
              <a:t>در مناطق خطرپذیر قابل استفاده می باشد.</a:t>
            </a:r>
          </a:p>
        </p:txBody>
      </p:sp>
      <p:sp>
        <p:nvSpPr>
          <p:cNvPr id="4" name="Slide Number Placeholder 3"/>
          <p:cNvSpPr>
            <a:spLocks noGrp="1"/>
          </p:cNvSpPr>
          <p:nvPr>
            <p:ph type="sldNum" sz="quarter" idx="12"/>
          </p:nvPr>
        </p:nvSpPr>
        <p:spPr/>
        <p:txBody>
          <a:bodyPr/>
          <a:lstStyle/>
          <a:p>
            <a:pPr>
              <a:defRPr/>
            </a:pPr>
            <a:fld id="{45BC8178-2427-4EA9-92E5-D32A9A069CF2}" type="slidenum">
              <a:rPr lang="fa-IR"/>
              <a:pPr>
                <a:defRPr/>
              </a:pPr>
              <a:t>35</a:t>
            </a:fld>
            <a:endParaRPr lang="en-US"/>
          </a:p>
        </p:txBody>
      </p:sp>
    </p:spTree>
    <p:extLst>
      <p:ext uri="{BB962C8B-B14F-4D97-AF65-F5344CB8AC3E}">
        <p14:creationId xmlns:p14="http://schemas.microsoft.com/office/powerpoint/2010/main" val="111272539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0" y="785794"/>
            <a:ext cx="9144000" cy="4401205"/>
          </a:xfrm>
          <a:prstGeom prst="rect">
            <a:avLst/>
          </a:prstGeom>
          <a:noFill/>
          <a:ln w="9525">
            <a:noFill/>
            <a:miter lim="800000"/>
            <a:headEnd/>
            <a:tailEnd/>
          </a:ln>
        </p:spPr>
        <p:txBody>
          <a:bodyPr wrap="square">
            <a:spAutoFit/>
          </a:bodyPr>
          <a:lstStyle/>
          <a:p>
            <a:pPr algn="just" rtl="1"/>
            <a:r>
              <a:rPr lang="fa-IR" sz="2800" dirty="0" smtClean="0">
                <a:solidFill>
                  <a:schemeClr val="tx1">
                    <a:lumMod val="95000"/>
                    <a:lumOff val="5000"/>
                  </a:schemeClr>
                </a:solidFill>
                <a:cs typeface="B Koodak" pitchFamily="2" charset="-78"/>
              </a:rPr>
              <a:t>پهنه بندی معمولاً در نواحی مناطق توسعه یافته و بر </a:t>
            </a:r>
            <a:r>
              <a:rPr lang="fa-IR" sz="2800" u="sng" dirty="0" smtClean="0">
                <a:solidFill>
                  <a:srgbClr val="FF0000"/>
                </a:solidFill>
                <a:cs typeface="B Koodak" pitchFamily="2" charset="-78"/>
              </a:rPr>
              <a:t>طبق نقشه های خطرپذیری </a:t>
            </a:r>
            <a:r>
              <a:rPr lang="fa-IR" sz="2800" dirty="0" smtClean="0">
                <a:solidFill>
                  <a:schemeClr val="tx1">
                    <a:lumMod val="95000"/>
                    <a:lumOff val="5000"/>
                  </a:schemeClr>
                </a:solidFill>
                <a:cs typeface="B Koodak" pitchFamily="2" charset="-78"/>
              </a:rPr>
              <a:t>صورت می گیرد و بایستی قدرت لازم برای اعمال محدودیتهای ناشی از آن وجود داشته باشد.</a:t>
            </a:r>
          </a:p>
          <a:p>
            <a:pPr algn="just" rtl="1"/>
            <a:endParaRPr lang="fa-IR" sz="2800" dirty="0" smtClean="0">
              <a:solidFill>
                <a:schemeClr val="tx1">
                  <a:lumMod val="95000"/>
                  <a:lumOff val="5000"/>
                </a:schemeClr>
              </a:solidFill>
              <a:cs typeface="B Koodak" pitchFamily="2" charset="-78"/>
            </a:endParaRPr>
          </a:p>
          <a:p>
            <a:pPr algn="just" rtl="1"/>
            <a:r>
              <a:rPr lang="fa-IR" sz="2800" u="sng" dirty="0" smtClean="0">
                <a:solidFill>
                  <a:srgbClr val="FF0000"/>
                </a:solidFill>
                <a:cs typeface="B Koodak" pitchFamily="2" charset="-78"/>
              </a:rPr>
              <a:t>اهداف کلان </a:t>
            </a:r>
            <a:r>
              <a:rPr lang="fa-IR" sz="2800" dirty="0" smtClean="0">
                <a:solidFill>
                  <a:schemeClr val="tx1">
                    <a:lumMod val="95000"/>
                    <a:lumOff val="5000"/>
                  </a:schemeClr>
                </a:solidFill>
                <a:cs typeface="B Koodak" pitchFamily="2" charset="-78"/>
              </a:rPr>
              <a:t>چنین اقدامات محدود کننده ای به قرار زیر است:</a:t>
            </a:r>
          </a:p>
          <a:p>
            <a:pPr algn="just" rtl="1"/>
            <a:r>
              <a:rPr lang="fa-IR" sz="2800" dirty="0" smtClean="0">
                <a:solidFill>
                  <a:schemeClr val="tx1">
                    <a:lumMod val="95000"/>
                    <a:lumOff val="5000"/>
                  </a:schemeClr>
                </a:solidFill>
                <a:cs typeface="B Koodak" pitchFamily="2" charset="-78"/>
              </a:rPr>
              <a:t>۱- کاهش خسارات بالقوه مالی و تلفات جانی در آینده،</a:t>
            </a:r>
          </a:p>
          <a:p>
            <a:pPr algn="just" rtl="1"/>
            <a:r>
              <a:rPr lang="fa-IR" sz="2800" dirty="0" smtClean="0">
                <a:solidFill>
                  <a:schemeClr val="tx1">
                    <a:lumMod val="95000"/>
                    <a:lumOff val="5000"/>
                  </a:schemeClr>
                </a:solidFill>
                <a:cs typeface="B Koodak" pitchFamily="2" charset="-78"/>
              </a:rPr>
              <a:t>۲- تعیین و </a:t>
            </a:r>
            <a:r>
              <a:rPr lang="fa-IR" sz="2800" u="sng" dirty="0" smtClean="0">
                <a:solidFill>
                  <a:srgbClr val="FF0000"/>
                </a:solidFill>
                <a:cs typeface="B Koodak" pitchFamily="2" charset="-78"/>
              </a:rPr>
              <a:t>تشریح کاربری قابل قبول </a:t>
            </a:r>
            <a:r>
              <a:rPr lang="fa-IR" sz="2800" dirty="0" smtClean="0">
                <a:solidFill>
                  <a:schemeClr val="tx1">
                    <a:lumMod val="95000"/>
                    <a:lumOff val="5000"/>
                  </a:schemeClr>
                </a:solidFill>
                <a:cs typeface="B Koodak" pitchFamily="2" charset="-78"/>
              </a:rPr>
              <a:t>یا </a:t>
            </a:r>
            <a:r>
              <a:rPr lang="fa-IR" sz="2800" u="sng" dirty="0" smtClean="0">
                <a:solidFill>
                  <a:srgbClr val="FF0000"/>
                </a:solidFill>
                <a:cs typeface="B Koodak" pitchFamily="2" charset="-78"/>
              </a:rPr>
              <a:t>منطبق با شرایط از اراضی </a:t>
            </a:r>
            <a:r>
              <a:rPr lang="fa-IR" sz="2800" dirty="0" smtClean="0">
                <a:solidFill>
                  <a:schemeClr val="tx1">
                    <a:lumMod val="95000"/>
                    <a:lumOff val="5000"/>
                  </a:schemeClr>
                </a:solidFill>
                <a:cs typeface="B Koodak" pitchFamily="2" charset="-78"/>
              </a:rPr>
              <a:t>که در محدوده مشخص شده سیلابدشت قرار دارند و</a:t>
            </a:r>
          </a:p>
          <a:p>
            <a:pPr algn="just" rtl="1"/>
            <a:r>
              <a:rPr lang="fa-IR" sz="2800" dirty="0" smtClean="0">
                <a:solidFill>
                  <a:schemeClr val="tx1">
                    <a:lumMod val="95000"/>
                    <a:lumOff val="5000"/>
                  </a:schemeClr>
                </a:solidFill>
                <a:cs typeface="B Koodak" pitchFamily="2" charset="-78"/>
              </a:rPr>
              <a:t>۳- مهمتر از همه این که </a:t>
            </a:r>
            <a:r>
              <a:rPr lang="fa-IR" sz="2800" u="sng" dirty="0" smtClean="0">
                <a:solidFill>
                  <a:srgbClr val="FF0000"/>
                </a:solidFill>
                <a:cs typeface="B Koodak" pitchFamily="2" charset="-78"/>
              </a:rPr>
              <a:t>افزایش آگاهی عمومی و موسسات </a:t>
            </a:r>
            <a:r>
              <a:rPr lang="fa-IR" sz="2800" dirty="0" smtClean="0">
                <a:solidFill>
                  <a:schemeClr val="tx1">
                    <a:lumMod val="95000"/>
                    <a:lumOff val="5000"/>
                  </a:schemeClr>
                </a:solidFill>
                <a:cs typeface="B Koodak" pitchFamily="2" charset="-78"/>
              </a:rPr>
              <a:t>در رابطه با خطرپذیری نواحی سیلزده در سیلاب دشت</a:t>
            </a:r>
            <a:endParaRPr lang="en-US" sz="2800" dirty="0">
              <a:solidFill>
                <a:schemeClr val="tx1">
                  <a:lumMod val="95000"/>
                  <a:lumOff val="5000"/>
                </a:schemeClr>
              </a:solidFill>
              <a:cs typeface="B Koodak" pitchFamily="2" charset="-78"/>
            </a:endParaRPr>
          </a:p>
        </p:txBody>
      </p:sp>
      <p:sp>
        <p:nvSpPr>
          <p:cNvPr id="4" name="Slide Number Placeholder 3"/>
          <p:cNvSpPr>
            <a:spLocks noGrp="1"/>
          </p:cNvSpPr>
          <p:nvPr>
            <p:ph type="sldNum" sz="quarter" idx="12"/>
          </p:nvPr>
        </p:nvSpPr>
        <p:spPr/>
        <p:txBody>
          <a:bodyPr/>
          <a:lstStyle/>
          <a:p>
            <a:pPr>
              <a:defRPr/>
            </a:pPr>
            <a:fld id="{45BC8178-2427-4EA9-92E5-D32A9A069CF2}" type="slidenum">
              <a:rPr lang="fa-IR"/>
              <a:pPr>
                <a:defRPr/>
              </a:pPr>
              <a:t>36</a:t>
            </a:fld>
            <a:endParaRPr lang="en-US"/>
          </a:p>
        </p:txBody>
      </p:sp>
    </p:spTree>
    <p:extLst>
      <p:ext uri="{BB962C8B-B14F-4D97-AF65-F5344CB8AC3E}">
        <p14:creationId xmlns:p14="http://schemas.microsoft.com/office/powerpoint/2010/main" val="298898099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FDF9A4E2-ECA3-4D5D-8F78-5DB8AE7E2C38}" type="slidenum">
              <a:rPr lang="fa-IR" smtClean="0"/>
              <a:pPr>
                <a:defRPr/>
              </a:pPr>
              <a:t>37</a:t>
            </a:fld>
            <a:endParaRPr lang="en-US"/>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862013"/>
            <a:ext cx="5558557" cy="5795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709519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FDF9A4E2-ECA3-4D5D-8F78-5DB8AE7E2C38}" type="slidenum">
              <a:rPr lang="fa-IR" smtClean="0"/>
              <a:pPr>
                <a:defRPr/>
              </a:pPr>
              <a:t>38</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85850" y="309563"/>
            <a:ext cx="6972300" cy="6238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58991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FDF9A4E2-ECA3-4D5D-8F78-5DB8AE7E2C38}" type="slidenum">
              <a:rPr lang="fa-IR" smtClean="0"/>
              <a:pPr>
                <a:defRPr/>
              </a:pPr>
              <a:t>39</a:t>
            </a:fld>
            <a:endParaRPr lang="en-US"/>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8325" y="1063625"/>
            <a:ext cx="5467350" cy="4730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2961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94E1C5-702D-4697-9A79-C60B218686C6}" type="slidenum">
              <a:rPr lang="fa-IR" smtClean="0"/>
              <a:t>4</a:t>
            </a:fld>
            <a:endParaRPr lang="fa-IR"/>
          </a:p>
        </p:txBody>
      </p:sp>
      <p:sp>
        <p:nvSpPr>
          <p:cNvPr id="3" name="Rectangle 2"/>
          <p:cNvSpPr/>
          <p:nvPr/>
        </p:nvSpPr>
        <p:spPr>
          <a:xfrm>
            <a:off x="389284" y="764704"/>
            <a:ext cx="8431188" cy="5324535"/>
          </a:xfrm>
          <a:prstGeom prst="rect">
            <a:avLst/>
          </a:prstGeom>
        </p:spPr>
        <p:txBody>
          <a:bodyPr wrap="square">
            <a:spAutoFit/>
          </a:bodyPr>
          <a:lstStyle/>
          <a:p>
            <a:pPr marL="285750" indent="-285750" algn="just" rtl="0">
              <a:buFont typeface="Wingdings" pitchFamily="2" charset="2"/>
              <a:buChar char="q"/>
            </a:pPr>
            <a:r>
              <a:rPr lang="en-US" sz="2000" dirty="0" smtClean="0">
                <a:latin typeface="Times New Roman" pitchFamily="18" charset="0"/>
                <a:cs typeface="Times New Roman" pitchFamily="18" charset="0"/>
              </a:rPr>
              <a:t> </a:t>
            </a:r>
            <a:r>
              <a:rPr lang="en-US" sz="2000" u="sng" dirty="0">
                <a:solidFill>
                  <a:srgbClr val="FF0000"/>
                </a:solidFill>
                <a:latin typeface="Times New Roman" pitchFamily="18" charset="0"/>
                <a:cs typeface="Times New Roman" pitchFamily="18" charset="0"/>
              </a:rPr>
              <a:t>Erosion control is essential </a:t>
            </a:r>
            <a:r>
              <a:rPr lang="en-US" sz="2000" dirty="0">
                <a:latin typeface="Times New Roman" pitchFamily="18" charset="0"/>
                <a:cs typeface="Times New Roman" pitchFamily="18" charset="0"/>
              </a:rPr>
              <a:t>to maintain the crop productivity of the soil as well as control sedimentation in streams and lakes/reservoir. </a:t>
            </a:r>
            <a:endParaRPr lang="en-US" sz="2000" dirty="0" smtClean="0">
              <a:latin typeface="Times New Roman" pitchFamily="18" charset="0"/>
              <a:cs typeface="Times New Roman" pitchFamily="18" charset="0"/>
            </a:endParaRPr>
          </a:p>
          <a:p>
            <a:pPr marL="285750" indent="-285750" algn="just" rtl="0">
              <a:buFont typeface="Wingdings" pitchFamily="2" charset="2"/>
              <a:buChar char="q"/>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following </a:t>
            </a:r>
            <a:r>
              <a:rPr lang="en-US" sz="2000" dirty="0">
                <a:solidFill>
                  <a:srgbClr val="FF0000"/>
                </a:solidFill>
                <a:latin typeface="Times New Roman" pitchFamily="18" charset="0"/>
                <a:cs typeface="Times New Roman" pitchFamily="18" charset="0"/>
              </a:rPr>
              <a:t>erosion control practices </a:t>
            </a:r>
            <a:r>
              <a:rPr lang="en-US" sz="2000" dirty="0">
                <a:latin typeface="Times New Roman" pitchFamily="18" charset="0"/>
                <a:cs typeface="Times New Roman" pitchFamily="18" charset="0"/>
              </a:rPr>
              <a:t>are recommended, where applicable: Performing </a:t>
            </a:r>
            <a:r>
              <a:rPr lang="en-US" sz="2000" u="sng" dirty="0">
                <a:solidFill>
                  <a:srgbClr val="FF0000"/>
                </a:solidFill>
                <a:latin typeface="Times New Roman" pitchFamily="18" charset="0"/>
                <a:cs typeface="Times New Roman" pitchFamily="18" charset="0"/>
              </a:rPr>
              <a:t>all planting, tillage and harvesting operations on or nearly on the contour – contour farming</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285750" indent="-285750" algn="just" rtl="0">
              <a:buFont typeface="Wingdings" pitchFamily="2" charset="2"/>
              <a:buChar char="q"/>
            </a:pPr>
            <a:r>
              <a:rPr lang="en-US" sz="2000" dirty="0" smtClean="0">
                <a:latin typeface="Times New Roman" pitchFamily="18" charset="0"/>
                <a:cs typeface="Times New Roman" pitchFamily="18" charset="0"/>
              </a:rPr>
              <a:t>Planting </a:t>
            </a:r>
            <a:r>
              <a:rPr lang="en-US" sz="2000" u="sng" dirty="0">
                <a:solidFill>
                  <a:srgbClr val="FF0000"/>
                </a:solidFill>
                <a:latin typeface="Times New Roman" pitchFamily="18" charset="0"/>
                <a:cs typeface="Times New Roman" pitchFamily="18" charset="0"/>
              </a:rPr>
              <a:t>close-growing</a:t>
            </a:r>
            <a:r>
              <a:rPr lang="en-US" sz="2000" dirty="0">
                <a:latin typeface="Times New Roman" pitchFamily="18" charset="0"/>
                <a:cs typeface="Times New Roman" pitchFamily="18" charset="0"/>
              </a:rPr>
              <a:t> (broadcast) and </a:t>
            </a:r>
            <a:r>
              <a:rPr lang="en-US" sz="2000" u="sng" dirty="0">
                <a:solidFill>
                  <a:srgbClr val="FF0000"/>
                </a:solidFill>
                <a:latin typeface="Times New Roman" pitchFamily="18" charset="0"/>
                <a:cs typeface="Times New Roman" pitchFamily="18" charset="0"/>
              </a:rPr>
              <a:t>inter-tilled crops </a:t>
            </a:r>
            <a:r>
              <a:rPr lang="en-US" sz="2000" dirty="0">
                <a:latin typeface="Times New Roman" pitchFamily="18" charset="0"/>
                <a:cs typeface="Times New Roman" pitchFamily="18" charset="0"/>
              </a:rPr>
              <a:t>in alternate </a:t>
            </a:r>
            <a:r>
              <a:rPr lang="en-US" sz="2000" u="sng" dirty="0">
                <a:solidFill>
                  <a:srgbClr val="FF0000"/>
                </a:solidFill>
                <a:latin typeface="Times New Roman" pitchFamily="18" charset="0"/>
                <a:cs typeface="Times New Roman" pitchFamily="18" charset="0"/>
              </a:rPr>
              <a:t>strip- strip </a:t>
            </a:r>
            <a:r>
              <a:rPr lang="en-US" sz="2000" dirty="0">
                <a:latin typeface="Times New Roman" pitchFamily="18" charset="0"/>
                <a:cs typeface="Times New Roman" pitchFamily="18" charset="0"/>
              </a:rPr>
              <a:t>cropping. Constructing cross-slope channels (</a:t>
            </a:r>
            <a:r>
              <a:rPr lang="en-US" sz="2000" u="sng" dirty="0">
                <a:solidFill>
                  <a:srgbClr val="FF0000"/>
                </a:solidFill>
                <a:latin typeface="Times New Roman" pitchFamily="18" charset="0"/>
                <a:cs typeface="Times New Roman" pitchFamily="18" charset="0"/>
              </a:rPr>
              <a:t>terraces</a:t>
            </a:r>
            <a:r>
              <a:rPr lang="en-US" sz="2000" dirty="0">
                <a:latin typeface="Times New Roman" pitchFamily="18" charset="0"/>
                <a:cs typeface="Times New Roman" pitchFamily="18" charset="0"/>
              </a:rPr>
              <a:t>) to carry the water off at reduced velocities, Planting belts of trees or constructing other barriers for protection from wind erosion – </a:t>
            </a:r>
            <a:r>
              <a:rPr lang="en-US" sz="2000" dirty="0">
                <a:solidFill>
                  <a:srgbClr val="FF0000"/>
                </a:solidFill>
                <a:latin typeface="Times New Roman" pitchFamily="18" charset="0"/>
                <a:cs typeface="Times New Roman" pitchFamily="18" charset="0"/>
              </a:rPr>
              <a:t>shelterbelts</a:t>
            </a:r>
            <a:r>
              <a:rPr lang="en-US" sz="2000" dirty="0">
                <a:latin typeface="Times New Roman" pitchFamily="18" charset="0"/>
                <a:cs typeface="Times New Roman" pitchFamily="18" charset="0"/>
              </a:rPr>
              <a:t> and </a:t>
            </a:r>
            <a:r>
              <a:rPr lang="en-US" sz="2000" dirty="0">
                <a:solidFill>
                  <a:srgbClr val="FF0000"/>
                </a:solidFill>
                <a:latin typeface="Times New Roman" pitchFamily="18" charset="0"/>
                <a:cs typeface="Times New Roman" pitchFamily="18" charset="0"/>
              </a:rPr>
              <a:t>windbreaks</a:t>
            </a:r>
            <a:r>
              <a:rPr lang="en-US" sz="2000" dirty="0">
                <a:latin typeface="Times New Roman" pitchFamily="18" charset="0"/>
                <a:cs typeface="Times New Roman" pitchFamily="18" charset="0"/>
              </a:rPr>
              <a:t>, </a:t>
            </a:r>
            <a:endParaRPr lang="en-US" sz="2000" dirty="0" smtClean="0">
              <a:latin typeface="Times New Roman" pitchFamily="18" charset="0"/>
              <a:cs typeface="Times New Roman" pitchFamily="18" charset="0"/>
            </a:endParaRPr>
          </a:p>
          <a:p>
            <a:pPr marL="285750" indent="-285750" algn="just" rtl="0">
              <a:buFont typeface="Wingdings" pitchFamily="2" charset="2"/>
              <a:buChar char="q"/>
            </a:pPr>
            <a:endParaRPr lang="en-US" sz="2000" dirty="0">
              <a:latin typeface="Times New Roman" pitchFamily="18" charset="0"/>
              <a:cs typeface="Times New Roman" pitchFamily="18" charset="0"/>
            </a:endParaRPr>
          </a:p>
          <a:p>
            <a:pPr marL="285750" indent="-285750" algn="just" rtl="0">
              <a:buFont typeface="Wingdings" pitchFamily="2" charset="2"/>
              <a:buChar char="q"/>
            </a:pPr>
            <a:r>
              <a:rPr lang="en-US" sz="2000" dirty="0" smtClean="0">
                <a:solidFill>
                  <a:srgbClr val="FF0000"/>
                </a:solidFill>
                <a:latin typeface="Times New Roman" pitchFamily="18" charset="0"/>
                <a:cs typeface="Times New Roman" pitchFamily="18" charset="0"/>
              </a:rPr>
              <a:t>Using </a:t>
            </a:r>
            <a:r>
              <a:rPr lang="en-US" sz="2000" dirty="0">
                <a:solidFill>
                  <a:srgbClr val="FF0000"/>
                </a:solidFill>
                <a:latin typeface="Times New Roman" pitchFamily="18" charset="0"/>
                <a:cs typeface="Times New Roman" pitchFamily="18" charset="0"/>
              </a:rPr>
              <a:t>crop residues </a:t>
            </a:r>
            <a:r>
              <a:rPr lang="en-US" sz="2000" dirty="0">
                <a:latin typeface="Times New Roman" pitchFamily="18" charset="0"/>
                <a:cs typeface="Times New Roman" pitchFamily="18" charset="0"/>
              </a:rPr>
              <a:t>either on the surface or incorporated in the </a:t>
            </a:r>
            <a:r>
              <a:rPr lang="en-US" sz="2000" dirty="0">
                <a:solidFill>
                  <a:srgbClr val="FF0000"/>
                </a:solidFill>
                <a:latin typeface="Times New Roman" pitchFamily="18" charset="0"/>
                <a:cs typeface="Times New Roman" pitchFamily="18" charset="0"/>
              </a:rPr>
              <a:t>topsoil</a:t>
            </a:r>
            <a:r>
              <a:rPr lang="en-US" sz="2000" dirty="0">
                <a:latin typeface="Times New Roman" pitchFamily="18" charset="0"/>
                <a:cs typeface="Times New Roman" pitchFamily="18" charset="0"/>
              </a:rPr>
              <a:t> with different tillage </a:t>
            </a:r>
            <a:r>
              <a:rPr lang="en-US" sz="2000" dirty="0" smtClean="0">
                <a:latin typeface="Times New Roman" pitchFamily="18" charset="0"/>
                <a:cs typeface="Times New Roman" pitchFamily="18" charset="0"/>
              </a:rPr>
              <a:t>methods (mulching). </a:t>
            </a:r>
          </a:p>
          <a:p>
            <a:pPr marL="285750" indent="-285750" algn="just" rtl="0">
              <a:buFont typeface="Wingdings" pitchFamily="2" charset="2"/>
              <a:buChar char="q"/>
            </a:pPr>
            <a:r>
              <a:rPr lang="en-US" sz="2000" dirty="0" smtClean="0">
                <a:latin typeface="Times New Roman" pitchFamily="18" charset="0"/>
                <a:cs typeface="Times New Roman" pitchFamily="18" charset="0"/>
              </a:rPr>
              <a:t>Performing </a:t>
            </a:r>
            <a:r>
              <a:rPr lang="en-US" sz="2000" dirty="0">
                <a:latin typeface="Times New Roman" pitchFamily="18" charset="0"/>
                <a:cs typeface="Times New Roman" pitchFamily="18" charset="0"/>
              </a:rPr>
              <a:t>a </a:t>
            </a:r>
            <a:r>
              <a:rPr lang="en-US" sz="2000" dirty="0">
                <a:solidFill>
                  <a:srgbClr val="FF0000"/>
                </a:solidFill>
                <a:latin typeface="Times New Roman" pitchFamily="18" charset="0"/>
                <a:cs typeface="Times New Roman" pitchFamily="18" charset="0"/>
              </a:rPr>
              <a:t>minimum of tillage </a:t>
            </a:r>
            <a:r>
              <a:rPr lang="en-US" sz="2000" dirty="0">
                <a:latin typeface="Times New Roman" pitchFamily="18" charset="0"/>
                <a:cs typeface="Times New Roman" pitchFamily="18" charset="0"/>
              </a:rPr>
              <a:t>operations consistent with good weed control and seedbed preparation. </a:t>
            </a:r>
            <a:endParaRPr lang="en-US" sz="2000" dirty="0" smtClean="0">
              <a:latin typeface="Times New Roman" pitchFamily="18" charset="0"/>
              <a:cs typeface="Times New Roman" pitchFamily="18" charset="0"/>
            </a:endParaRPr>
          </a:p>
          <a:p>
            <a:pPr marL="285750" indent="-285750" algn="just" rtl="0">
              <a:buFont typeface="Wingdings" pitchFamily="2" charset="2"/>
              <a:buChar char="q"/>
            </a:pPr>
            <a:endParaRPr lang="en-US" sz="2000" dirty="0">
              <a:latin typeface="Times New Roman" pitchFamily="18" charset="0"/>
              <a:cs typeface="Times New Roman" pitchFamily="18" charset="0"/>
            </a:endParaRPr>
          </a:p>
          <a:p>
            <a:pPr marL="285750" indent="-285750" algn="just" rtl="0">
              <a:buFont typeface="Wingdings" pitchFamily="2" charset="2"/>
              <a:buChar char="q"/>
            </a:pPr>
            <a:r>
              <a:rPr lang="en-US" sz="2000" dirty="0" smtClean="0">
                <a:latin typeface="Times New Roman" pitchFamily="18" charset="0"/>
                <a:cs typeface="Times New Roman" pitchFamily="18" charset="0"/>
              </a:rPr>
              <a:t>Establishing </a:t>
            </a:r>
            <a:r>
              <a:rPr lang="en-US" sz="2000" u="sng" dirty="0">
                <a:solidFill>
                  <a:srgbClr val="FF0000"/>
                </a:solidFill>
                <a:latin typeface="Times New Roman" pitchFamily="18" charset="0"/>
                <a:cs typeface="Times New Roman" pitchFamily="18" charset="0"/>
              </a:rPr>
              <a:t>permanent vegetation </a:t>
            </a:r>
            <a:r>
              <a:rPr lang="en-US" sz="2000" dirty="0">
                <a:latin typeface="Times New Roman" pitchFamily="18" charset="0"/>
                <a:cs typeface="Times New Roman" pitchFamily="18" charset="0"/>
              </a:rPr>
              <a:t>in waterways and other eroded areas (</a:t>
            </a:r>
            <a:r>
              <a:rPr lang="en-US" sz="2000" dirty="0">
                <a:solidFill>
                  <a:srgbClr val="FF0000"/>
                </a:solidFill>
                <a:latin typeface="Times New Roman" pitchFamily="18" charset="0"/>
                <a:cs typeface="Times New Roman" pitchFamily="18" charset="0"/>
              </a:rPr>
              <a:t>vegetated waterways</a:t>
            </a:r>
            <a:r>
              <a:rPr lang="en-US" sz="2000" dirty="0">
                <a:latin typeface="Times New Roman" pitchFamily="18" charset="0"/>
                <a:cs typeface="Times New Roman" pitchFamily="18" charset="0"/>
              </a:rPr>
              <a:t>); and Stabilizing gullies with suitable structures.</a:t>
            </a:r>
          </a:p>
        </p:txBody>
      </p:sp>
    </p:spTree>
    <p:extLst>
      <p:ext uri="{BB962C8B-B14F-4D97-AF65-F5344CB8AC3E}">
        <p14:creationId xmlns:p14="http://schemas.microsoft.com/office/powerpoint/2010/main" val="288365118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FDF9A4E2-ECA3-4D5D-8F78-5DB8AE7E2C38}" type="slidenum">
              <a:rPr lang="fa-IR" smtClean="0"/>
              <a:pPr>
                <a:defRPr/>
              </a:pPr>
              <a:t>40</a:t>
            </a:fld>
            <a:endParaRPr lang="en-US"/>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574675"/>
            <a:ext cx="6960691" cy="6177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479927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0" y="785794"/>
            <a:ext cx="9144000" cy="6247864"/>
          </a:xfrm>
          <a:prstGeom prst="rect">
            <a:avLst/>
          </a:prstGeom>
          <a:noFill/>
          <a:ln w="9525">
            <a:noFill/>
            <a:miter lim="800000"/>
            <a:headEnd/>
            <a:tailEnd/>
          </a:ln>
        </p:spPr>
        <p:txBody>
          <a:bodyPr wrap="square">
            <a:spAutoFit/>
          </a:bodyPr>
          <a:lstStyle/>
          <a:p>
            <a:pPr algn="just" rtl="1"/>
            <a:r>
              <a:rPr lang="fa-IR" sz="2800" dirty="0" smtClean="0">
                <a:solidFill>
                  <a:schemeClr val="tx1">
                    <a:lumMod val="95000"/>
                    <a:lumOff val="5000"/>
                  </a:schemeClr>
                </a:solidFill>
                <a:cs typeface="B Koodak" pitchFamily="2" charset="-78"/>
              </a:rPr>
              <a:t>روشهای موجود برای تهیه نقشه های پهنه بندی را می توان به  5 گروه عمده به شرح زیر تقسیم بندی نمود:</a:t>
            </a:r>
          </a:p>
          <a:p>
            <a:pPr algn="just" rtl="1"/>
            <a:r>
              <a:rPr lang="fa-IR" sz="2400" dirty="0" smtClean="0">
                <a:solidFill>
                  <a:schemeClr val="tx1">
                    <a:lumMod val="95000"/>
                    <a:lumOff val="5000"/>
                  </a:schemeClr>
                </a:solidFill>
                <a:cs typeface="B Koodak" pitchFamily="2" charset="-78"/>
              </a:rPr>
              <a:t>- روش مشاهده ای و استفاده از داغاب سیلاب</a:t>
            </a:r>
          </a:p>
          <a:p>
            <a:pPr algn="just" rtl="1"/>
            <a:r>
              <a:rPr lang="fa-IR" sz="2400" dirty="0" smtClean="0">
                <a:solidFill>
                  <a:schemeClr val="tx1">
                    <a:lumMod val="95000"/>
                    <a:lumOff val="5000"/>
                  </a:schemeClr>
                </a:solidFill>
                <a:cs typeface="B Koodak" pitchFamily="2" charset="-78"/>
              </a:rPr>
              <a:t>- مقایسه عکسهای هوایی منطقه</a:t>
            </a:r>
          </a:p>
          <a:p>
            <a:pPr algn="just" rtl="1"/>
            <a:r>
              <a:rPr lang="fa-IR" sz="2400" dirty="0" smtClean="0">
                <a:solidFill>
                  <a:schemeClr val="tx1">
                    <a:lumMod val="95000"/>
                    <a:lumOff val="5000"/>
                  </a:schemeClr>
                </a:solidFill>
                <a:cs typeface="B Koodak" pitchFamily="2" charset="-78"/>
              </a:rPr>
              <a:t>- استفاده از تصاویر ماهواره ای و تکنیکهای سنجش از دور</a:t>
            </a:r>
          </a:p>
          <a:p>
            <a:pPr algn="just" rtl="1"/>
            <a:r>
              <a:rPr lang="fa-IR" sz="2400" dirty="0" smtClean="0">
                <a:solidFill>
                  <a:schemeClr val="tx1">
                    <a:lumMod val="95000"/>
                    <a:lumOff val="5000"/>
                  </a:schemeClr>
                </a:solidFill>
                <a:cs typeface="B Koodak" pitchFamily="2" charset="-78"/>
              </a:rPr>
              <a:t>- محاسبه دستی</a:t>
            </a:r>
          </a:p>
          <a:p>
            <a:pPr algn="just" rtl="1">
              <a:buFontTx/>
              <a:buChar char="-"/>
            </a:pPr>
            <a:r>
              <a:rPr lang="fa-IR" sz="2400" dirty="0" smtClean="0">
                <a:solidFill>
                  <a:schemeClr val="tx1">
                    <a:lumMod val="95000"/>
                    <a:lumOff val="5000"/>
                  </a:schemeClr>
                </a:solidFill>
                <a:cs typeface="B Koodak" pitchFamily="2" charset="-78"/>
              </a:rPr>
              <a:t>استفاده از مدلهای ریاضی</a:t>
            </a:r>
          </a:p>
          <a:p>
            <a:pPr algn="ctr" rtl="1"/>
            <a:r>
              <a:rPr lang="fa-IR" sz="2800" dirty="0" smtClean="0">
                <a:solidFill>
                  <a:schemeClr val="tx1">
                    <a:lumMod val="95000"/>
                    <a:lumOff val="5000"/>
                  </a:schemeClr>
                </a:solidFill>
                <a:cs typeface="B Koodak" pitchFamily="2" charset="-78"/>
              </a:rPr>
              <a:t>الف ) روش مشاهده ای و استفاده از داغاب سیلاب</a:t>
            </a:r>
          </a:p>
          <a:p>
            <a:pPr algn="just" rtl="1"/>
            <a:r>
              <a:rPr lang="fa-IR" sz="2800" dirty="0" smtClean="0">
                <a:solidFill>
                  <a:schemeClr val="tx1">
                    <a:lumMod val="95000"/>
                    <a:lumOff val="5000"/>
                  </a:schemeClr>
                </a:solidFill>
                <a:cs typeface="B Koodak" pitchFamily="2" charset="-78"/>
              </a:rPr>
              <a:t>این روش را بعبارتی می توان روش سنتی اطلاق نمود. در این روش پس از فروکش نمودن سیلاب اثر داغاب سیل روی پلها، ساختمانها، درختها و زمین علامت گذاری شده و با توجه به موقعیت تقریبی این داغابها بروی نقشه های توپوگرافی و اتصال آنها به یکدیگر پهنه بندی مربوطه مشخص می گردد.</a:t>
            </a:r>
          </a:p>
          <a:p>
            <a:pPr algn="just" rtl="1"/>
            <a:r>
              <a:rPr lang="fa-IR" sz="2800" dirty="0" smtClean="0">
                <a:solidFill>
                  <a:schemeClr val="tx1">
                    <a:lumMod val="95000"/>
                    <a:lumOff val="5000"/>
                  </a:schemeClr>
                </a:solidFill>
                <a:cs typeface="B Koodak" pitchFamily="2" charset="-78"/>
              </a:rPr>
              <a:t>متاسفانه این روش با وجود دقت پایین به دلیل عدم نیاز به وسایل و ابزار جدید و دانش فنی خاص کماکان در بعضی از مناطق مورد استفاده قرار می گیرد.</a:t>
            </a:r>
            <a:endParaRPr lang="en-US" sz="2800" dirty="0">
              <a:solidFill>
                <a:schemeClr val="tx1">
                  <a:lumMod val="95000"/>
                  <a:lumOff val="5000"/>
                </a:schemeClr>
              </a:solidFill>
              <a:cs typeface="B Koodak" pitchFamily="2" charset="-78"/>
            </a:endParaRPr>
          </a:p>
        </p:txBody>
      </p:sp>
      <p:sp>
        <p:nvSpPr>
          <p:cNvPr id="4" name="Slide Number Placeholder 3"/>
          <p:cNvSpPr>
            <a:spLocks noGrp="1"/>
          </p:cNvSpPr>
          <p:nvPr>
            <p:ph type="sldNum" sz="quarter" idx="12"/>
          </p:nvPr>
        </p:nvSpPr>
        <p:spPr/>
        <p:txBody>
          <a:bodyPr/>
          <a:lstStyle/>
          <a:p>
            <a:pPr>
              <a:defRPr/>
            </a:pPr>
            <a:fld id="{45BC8178-2427-4EA9-92E5-D32A9A069CF2}" type="slidenum">
              <a:rPr lang="fa-IR"/>
              <a:pPr>
                <a:defRPr/>
              </a:pPr>
              <a:t>41</a:t>
            </a:fld>
            <a:endParaRPr lang="en-US"/>
          </a:p>
        </p:txBody>
      </p:sp>
    </p:spTree>
    <p:extLst>
      <p:ext uri="{BB962C8B-B14F-4D97-AF65-F5344CB8AC3E}">
        <p14:creationId xmlns:p14="http://schemas.microsoft.com/office/powerpoint/2010/main" val="9374946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0" y="785794"/>
            <a:ext cx="9144000" cy="5262979"/>
          </a:xfrm>
          <a:prstGeom prst="rect">
            <a:avLst/>
          </a:prstGeom>
          <a:noFill/>
          <a:ln w="9525">
            <a:noFill/>
            <a:miter lim="800000"/>
            <a:headEnd/>
            <a:tailEnd/>
          </a:ln>
        </p:spPr>
        <p:txBody>
          <a:bodyPr wrap="square">
            <a:spAutoFit/>
          </a:bodyPr>
          <a:lstStyle/>
          <a:p>
            <a:pPr algn="just" rtl="1"/>
            <a:r>
              <a:rPr lang="fa-IR" sz="2800" dirty="0" smtClean="0">
                <a:solidFill>
                  <a:schemeClr val="tx1">
                    <a:lumMod val="95000"/>
                    <a:lumOff val="5000"/>
                  </a:schemeClr>
                </a:solidFill>
                <a:cs typeface="B Koodak" pitchFamily="2" charset="-78"/>
              </a:rPr>
              <a:t>معایب و محدودیتهای این روش را می توان در موارد ذیل خلاصه کرد:</a:t>
            </a:r>
          </a:p>
          <a:p>
            <a:pPr algn="just" rtl="1"/>
            <a:r>
              <a:rPr lang="fa-IR" sz="2800" dirty="0" smtClean="0">
                <a:solidFill>
                  <a:schemeClr val="tx1">
                    <a:lumMod val="95000"/>
                    <a:lumOff val="5000"/>
                  </a:schemeClr>
                </a:solidFill>
                <a:cs typeface="B Koodak" pitchFamily="2" charset="-78"/>
              </a:rPr>
              <a:t>- این روش مستلزم کار صحرایی زیاد است زیرا باید در نقاط مختلف این داغابها ثبت و با رنگ علامت زده شود که با صرف هزینه و زمان زیادی توام است.</a:t>
            </a:r>
          </a:p>
          <a:p>
            <a:pPr algn="just" rtl="1"/>
            <a:r>
              <a:rPr lang="fa-IR" sz="2800" dirty="0" smtClean="0">
                <a:solidFill>
                  <a:schemeClr val="tx1">
                    <a:lumMod val="95000"/>
                    <a:lumOff val="5000"/>
                  </a:schemeClr>
                </a:solidFill>
                <a:cs typeface="B Koodak" pitchFamily="2" charset="-78"/>
              </a:rPr>
              <a:t>- دقت انتقال داغابها بر روی نقشه ها توپوگرافی پایین می باشد و کوچکترین اشتباه باعث بروز اختلاف بین علامت ثبت شده و علامت انتقال داده شده می شود.</a:t>
            </a:r>
          </a:p>
          <a:p>
            <a:pPr algn="just" rtl="1"/>
            <a:r>
              <a:rPr lang="fa-IR" sz="2800" dirty="0" smtClean="0">
                <a:solidFill>
                  <a:schemeClr val="tx1">
                    <a:lumMod val="95000"/>
                    <a:lumOff val="5000"/>
                  </a:schemeClr>
                </a:solidFill>
                <a:cs typeface="B Koodak" pitchFamily="2" charset="-78"/>
              </a:rPr>
              <a:t>- در این روش تنها پهنه سیل گیر برای حداکثر دبی عبوری قابل ثبت است و به معنای واقعی تهیه نقشه پهنه بندی برای دوره بازگشت های مختلف بسیار مشکل است.</a:t>
            </a:r>
          </a:p>
          <a:p>
            <a:pPr algn="just" rtl="1"/>
            <a:r>
              <a:rPr lang="fa-IR" sz="2800" dirty="0" smtClean="0">
                <a:solidFill>
                  <a:schemeClr val="tx1">
                    <a:lumMod val="95000"/>
                    <a:lumOff val="5000"/>
                  </a:schemeClr>
                </a:solidFill>
                <a:cs typeface="B Koodak" pitchFamily="2" charset="-78"/>
              </a:rPr>
              <a:t>با توجه به کار صحرایی زیاد و دقت کم، این روش جز در موارد اضطراری توصیه نمی شود.</a:t>
            </a:r>
            <a:endParaRPr lang="en-US" sz="2800" dirty="0">
              <a:solidFill>
                <a:schemeClr val="tx1">
                  <a:lumMod val="95000"/>
                  <a:lumOff val="5000"/>
                </a:schemeClr>
              </a:solidFill>
              <a:cs typeface="B Koodak" pitchFamily="2" charset="-78"/>
            </a:endParaRPr>
          </a:p>
        </p:txBody>
      </p:sp>
      <p:sp>
        <p:nvSpPr>
          <p:cNvPr id="4" name="Slide Number Placeholder 3"/>
          <p:cNvSpPr>
            <a:spLocks noGrp="1"/>
          </p:cNvSpPr>
          <p:nvPr>
            <p:ph type="sldNum" sz="quarter" idx="12"/>
          </p:nvPr>
        </p:nvSpPr>
        <p:spPr/>
        <p:txBody>
          <a:bodyPr/>
          <a:lstStyle/>
          <a:p>
            <a:pPr>
              <a:defRPr/>
            </a:pPr>
            <a:fld id="{45BC8178-2427-4EA9-92E5-D32A9A069CF2}" type="slidenum">
              <a:rPr lang="fa-IR"/>
              <a:pPr>
                <a:defRPr/>
              </a:pPr>
              <a:t>42</a:t>
            </a:fld>
            <a:endParaRPr lang="en-US"/>
          </a:p>
        </p:txBody>
      </p:sp>
    </p:spTree>
    <p:extLst>
      <p:ext uri="{BB962C8B-B14F-4D97-AF65-F5344CB8AC3E}">
        <p14:creationId xmlns:p14="http://schemas.microsoft.com/office/powerpoint/2010/main" val="7273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0" y="785794"/>
            <a:ext cx="9144000" cy="4401205"/>
          </a:xfrm>
          <a:prstGeom prst="rect">
            <a:avLst/>
          </a:prstGeom>
          <a:noFill/>
          <a:ln w="9525">
            <a:noFill/>
            <a:miter lim="800000"/>
            <a:headEnd/>
            <a:tailEnd/>
          </a:ln>
        </p:spPr>
        <p:txBody>
          <a:bodyPr wrap="square">
            <a:spAutoFit/>
          </a:bodyPr>
          <a:lstStyle/>
          <a:p>
            <a:pPr algn="just" rtl="1"/>
            <a:r>
              <a:rPr lang="fa-IR" sz="2800" dirty="0" smtClean="0">
                <a:solidFill>
                  <a:schemeClr val="tx1">
                    <a:lumMod val="95000"/>
                    <a:lumOff val="5000"/>
                  </a:schemeClr>
                </a:solidFill>
                <a:cs typeface="B Koodak" pitchFamily="2" charset="-78"/>
              </a:rPr>
              <a:t>ب) مقایسه عکسهای هوایی منطقه</a:t>
            </a:r>
          </a:p>
          <a:p>
            <a:pPr algn="just" rtl="1"/>
            <a:r>
              <a:rPr lang="fa-IR" sz="2800" dirty="0" smtClean="0">
                <a:solidFill>
                  <a:schemeClr val="tx1">
                    <a:lumMod val="95000"/>
                    <a:lumOff val="5000"/>
                  </a:schemeClr>
                </a:solidFill>
                <a:cs typeface="B Koodak" pitchFamily="2" charset="-78"/>
              </a:rPr>
              <a:t>موفقیت این روش بستگی زیادی به وجود عکسهای هوایی رودخانه و اراضی حاشیه آن در زمان سیلاب دارد. در این روش چنانچه عکسهای هوایی منطقه در زمان وقوع پیک سیل یا مدت کوتاهی بعد از آن وجود داشته باشد ( مثل عکسهای هوایی سیل خوزستان در سالهای ۴۶،۴۷ و۵۷ )، محدوده سیل گیر از این عکسها به روی نقشه توپوگرافی منتقل می شوند.</a:t>
            </a:r>
          </a:p>
          <a:p>
            <a:pPr algn="just" rtl="1"/>
            <a:r>
              <a:rPr lang="fa-IR" sz="2800" dirty="0" smtClean="0">
                <a:solidFill>
                  <a:schemeClr val="tx1">
                    <a:lumMod val="95000"/>
                    <a:lumOff val="5000"/>
                  </a:schemeClr>
                </a:solidFill>
                <a:cs typeface="B Koodak" pitchFamily="2" charset="-78"/>
              </a:rPr>
              <a:t>اگر چه از این روش از حجم عملیات صحرایی نسبت به روش قبل کاسته می شود ولی به دلیل مسائل اجرایی امکان پرواز و تهیه عکس هوایی بهنگام از منطقه معمولاً با دشواریهای زیای همراه است. مضافاً اینکه در رودخانه های مرزی و محدوده آنها عملاً کاربرد این روش غیر مممکن است.</a:t>
            </a:r>
            <a:endParaRPr lang="en-US" sz="2800" dirty="0">
              <a:solidFill>
                <a:schemeClr val="tx1">
                  <a:lumMod val="95000"/>
                  <a:lumOff val="5000"/>
                </a:schemeClr>
              </a:solidFill>
              <a:cs typeface="B Koodak" pitchFamily="2" charset="-78"/>
            </a:endParaRPr>
          </a:p>
        </p:txBody>
      </p:sp>
      <p:sp>
        <p:nvSpPr>
          <p:cNvPr id="4" name="Slide Number Placeholder 3"/>
          <p:cNvSpPr>
            <a:spLocks noGrp="1"/>
          </p:cNvSpPr>
          <p:nvPr>
            <p:ph type="sldNum" sz="quarter" idx="12"/>
          </p:nvPr>
        </p:nvSpPr>
        <p:spPr/>
        <p:txBody>
          <a:bodyPr/>
          <a:lstStyle/>
          <a:p>
            <a:pPr>
              <a:defRPr/>
            </a:pPr>
            <a:fld id="{45BC8178-2427-4EA9-92E5-D32A9A069CF2}" type="slidenum">
              <a:rPr lang="fa-IR"/>
              <a:pPr>
                <a:defRPr/>
              </a:pPr>
              <a:t>43</a:t>
            </a:fld>
            <a:endParaRPr lang="en-US"/>
          </a:p>
        </p:txBody>
      </p:sp>
    </p:spTree>
    <p:extLst>
      <p:ext uri="{BB962C8B-B14F-4D97-AF65-F5344CB8AC3E}">
        <p14:creationId xmlns:p14="http://schemas.microsoft.com/office/powerpoint/2010/main" val="6929612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0" y="785794"/>
            <a:ext cx="9144000" cy="6124754"/>
          </a:xfrm>
          <a:prstGeom prst="rect">
            <a:avLst/>
          </a:prstGeom>
          <a:noFill/>
          <a:ln w="9525">
            <a:noFill/>
            <a:miter lim="800000"/>
            <a:headEnd/>
            <a:tailEnd/>
          </a:ln>
        </p:spPr>
        <p:txBody>
          <a:bodyPr wrap="square">
            <a:spAutoFit/>
          </a:bodyPr>
          <a:lstStyle/>
          <a:p>
            <a:pPr algn="ctr" rtl="1"/>
            <a:r>
              <a:rPr lang="fa-IR" sz="2800" dirty="0" smtClean="0">
                <a:solidFill>
                  <a:schemeClr val="tx1">
                    <a:lumMod val="95000"/>
                    <a:lumOff val="5000"/>
                  </a:schemeClr>
                </a:solidFill>
                <a:cs typeface="B Koodak" pitchFamily="2" charset="-78"/>
              </a:rPr>
              <a:t>ج) استفاده از تصاویر ماهواره ای و تکنیکهای سنجش از دور</a:t>
            </a:r>
          </a:p>
          <a:p>
            <a:pPr algn="just" rtl="1"/>
            <a:r>
              <a:rPr lang="fa-IR" sz="2800" dirty="0" smtClean="0">
                <a:solidFill>
                  <a:schemeClr val="tx1">
                    <a:lumMod val="95000"/>
                    <a:lumOff val="5000"/>
                  </a:schemeClr>
                </a:solidFill>
                <a:cs typeface="B Koodak" pitchFamily="2" charset="-78"/>
              </a:rPr>
              <a:t>در این روش باید اطلاعات با قدرت تفکیک بالا در اختیار باشد و به علاوه این اطلاعات در زمانهای قبل از وقوع سیل، همزمان با واقعه سیل یا بعد از جاری شدن سیل، برداشت شده باشد. برای بررسی مناطق وحوزه های آبخیز کوچک می توان اطلاعات دور سنجی هوایی که توسط هواپیما تهیه می شود را مورد استفاده قرار داد. لیکن برای بررسی و پوشش مناطق وسیع، سنجنده های ماهواره ای تنها ابزار ممکن می باشد.</a:t>
            </a:r>
          </a:p>
          <a:p>
            <a:pPr algn="just" rtl="1"/>
            <a:endParaRPr lang="fa-IR" sz="2800" dirty="0" smtClean="0">
              <a:solidFill>
                <a:schemeClr val="tx1">
                  <a:lumMod val="95000"/>
                  <a:lumOff val="5000"/>
                </a:schemeClr>
              </a:solidFill>
              <a:cs typeface="B Koodak" pitchFamily="2" charset="-78"/>
            </a:endParaRPr>
          </a:p>
          <a:p>
            <a:pPr algn="ctr" rtl="1"/>
            <a:r>
              <a:rPr lang="fa-IR" sz="2800" dirty="0" smtClean="0">
                <a:solidFill>
                  <a:schemeClr val="tx1">
                    <a:lumMod val="95000"/>
                    <a:lumOff val="5000"/>
                  </a:schemeClr>
                </a:solidFill>
                <a:cs typeface="B Koodak" pitchFamily="2" charset="-78"/>
              </a:rPr>
              <a:t>د) محاسبه دستی</a:t>
            </a:r>
          </a:p>
          <a:p>
            <a:pPr algn="just" rtl="1"/>
            <a:r>
              <a:rPr lang="fa-IR" sz="2800" dirty="0" smtClean="0">
                <a:solidFill>
                  <a:schemeClr val="tx1">
                    <a:lumMod val="95000"/>
                    <a:lumOff val="5000"/>
                  </a:schemeClr>
                </a:solidFill>
                <a:cs typeface="B Koodak" pitchFamily="2" charset="-78"/>
              </a:rPr>
              <a:t>از این روش برای تعیین حریم و بستر رودخانه و پس از تعیین سیلاب با دوره برگشت معین استفاده می شود و بعبارتی نمی توان آنرا جزء روشهای مهندسی و دارای دقت برای تهیه نقشه های پهنه بندی سیل محسوب نمود و قطعاً نتیجه حاصل جز یک محاسبه دستی ساده نیست و فقط در موارد محدود و برای مقاصد خاص قابل قبول است.</a:t>
            </a:r>
            <a:endParaRPr lang="en-US" sz="2800" dirty="0">
              <a:solidFill>
                <a:schemeClr val="tx1">
                  <a:lumMod val="95000"/>
                  <a:lumOff val="5000"/>
                </a:schemeClr>
              </a:solidFill>
              <a:cs typeface="B Koodak" pitchFamily="2" charset="-78"/>
            </a:endParaRPr>
          </a:p>
        </p:txBody>
      </p:sp>
      <p:sp>
        <p:nvSpPr>
          <p:cNvPr id="4" name="Slide Number Placeholder 3"/>
          <p:cNvSpPr>
            <a:spLocks noGrp="1"/>
          </p:cNvSpPr>
          <p:nvPr>
            <p:ph type="sldNum" sz="quarter" idx="12"/>
          </p:nvPr>
        </p:nvSpPr>
        <p:spPr/>
        <p:txBody>
          <a:bodyPr/>
          <a:lstStyle/>
          <a:p>
            <a:pPr>
              <a:defRPr/>
            </a:pPr>
            <a:fld id="{45BC8178-2427-4EA9-92E5-D32A9A069CF2}" type="slidenum">
              <a:rPr lang="fa-IR"/>
              <a:pPr>
                <a:defRPr/>
              </a:pPr>
              <a:t>44</a:t>
            </a:fld>
            <a:endParaRPr lang="en-US"/>
          </a:p>
        </p:txBody>
      </p:sp>
    </p:spTree>
    <p:extLst>
      <p:ext uri="{BB962C8B-B14F-4D97-AF65-F5344CB8AC3E}">
        <p14:creationId xmlns:p14="http://schemas.microsoft.com/office/powerpoint/2010/main" val="31184993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0" y="785794"/>
            <a:ext cx="9144000" cy="4832092"/>
          </a:xfrm>
          <a:prstGeom prst="rect">
            <a:avLst/>
          </a:prstGeom>
          <a:noFill/>
          <a:ln w="9525">
            <a:noFill/>
            <a:miter lim="800000"/>
            <a:headEnd/>
            <a:tailEnd/>
          </a:ln>
        </p:spPr>
        <p:txBody>
          <a:bodyPr wrap="square">
            <a:spAutoFit/>
          </a:bodyPr>
          <a:lstStyle/>
          <a:p>
            <a:pPr algn="ctr" rtl="1"/>
            <a:r>
              <a:rPr lang="fa-IR" sz="2800" dirty="0" smtClean="0">
                <a:solidFill>
                  <a:schemeClr val="tx1">
                    <a:lumMod val="95000"/>
                    <a:lumOff val="5000"/>
                  </a:schemeClr>
                </a:solidFill>
                <a:cs typeface="B Koodak" pitchFamily="2" charset="-78"/>
              </a:rPr>
              <a:t>ه) استفاده از مدلهای ریاضی</a:t>
            </a:r>
          </a:p>
          <a:p>
            <a:pPr algn="just" rtl="1"/>
            <a:r>
              <a:rPr lang="fa-IR" sz="2800" dirty="0" smtClean="0">
                <a:solidFill>
                  <a:schemeClr val="tx1">
                    <a:lumMod val="95000"/>
                    <a:lumOff val="5000"/>
                  </a:schemeClr>
                </a:solidFill>
                <a:cs typeface="B Koodak" pitchFamily="2" charset="-78"/>
              </a:rPr>
              <a:t>در این روش به کمک مدلهای ریاضی، جریان سیلاب شبیه سازی شده و پس از محاسبه پروفیل جریان توسط مدل، پهنه های مختلف سیل حاشیه رودخانه برای دوره بازگشتهای معین بر روی نقشه های توپوگرافی منتقل می گردد. این روش در مقایسه با سایر روش ها از دقت بالایی برخوردار و نتایج محاسبات خصوصاً پس از واسنجی مدل قابل اعتماد می باشد.</a:t>
            </a:r>
          </a:p>
          <a:p>
            <a:pPr algn="just" rtl="1"/>
            <a:r>
              <a:rPr lang="fa-IR" sz="2800" dirty="0" smtClean="0">
                <a:solidFill>
                  <a:schemeClr val="tx1">
                    <a:lumMod val="95000"/>
                    <a:lumOff val="5000"/>
                  </a:schemeClr>
                </a:solidFill>
                <a:cs typeface="B Koodak" pitchFamily="2" charset="-78"/>
              </a:rPr>
              <a:t>نتایج پس از تعیین رقوم تراز آب برای دوره بازگشت های معین بر روی مقاطع عرضی مختلف رودخانه منتقل می گردد. در نهایت با توجه به شیب طولی رودخانه در هر بازه و با درونیابی رقوم دو مقطع پهنه سیلگیر برای دبی با دوره بازگشت مورد نظر تعیین و نقاط و خطوط به یکدیگر متصل می گردند. </a:t>
            </a:r>
            <a:endParaRPr lang="en-US" sz="2800" dirty="0">
              <a:solidFill>
                <a:schemeClr val="tx1">
                  <a:lumMod val="95000"/>
                  <a:lumOff val="5000"/>
                </a:schemeClr>
              </a:solidFill>
              <a:cs typeface="B Koodak" pitchFamily="2" charset="-78"/>
            </a:endParaRPr>
          </a:p>
        </p:txBody>
      </p:sp>
      <p:sp>
        <p:nvSpPr>
          <p:cNvPr id="4" name="Slide Number Placeholder 3"/>
          <p:cNvSpPr>
            <a:spLocks noGrp="1"/>
          </p:cNvSpPr>
          <p:nvPr>
            <p:ph type="sldNum" sz="quarter" idx="12"/>
          </p:nvPr>
        </p:nvSpPr>
        <p:spPr/>
        <p:txBody>
          <a:bodyPr/>
          <a:lstStyle/>
          <a:p>
            <a:pPr>
              <a:defRPr/>
            </a:pPr>
            <a:fld id="{45BC8178-2427-4EA9-92E5-D32A9A069CF2}" type="slidenum">
              <a:rPr lang="fa-IR"/>
              <a:pPr>
                <a:defRPr/>
              </a:pPr>
              <a:t>45</a:t>
            </a:fld>
            <a:endParaRPr lang="en-US"/>
          </a:p>
        </p:txBody>
      </p:sp>
    </p:spTree>
    <p:extLst>
      <p:ext uri="{BB962C8B-B14F-4D97-AF65-F5344CB8AC3E}">
        <p14:creationId xmlns:p14="http://schemas.microsoft.com/office/powerpoint/2010/main" val="11566600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0" y="785794"/>
            <a:ext cx="9144000" cy="3785652"/>
          </a:xfrm>
          <a:prstGeom prst="rect">
            <a:avLst/>
          </a:prstGeom>
          <a:noFill/>
          <a:ln w="9525">
            <a:noFill/>
            <a:miter lim="800000"/>
            <a:headEnd/>
            <a:tailEnd/>
          </a:ln>
        </p:spPr>
        <p:txBody>
          <a:bodyPr wrap="square">
            <a:spAutoFit/>
          </a:bodyPr>
          <a:lstStyle/>
          <a:p>
            <a:pPr algn="ctr" rtl="1"/>
            <a:r>
              <a:rPr lang="fa-IR" sz="3000" dirty="0" smtClean="0">
                <a:cs typeface="B Koodak" pitchFamily="2" charset="-78"/>
              </a:rPr>
              <a:t>پخش سیلاب</a:t>
            </a:r>
          </a:p>
          <a:p>
            <a:pPr algn="just" rtl="1"/>
            <a:r>
              <a:rPr lang="fa-IR" sz="3000" dirty="0" smtClean="0">
                <a:cs typeface="B Koodak" pitchFamily="2" charset="-78"/>
              </a:rPr>
              <a:t>مجموعه اقداماتی که آب باران رسیده به رودخانه فصلی یا دائمی را به دوجناح هدایت و در کانال پهنی پخش می کند که هم به آبیاری مزارع کمک کرده و هم با نفوذ آب  از ایجاد سیل جلوگیری می کند.</a:t>
            </a:r>
          </a:p>
          <a:p>
            <a:pPr algn="just" rtl="1"/>
            <a:r>
              <a:rPr lang="fa-IR" sz="3000" dirty="0" smtClean="0">
                <a:cs typeface="B Koodak" pitchFamily="2" charset="-78"/>
              </a:rPr>
              <a:t>ساده ترین سیستم وجود نهرها و کالورتها در کنار رودخانه است که عمل پخش جریان را انجام می دهد.</a:t>
            </a:r>
          </a:p>
          <a:p>
            <a:pPr algn="just" rtl="1"/>
            <a:endParaRPr lang="fa-IR" sz="3000" dirty="0" smtClean="0">
              <a:cs typeface="B Koodak" pitchFamily="2" charset="-78"/>
            </a:endParaRPr>
          </a:p>
          <a:p>
            <a:pPr algn="ctr" rtl="1"/>
            <a:endParaRPr lang="en-US" sz="3000" dirty="0">
              <a:solidFill>
                <a:srgbClr val="FF0000"/>
              </a:solidFill>
              <a:cs typeface="B Koodak" pitchFamily="2" charset="-78"/>
            </a:endParaRPr>
          </a:p>
        </p:txBody>
      </p:sp>
      <p:sp>
        <p:nvSpPr>
          <p:cNvPr id="4" name="Slide Number Placeholder 3"/>
          <p:cNvSpPr>
            <a:spLocks noGrp="1"/>
          </p:cNvSpPr>
          <p:nvPr>
            <p:ph type="sldNum" sz="quarter" idx="12"/>
          </p:nvPr>
        </p:nvSpPr>
        <p:spPr/>
        <p:txBody>
          <a:bodyPr/>
          <a:lstStyle/>
          <a:p>
            <a:pPr>
              <a:defRPr/>
            </a:pPr>
            <a:fld id="{45BC8178-2427-4EA9-92E5-D32A9A069CF2}" type="slidenum">
              <a:rPr lang="fa-IR"/>
              <a:pPr>
                <a:defRPr/>
              </a:pPr>
              <a:t>46</a:t>
            </a:fld>
            <a:endParaRPr lang="en-US"/>
          </a:p>
        </p:txBody>
      </p:sp>
      <p:pic>
        <p:nvPicPr>
          <p:cNvPr id="30" name="Picture 29" descr="C:\Documents and Settings\user3.STA\My Documents\201.bmp"/>
          <p:cNvPicPr/>
          <p:nvPr/>
        </p:nvPicPr>
        <p:blipFill>
          <a:blip r:embed="rId2" cstate="print"/>
          <a:srcRect/>
          <a:stretch>
            <a:fillRect/>
          </a:stretch>
        </p:blipFill>
        <p:spPr bwMode="auto">
          <a:xfrm>
            <a:off x="642910" y="3500438"/>
            <a:ext cx="3351947" cy="2561304"/>
          </a:xfrm>
          <a:prstGeom prst="rect">
            <a:avLst/>
          </a:prstGeom>
          <a:noFill/>
          <a:ln w="9525">
            <a:noFill/>
            <a:miter lim="800000"/>
            <a:headEnd/>
            <a:tailEnd/>
          </a:ln>
        </p:spPr>
      </p:pic>
    </p:spTree>
    <p:extLst>
      <p:ext uri="{BB962C8B-B14F-4D97-AF65-F5344CB8AC3E}">
        <p14:creationId xmlns:p14="http://schemas.microsoft.com/office/powerpoint/2010/main" val="200964788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0" y="785794"/>
            <a:ext cx="9144000" cy="6093976"/>
          </a:xfrm>
          <a:prstGeom prst="rect">
            <a:avLst/>
          </a:prstGeom>
          <a:noFill/>
          <a:ln w="9525">
            <a:noFill/>
            <a:miter lim="800000"/>
            <a:headEnd/>
            <a:tailEnd/>
          </a:ln>
        </p:spPr>
        <p:txBody>
          <a:bodyPr wrap="square">
            <a:spAutoFit/>
          </a:bodyPr>
          <a:lstStyle/>
          <a:p>
            <a:pPr algn="just" rtl="1"/>
            <a:r>
              <a:rPr lang="fa-IR" sz="3000" dirty="0" smtClean="0">
                <a:cs typeface="B Koodak" pitchFamily="2" charset="-78"/>
              </a:rPr>
              <a:t>شرایط پخش سیلاب</a:t>
            </a:r>
          </a:p>
          <a:p>
            <a:pPr algn="just" rtl="1"/>
            <a:r>
              <a:rPr lang="fa-IR" sz="3000" dirty="0" smtClean="0">
                <a:cs typeface="B Koodak" pitchFamily="2" charset="-78"/>
              </a:rPr>
              <a:t>مکانیابی پخش سیلاب بسیار مهم است. بطور کلی سه مکان برای پخش سیلاب وجود دارد</a:t>
            </a:r>
          </a:p>
          <a:p>
            <a:pPr algn="just" rtl="1"/>
            <a:r>
              <a:rPr lang="fa-IR" sz="3000" dirty="0" smtClean="0">
                <a:cs typeface="B Koodak" pitchFamily="2" charset="-78"/>
              </a:rPr>
              <a:t>1- شیب های ملایم دامنه کوه و تپه ها</a:t>
            </a:r>
          </a:p>
          <a:p>
            <a:pPr algn="just" rtl="1"/>
            <a:r>
              <a:rPr lang="fa-IR" sz="3000" dirty="0" smtClean="0">
                <a:cs typeface="B Koodak" pitchFamily="2" charset="-78"/>
              </a:rPr>
              <a:t>2- مخروطه افکنه</a:t>
            </a:r>
          </a:p>
          <a:p>
            <a:pPr algn="just" rtl="1"/>
            <a:r>
              <a:rPr lang="fa-IR" sz="3000" dirty="0" smtClean="0">
                <a:cs typeface="B Koodak" pitchFamily="2" charset="-78"/>
              </a:rPr>
              <a:t>3- مناطق همجوار رودخانه ها</a:t>
            </a:r>
          </a:p>
          <a:p>
            <a:pPr algn="ctr" rtl="1"/>
            <a:r>
              <a:rPr lang="fa-IR" sz="3000" dirty="0" smtClean="0">
                <a:cs typeface="B Koodak" pitchFamily="2" charset="-78"/>
              </a:rPr>
              <a:t>1- شیب های ملایم دامنه کوه و تپه ها</a:t>
            </a:r>
          </a:p>
          <a:p>
            <a:pPr algn="just" rtl="1"/>
            <a:r>
              <a:rPr lang="fa-IR" sz="3000" dirty="0" smtClean="0">
                <a:cs typeface="B Koodak" pitchFamily="2" charset="-78"/>
              </a:rPr>
              <a:t>اغلب در حوزه های با مساحت کم صورت می گیرد. هدف اصلی از انجام این نوع عملیات در دامنه رسیدن آب به زراعت در پای دامنه است. در این سیستم سیلابهای سبک نیز رواناب زیادی ایجاد کرده، سرعت سیل بالا، گل آلود و رسوب زیادی دارد. لذا برای مدیریت رسوب نیز باید اقداتی اندیشید. نمونه از این سیستم د رگره بایگان فسا(طرح اکالیپتوس دکتر کوثر)</a:t>
            </a:r>
            <a:endParaRPr lang="en-US" sz="3000" dirty="0">
              <a:cs typeface="B Koodak" pitchFamily="2" charset="-78"/>
            </a:endParaRPr>
          </a:p>
        </p:txBody>
      </p:sp>
      <p:sp>
        <p:nvSpPr>
          <p:cNvPr id="4" name="Slide Number Placeholder 3"/>
          <p:cNvSpPr>
            <a:spLocks noGrp="1"/>
          </p:cNvSpPr>
          <p:nvPr>
            <p:ph type="sldNum" sz="quarter" idx="12"/>
          </p:nvPr>
        </p:nvSpPr>
        <p:spPr/>
        <p:txBody>
          <a:bodyPr/>
          <a:lstStyle/>
          <a:p>
            <a:pPr>
              <a:defRPr/>
            </a:pPr>
            <a:fld id="{45BC8178-2427-4EA9-92E5-D32A9A069CF2}" type="slidenum">
              <a:rPr lang="fa-IR" smtClean="0"/>
              <a:pPr>
                <a:defRPr/>
              </a:pPr>
              <a:t>47</a:t>
            </a:fld>
            <a:endParaRPr lang="en-US" dirty="0"/>
          </a:p>
        </p:txBody>
      </p:sp>
    </p:spTree>
    <p:extLst>
      <p:ext uri="{BB962C8B-B14F-4D97-AF65-F5344CB8AC3E}">
        <p14:creationId xmlns:p14="http://schemas.microsoft.com/office/powerpoint/2010/main" val="168159005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0" y="785794"/>
            <a:ext cx="9144000" cy="6093976"/>
          </a:xfrm>
          <a:prstGeom prst="rect">
            <a:avLst/>
          </a:prstGeom>
          <a:noFill/>
          <a:ln w="9525">
            <a:noFill/>
            <a:miter lim="800000"/>
            <a:headEnd/>
            <a:tailEnd/>
          </a:ln>
        </p:spPr>
        <p:txBody>
          <a:bodyPr wrap="square">
            <a:spAutoFit/>
          </a:bodyPr>
          <a:lstStyle/>
          <a:p>
            <a:pPr algn="ctr" rtl="1"/>
            <a:r>
              <a:rPr lang="fa-IR" sz="3000" dirty="0" smtClean="0">
                <a:cs typeface="B Koodak" pitchFamily="2" charset="-78"/>
              </a:rPr>
              <a:t>2- مخروطه افکنه</a:t>
            </a:r>
          </a:p>
          <a:p>
            <a:pPr algn="just" rtl="1"/>
            <a:r>
              <a:rPr lang="fa-IR" sz="3000" dirty="0" smtClean="0">
                <a:cs typeface="B Koodak" pitchFamily="2" charset="-78"/>
              </a:rPr>
              <a:t>مخروطه افکنه در حدفاصل بین مناطق کوهستانی و دشتی واقع اند و به محض رسیدن سیل بدین منطقه که کف مسطحی دارد، پخش می گردد. مخروطه افکنه ها مزراع بسیار مطلوبی دارند. از طرفی بسیاری از شهرها و مناطق مسکونی بدلیل دارا بودن شرایط مناسب آب و هوایی و کشاورزی برروی مخروطه افکنه واقع شده اند، لذا بسیار مستعد سیلخیزی هستند. مثل شهرتهران که برروی مخروطه افکنه بناشده و هر از چندسالی تجریش از سیل های مهیب بی بهره نیست.</a:t>
            </a:r>
          </a:p>
          <a:p>
            <a:pPr algn="just" rtl="1"/>
            <a:r>
              <a:rPr lang="fa-IR" sz="3000" dirty="0" smtClean="0">
                <a:cs typeface="B Koodak" pitchFamily="2" charset="-78"/>
              </a:rPr>
              <a:t>با احداث بندهای انحرافی و پخش سیل جهت رسیدن به اراضی زراعی بطور مفیدی از این هرزآب می توان استفاده کرد. </a:t>
            </a:r>
          </a:p>
          <a:p>
            <a:pPr algn="just" rtl="1"/>
            <a:r>
              <a:rPr lang="fa-IR" sz="3000" dirty="0" smtClean="0">
                <a:cs typeface="B Koodak" pitchFamily="2" charset="-78"/>
              </a:rPr>
              <a:t>نکته مهم در پخش سیلاب در مخروطه افکنه مطالعه خاک زیرین است که فاقداملاح یا </a:t>
            </a:r>
            <a:r>
              <a:rPr lang="en-US" sz="3000" dirty="0" smtClean="0">
                <a:cs typeface="B Koodak" pitchFamily="2" charset="-78"/>
              </a:rPr>
              <a:t>Hardpan</a:t>
            </a:r>
            <a:r>
              <a:rPr lang="fa-IR" sz="3000" dirty="0" smtClean="0">
                <a:cs typeface="B Koodak" pitchFamily="2" charset="-78"/>
              </a:rPr>
              <a:t> باشد. در غیراینصورت نتیجه عکس خواهد شد و سیل تشدید می گردد.</a:t>
            </a:r>
          </a:p>
        </p:txBody>
      </p:sp>
      <p:sp>
        <p:nvSpPr>
          <p:cNvPr id="4" name="Slide Number Placeholder 3"/>
          <p:cNvSpPr>
            <a:spLocks noGrp="1"/>
          </p:cNvSpPr>
          <p:nvPr>
            <p:ph type="sldNum" sz="quarter" idx="12"/>
          </p:nvPr>
        </p:nvSpPr>
        <p:spPr/>
        <p:txBody>
          <a:bodyPr/>
          <a:lstStyle/>
          <a:p>
            <a:pPr>
              <a:defRPr/>
            </a:pPr>
            <a:fld id="{45BC8178-2427-4EA9-92E5-D32A9A069CF2}" type="slidenum">
              <a:rPr lang="fa-IR" smtClean="0"/>
              <a:pPr>
                <a:defRPr/>
              </a:pPr>
              <a:t>48</a:t>
            </a:fld>
            <a:endParaRPr lang="en-US" dirty="0"/>
          </a:p>
        </p:txBody>
      </p:sp>
    </p:spTree>
    <p:extLst>
      <p:ext uri="{BB962C8B-B14F-4D97-AF65-F5344CB8AC3E}">
        <p14:creationId xmlns:p14="http://schemas.microsoft.com/office/powerpoint/2010/main" val="291046641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0" y="785794"/>
            <a:ext cx="9144000" cy="5632311"/>
          </a:xfrm>
          <a:prstGeom prst="rect">
            <a:avLst/>
          </a:prstGeom>
          <a:noFill/>
          <a:ln w="9525">
            <a:noFill/>
            <a:miter lim="800000"/>
            <a:headEnd/>
            <a:tailEnd/>
          </a:ln>
        </p:spPr>
        <p:txBody>
          <a:bodyPr wrap="square">
            <a:spAutoFit/>
          </a:bodyPr>
          <a:lstStyle/>
          <a:p>
            <a:pPr algn="just" rtl="1"/>
            <a:r>
              <a:rPr lang="fa-IR" sz="3000" dirty="0" smtClean="0">
                <a:cs typeface="B Koodak" pitchFamily="2" charset="-78"/>
              </a:rPr>
              <a:t>3- مناطق همجوار رودخانه ها</a:t>
            </a:r>
          </a:p>
          <a:p>
            <a:pPr algn="just" rtl="1"/>
            <a:r>
              <a:rPr lang="fa-IR" sz="3000" dirty="0" smtClean="0">
                <a:cs typeface="B Koodak" pitchFamily="2" charset="-78"/>
              </a:rPr>
              <a:t>آسیب پذیرترین نقطه ها از نشر سیلگیری هستند که بهترین حالت پخش سیلاب در این نقاط پمپاژ آب ، احداث کات آف و با توجه به شیب رودخانه استفاده از سیتم ثقلی است.</a:t>
            </a:r>
          </a:p>
          <a:p>
            <a:pPr algn="just" rtl="1"/>
            <a:r>
              <a:rPr lang="fa-IR" sz="3000" dirty="0" smtClean="0">
                <a:cs typeface="B Koodak" pitchFamily="2" charset="-78"/>
              </a:rPr>
              <a:t>بهترین نمونه می توان سیستم پخش سیلاب رودخانه هراز از پلور تا سرخرود بطول 95 کیلومتر را مثال زد که از سیستم ثقلی جهت هدایت سیل استفاده می گردد.</a:t>
            </a:r>
          </a:p>
          <a:p>
            <a:pPr algn="just" rtl="1"/>
            <a:r>
              <a:rPr lang="fa-IR" sz="3000" dirty="0" smtClean="0">
                <a:cs typeface="B Koodak" pitchFamily="2" charset="-78"/>
              </a:rPr>
              <a:t>در مناطق ساحلی در استان خوزستان در خرمشهر و ابادان، با ایجاد سیل در رودخانه های مذکور ، آب بالا آمده و آن را به سمت نخلستانها پخش می کنند و یا باجذر و مد این هدف محقق می گردد.</a:t>
            </a:r>
          </a:p>
          <a:p>
            <a:pPr algn="just" rtl="1"/>
            <a:r>
              <a:rPr lang="fa-IR" sz="3000" dirty="0" smtClean="0">
                <a:cs typeface="B Koodak" pitchFamily="2" charset="-78"/>
              </a:rPr>
              <a:t>نفوذپذیری اراضی اطراف همجوار نیز از مسائل مهمی است که در این سیستم بایستی مدنظر قرار گیرد.</a:t>
            </a:r>
          </a:p>
        </p:txBody>
      </p:sp>
      <p:sp>
        <p:nvSpPr>
          <p:cNvPr id="4" name="Slide Number Placeholder 3"/>
          <p:cNvSpPr>
            <a:spLocks noGrp="1"/>
          </p:cNvSpPr>
          <p:nvPr>
            <p:ph type="sldNum" sz="quarter" idx="12"/>
          </p:nvPr>
        </p:nvSpPr>
        <p:spPr/>
        <p:txBody>
          <a:bodyPr/>
          <a:lstStyle/>
          <a:p>
            <a:pPr>
              <a:defRPr/>
            </a:pPr>
            <a:fld id="{45BC8178-2427-4EA9-92E5-D32A9A069CF2}" type="slidenum">
              <a:rPr lang="fa-IR" smtClean="0"/>
              <a:pPr>
                <a:defRPr/>
              </a:pPr>
              <a:t>49</a:t>
            </a:fld>
            <a:endParaRPr lang="en-US" dirty="0"/>
          </a:p>
        </p:txBody>
      </p:sp>
    </p:spTree>
    <p:extLst>
      <p:ext uri="{BB962C8B-B14F-4D97-AF65-F5344CB8AC3E}">
        <p14:creationId xmlns:p14="http://schemas.microsoft.com/office/powerpoint/2010/main" val="2153286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94E1C5-702D-4697-9A79-C60B218686C6}" type="slidenum">
              <a:rPr lang="fa-IR" smtClean="0"/>
              <a:t>5</a:t>
            </a:fld>
            <a:endParaRPr lang="fa-IR"/>
          </a:p>
        </p:txBody>
      </p:sp>
      <p:sp>
        <p:nvSpPr>
          <p:cNvPr id="3" name="TextBox 2"/>
          <p:cNvSpPr txBox="1"/>
          <p:nvPr/>
        </p:nvSpPr>
        <p:spPr>
          <a:xfrm>
            <a:off x="251520" y="3697287"/>
            <a:ext cx="4752528" cy="369332"/>
          </a:xfrm>
          <a:prstGeom prst="rect">
            <a:avLst/>
          </a:prstGeom>
          <a:noFill/>
        </p:spPr>
        <p:txBody>
          <a:bodyPr wrap="square" rtlCol="0">
            <a:spAutoFit/>
          </a:bodyPr>
          <a:lstStyle/>
          <a:p>
            <a:pPr algn="l" rtl="0"/>
            <a:r>
              <a:rPr lang="en-US" b="1" dirty="0" smtClean="0">
                <a:latin typeface="Times New Roman" pitchFamily="18" charset="0"/>
                <a:cs typeface="Times New Roman" pitchFamily="18" charset="0"/>
              </a:rPr>
              <a:t>Water and Wind Erosion in </a:t>
            </a:r>
            <a:r>
              <a:rPr lang="en-US" b="1" dirty="0" err="1" smtClean="0">
                <a:latin typeface="Times New Roman" pitchFamily="18" charset="0"/>
                <a:cs typeface="Times New Roman" pitchFamily="18" charset="0"/>
              </a:rPr>
              <a:t>Hormozgan</a:t>
            </a:r>
            <a:endParaRPr lang="en-US" b="1" dirty="0">
              <a:latin typeface="Times New Roman" pitchFamily="18" charset="0"/>
              <a:cs typeface="Times New Roman" pitchFamily="18" charset="0"/>
            </a:endParaRPr>
          </a:p>
        </p:txBody>
      </p:sp>
      <p:sp>
        <p:nvSpPr>
          <p:cNvPr id="4" name="Rectangle 3"/>
          <p:cNvSpPr/>
          <p:nvPr/>
        </p:nvSpPr>
        <p:spPr>
          <a:xfrm>
            <a:off x="3701569" y="4101028"/>
            <a:ext cx="5224507" cy="400110"/>
          </a:xfrm>
          <a:prstGeom prst="rect">
            <a:avLst/>
          </a:prstGeom>
        </p:spPr>
        <p:txBody>
          <a:bodyPr wrap="none">
            <a:spAutoFit/>
          </a:bodyPr>
          <a:lstStyle/>
          <a:p>
            <a:pPr marL="342900" indent="-342900">
              <a:buFont typeface="Wingdings" pitchFamily="2" charset="2"/>
              <a:buChar char="Ø"/>
            </a:pPr>
            <a:r>
              <a:rPr lang="fa-IR" sz="2000" b="1" dirty="0">
                <a:cs typeface="B Koodak" pitchFamily="2" charset="-78"/>
              </a:rPr>
              <a:t>۴۰ کانون بحرانی فرسایش </a:t>
            </a:r>
            <a:r>
              <a:rPr lang="fa-IR" sz="2000" b="1" dirty="0" err="1">
                <a:cs typeface="B Koodak" pitchFamily="2" charset="-78"/>
              </a:rPr>
              <a:t>خندقی</a:t>
            </a:r>
            <a:r>
              <a:rPr lang="fa-IR" sz="2000" b="1" dirty="0">
                <a:cs typeface="B Koodak" pitchFamily="2" charset="-78"/>
              </a:rPr>
              <a:t> (</a:t>
            </a:r>
            <a:r>
              <a:rPr lang="fa-IR" sz="2000" b="1" dirty="0" err="1">
                <a:cs typeface="B Koodak" pitchFamily="2" charset="-78"/>
              </a:rPr>
              <a:t>گالی</a:t>
            </a:r>
            <a:r>
              <a:rPr lang="fa-IR" sz="2000" b="1" dirty="0">
                <a:cs typeface="B Koodak" pitchFamily="2" charset="-78"/>
              </a:rPr>
              <a:t>) در ۱۰ منطقه </a:t>
            </a:r>
            <a:endParaRPr lang="en-US" sz="2000" b="1" dirty="0">
              <a:cs typeface="B Koodak" pitchFamily="2" charset="-78"/>
            </a:endParaRPr>
          </a:p>
        </p:txBody>
      </p:sp>
      <p:sp>
        <p:nvSpPr>
          <p:cNvPr id="5" name="Rectangle 4"/>
          <p:cNvSpPr/>
          <p:nvPr/>
        </p:nvSpPr>
        <p:spPr>
          <a:xfrm>
            <a:off x="467544" y="4717593"/>
            <a:ext cx="8532440" cy="1015663"/>
          </a:xfrm>
          <a:prstGeom prst="rect">
            <a:avLst/>
          </a:prstGeom>
        </p:spPr>
        <p:txBody>
          <a:bodyPr wrap="square">
            <a:spAutoFit/>
          </a:bodyPr>
          <a:lstStyle/>
          <a:p>
            <a:pPr marL="342900" indent="-342900">
              <a:buFont typeface="Wingdings" pitchFamily="2" charset="2"/>
              <a:buChar char="Ø"/>
            </a:pPr>
            <a:r>
              <a:rPr lang="fa-IR" sz="2000" b="1" u="sng" dirty="0">
                <a:solidFill>
                  <a:schemeClr val="tx1">
                    <a:lumMod val="95000"/>
                    <a:lumOff val="5000"/>
                  </a:schemeClr>
                </a:solidFill>
                <a:cs typeface="B Koodak" pitchFamily="2" charset="-78"/>
                <a:hlinkClick r:id="rId2"/>
              </a:rPr>
              <a:t>۲۸ کانون بحرانی فرسایش بادی در </a:t>
            </a:r>
            <a:r>
              <a:rPr lang="fa-IR" sz="2000" b="1" u="sng" dirty="0" err="1">
                <a:solidFill>
                  <a:schemeClr val="tx1">
                    <a:lumMod val="95000"/>
                    <a:lumOff val="5000"/>
                  </a:schemeClr>
                </a:solidFill>
                <a:cs typeface="B Koodak" pitchFamily="2" charset="-78"/>
                <a:hlinkClick r:id="rId2"/>
              </a:rPr>
              <a:t>هرمزگان</a:t>
            </a:r>
            <a:r>
              <a:rPr lang="fa-IR" sz="2000" b="1" u="sng" dirty="0">
                <a:solidFill>
                  <a:schemeClr val="tx1">
                    <a:lumMod val="95000"/>
                    <a:lumOff val="5000"/>
                  </a:schemeClr>
                </a:solidFill>
                <a:cs typeface="B Koodak" pitchFamily="2" charset="-78"/>
                <a:hlinkClick r:id="rId2"/>
              </a:rPr>
              <a:t>/ماسه های روان در </a:t>
            </a:r>
            <a:r>
              <a:rPr lang="fa-IR" sz="2000" b="1" u="sng" dirty="0" err="1">
                <a:solidFill>
                  <a:schemeClr val="tx1">
                    <a:lumMod val="95000"/>
                    <a:lumOff val="5000"/>
                  </a:schemeClr>
                </a:solidFill>
                <a:cs typeface="B Koodak" pitchFamily="2" charset="-78"/>
                <a:hlinkClick r:id="rId2"/>
              </a:rPr>
              <a:t>جاسک</a:t>
            </a:r>
            <a:r>
              <a:rPr lang="fa-IR" sz="2000" b="1" u="sng" dirty="0">
                <a:solidFill>
                  <a:schemeClr val="tx1">
                    <a:lumMod val="95000"/>
                    <a:lumOff val="5000"/>
                  </a:schemeClr>
                </a:solidFill>
                <a:cs typeface="B Koodak" pitchFamily="2" charset="-78"/>
                <a:hlinkClick r:id="rId2"/>
              </a:rPr>
              <a:t> و </a:t>
            </a:r>
            <a:r>
              <a:rPr lang="fa-IR" sz="2000" b="1" u="sng" dirty="0" err="1">
                <a:solidFill>
                  <a:schemeClr val="tx1">
                    <a:lumMod val="95000"/>
                    <a:lumOff val="5000"/>
                  </a:schemeClr>
                </a:solidFill>
                <a:cs typeface="B Koodak" pitchFamily="2" charset="-78"/>
                <a:hlinkClick r:id="rId2"/>
              </a:rPr>
              <a:t>سیریک</a:t>
            </a:r>
            <a:r>
              <a:rPr lang="fa-IR" sz="2000" b="1" u="sng" dirty="0">
                <a:solidFill>
                  <a:schemeClr val="tx1">
                    <a:lumMod val="95000"/>
                    <a:lumOff val="5000"/>
                  </a:schemeClr>
                </a:solidFill>
                <a:cs typeface="B Koodak" pitchFamily="2" charset="-78"/>
                <a:hlinkClick r:id="rId2"/>
              </a:rPr>
              <a:t> فعال </a:t>
            </a:r>
            <a:r>
              <a:rPr lang="fa-IR" sz="2000" b="1" u="sng" dirty="0" smtClean="0">
                <a:solidFill>
                  <a:schemeClr val="tx1">
                    <a:lumMod val="95000"/>
                    <a:lumOff val="5000"/>
                  </a:schemeClr>
                </a:solidFill>
                <a:cs typeface="B Koodak" pitchFamily="2" charset="-78"/>
                <a:hlinkClick r:id="rId2"/>
              </a:rPr>
              <a:t>است</a:t>
            </a:r>
            <a:endParaRPr lang="en-US" sz="2000" b="1" u="sng" dirty="0" smtClean="0">
              <a:solidFill>
                <a:schemeClr val="tx1">
                  <a:lumMod val="95000"/>
                  <a:lumOff val="5000"/>
                </a:schemeClr>
              </a:solidFill>
              <a:cs typeface="B Koodak" pitchFamily="2" charset="-78"/>
            </a:endParaRPr>
          </a:p>
          <a:p>
            <a:pPr marL="342900" indent="-342900">
              <a:buFont typeface="Wingdings" pitchFamily="2" charset="2"/>
              <a:buChar char="Ø"/>
            </a:pPr>
            <a:endParaRPr lang="fa-IR" sz="2000" b="1" u="sng" dirty="0" smtClean="0">
              <a:solidFill>
                <a:schemeClr val="tx1">
                  <a:lumMod val="95000"/>
                  <a:lumOff val="5000"/>
                </a:schemeClr>
              </a:solidFill>
              <a:cs typeface="B Koodak" pitchFamily="2" charset="-78"/>
            </a:endParaRPr>
          </a:p>
          <a:p>
            <a:pPr marL="342900" indent="-342900">
              <a:buFont typeface="Wingdings" pitchFamily="2" charset="2"/>
              <a:buChar char="Ø"/>
            </a:pPr>
            <a:r>
              <a:rPr lang="fa-IR" sz="2000" b="1" u="sng" dirty="0" smtClean="0">
                <a:solidFill>
                  <a:schemeClr val="tx1">
                    <a:lumMod val="95000"/>
                    <a:lumOff val="5000"/>
                  </a:schemeClr>
                </a:solidFill>
                <a:cs typeface="B Koodak" pitchFamily="2" charset="-78"/>
              </a:rPr>
              <a:t>فرسایش ساحلی</a:t>
            </a:r>
            <a:endParaRPr lang="fa-IR" sz="2000" b="1" u="sng" dirty="0">
              <a:solidFill>
                <a:schemeClr val="tx1">
                  <a:lumMod val="95000"/>
                  <a:lumOff val="5000"/>
                </a:schemeClr>
              </a:solidFill>
              <a:cs typeface="B Koodak" pitchFamily="2" charset="-78"/>
            </a:endParaRPr>
          </a:p>
        </p:txBody>
      </p:sp>
      <p:sp>
        <p:nvSpPr>
          <p:cNvPr id="6" name="TextBox 5"/>
          <p:cNvSpPr txBox="1"/>
          <p:nvPr/>
        </p:nvSpPr>
        <p:spPr>
          <a:xfrm>
            <a:off x="0" y="836712"/>
            <a:ext cx="4752528" cy="369332"/>
          </a:xfrm>
          <a:prstGeom prst="rect">
            <a:avLst/>
          </a:prstGeom>
          <a:noFill/>
        </p:spPr>
        <p:txBody>
          <a:bodyPr wrap="square" rtlCol="0">
            <a:spAutoFit/>
          </a:bodyPr>
          <a:lstStyle/>
          <a:p>
            <a:pPr algn="l" rtl="0"/>
            <a:r>
              <a:rPr lang="en-US" b="1" dirty="0" smtClean="0">
                <a:latin typeface="Times New Roman" pitchFamily="18" charset="0"/>
                <a:cs typeface="Times New Roman" pitchFamily="18" charset="0"/>
              </a:rPr>
              <a:t>Water and Wind Erosion in Iran</a:t>
            </a:r>
            <a:endParaRPr lang="en-US" b="1" dirty="0">
              <a:latin typeface="Times New Roman" pitchFamily="18" charset="0"/>
              <a:cs typeface="Times New Roman" pitchFamily="18" charset="0"/>
            </a:endParaRPr>
          </a:p>
        </p:txBody>
      </p:sp>
      <p:sp>
        <p:nvSpPr>
          <p:cNvPr id="7" name="Rectangle 6"/>
          <p:cNvSpPr/>
          <p:nvPr/>
        </p:nvSpPr>
        <p:spPr>
          <a:xfrm>
            <a:off x="683568" y="1497558"/>
            <a:ext cx="8322493" cy="2246769"/>
          </a:xfrm>
          <a:prstGeom prst="rect">
            <a:avLst/>
          </a:prstGeom>
        </p:spPr>
        <p:txBody>
          <a:bodyPr wrap="square">
            <a:spAutoFit/>
          </a:bodyPr>
          <a:lstStyle/>
          <a:p>
            <a:pPr marL="285750" indent="-285750" algn="just">
              <a:buFont typeface="Wingdings" pitchFamily="2" charset="2"/>
              <a:buChar char="Ø"/>
            </a:pPr>
            <a:r>
              <a:rPr lang="fa-IR" sz="2000" dirty="0">
                <a:cs typeface="B Koodak" pitchFamily="2" charset="-78"/>
              </a:rPr>
              <a:t>میزان فرسایش سالانه خاک بر طبق آخرین بررسی ۱۶.۷تن در هکتار است که حدود دو میلیارد تن خاک در سال </a:t>
            </a:r>
            <a:r>
              <a:rPr lang="fa-IR" sz="2000" dirty="0" err="1" smtClean="0">
                <a:cs typeface="B Koodak" pitchFamily="2" charset="-78"/>
              </a:rPr>
              <a:t>می‌شود</a:t>
            </a:r>
            <a:r>
              <a:rPr lang="fa-IR" sz="2000" dirty="0" smtClean="0">
                <a:cs typeface="B Koodak" pitchFamily="2" charset="-78"/>
              </a:rPr>
              <a:t>.</a:t>
            </a:r>
          </a:p>
          <a:p>
            <a:pPr marL="285750" indent="-285750" algn="just">
              <a:buFont typeface="Wingdings" pitchFamily="2" charset="2"/>
              <a:buChar char="Ø"/>
            </a:pPr>
            <a:r>
              <a:rPr lang="fa-IR" sz="2000" dirty="0" smtClean="0">
                <a:cs typeface="B Koodak" pitchFamily="2" charset="-78"/>
              </a:rPr>
              <a:t>نرخ </a:t>
            </a:r>
            <a:r>
              <a:rPr lang="fa-IR" sz="2000" dirty="0" err="1" smtClean="0">
                <a:cs typeface="B Koodak" pitchFamily="2" charset="-78"/>
              </a:rPr>
              <a:t>فرساش</a:t>
            </a:r>
            <a:r>
              <a:rPr lang="fa-IR" sz="2000" dirty="0" smtClean="0">
                <a:cs typeface="B Koodak" pitchFamily="2" charset="-78"/>
              </a:rPr>
              <a:t> در ایران 20 برابر </a:t>
            </a:r>
            <a:r>
              <a:rPr lang="fa-IR" sz="2000" dirty="0" err="1" smtClean="0">
                <a:cs typeface="B Koodak" pitchFamily="2" charset="-78"/>
              </a:rPr>
              <a:t>دنیاست</a:t>
            </a:r>
            <a:r>
              <a:rPr lang="fa-IR" sz="2000" dirty="0" smtClean="0">
                <a:cs typeface="B Koodak" pitchFamily="2" charset="-78"/>
              </a:rPr>
              <a:t>.</a:t>
            </a:r>
          </a:p>
          <a:p>
            <a:pPr marL="285750" indent="-285750" algn="just">
              <a:buFont typeface="Wingdings" pitchFamily="2" charset="2"/>
              <a:buChar char="Ø"/>
            </a:pPr>
            <a:r>
              <a:rPr lang="fa-IR" sz="2000" dirty="0" smtClean="0">
                <a:cs typeface="B Koodak" pitchFamily="2" charset="-78"/>
              </a:rPr>
              <a:t>قیمت هر تن 28دلار </a:t>
            </a:r>
            <a:r>
              <a:rPr lang="fa-IR" sz="2000" dirty="0" err="1" smtClean="0">
                <a:cs typeface="B Koodak" pitchFamily="2" charset="-78"/>
              </a:rPr>
              <a:t>براورد</a:t>
            </a:r>
            <a:r>
              <a:rPr lang="fa-IR" sz="2000" dirty="0" smtClean="0">
                <a:cs typeface="B Koodak" pitchFamily="2" charset="-78"/>
              </a:rPr>
              <a:t> شده است.</a:t>
            </a:r>
          </a:p>
          <a:p>
            <a:pPr marL="285750" indent="-285750" algn="just">
              <a:buFont typeface="Wingdings" pitchFamily="2" charset="2"/>
              <a:buChar char="Ø"/>
            </a:pPr>
            <a:r>
              <a:rPr lang="fa-IR" sz="2000" dirty="0" smtClean="0">
                <a:cs typeface="B Koodak" pitchFamily="2" charset="-78"/>
              </a:rPr>
              <a:t>اگر </a:t>
            </a:r>
            <a:r>
              <a:rPr lang="fa-IR" sz="2000" dirty="0">
                <a:cs typeface="B Koodak" pitchFamily="2" charset="-78"/>
              </a:rPr>
              <a:t>نرخ تخمینی فرسایش هر تن خاک 28 دلار در نظر گرفته شود، </a:t>
            </a:r>
            <a:r>
              <a:rPr lang="fa-IR" sz="2000" dirty="0" err="1">
                <a:cs typeface="B Koodak" pitchFamily="2" charset="-78"/>
              </a:rPr>
              <a:t>هزینه‌های</a:t>
            </a:r>
            <a:r>
              <a:rPr lang="fa-IR" sz="2000" dirty="0">
                <a:cs typeface="B Koodak" pitchFamily="2" charset="-78"/>
              </a:rPr>
              <a:t> فرسایش خاک بین 56 میلیارد تا 112 میلیارد دلار است؛ این رقم بیشتر از درآمد نفتی ایران در سال 2014 (53.6) می باشد. </a:t>
            </a:r>
            <a:endParaRPr lang="fa-IR" sz="2000" dirty="0" smtClean="0">
              <a:cs typeface="B Koodak" pitchFamily="2" charset="-78"/>
            </a:endParaRPr>
          </a:p>
        </p:txBody>
      </p:sp>
    </p:spTree>
    <p:extLst>
      <p:ext uri="{BB962C8B-B14F-4D97-AF65-F5344CB8AC3E}">
        <p14:creationId xmlns:p14="http://schemas.microsoft.com/office/powerpoint/2010/main" val="418909782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0" y="785794"/>
            <a:ext cx="9144000" cy="6801862"/>
          </a:xfrm>
          <a:prstGeom prst="rect">
            <a:avLst/>
          </a:prstGeom>
          <a:noFill/>
          <a:ln w="9525">
            <a:noFill/>
            <a:miter lim="800000"/>
            <a:headEnd/>
            <a:tailEnd/>
          </a:ln>
        </p:spPr>
        <p:txBody>
          <a:bodyPr wrap="square">
            <a:spAutoFit/>
          </a:bodyPr>
          <a:lstStyle/>
          <a:p>
            <a:pPr algn="just" rtl="1"/>
            <a:r>
              <a:rPr lang="fa-IR" sz="3000" dirty="0" smtClean="0">
                <a:cs typeface="B Koodak" pitchFamily="2" charset="-78"/>
              </a:rPr>
              <a:t>انواع شبکه های پخش سیلاب</a:t>
            </a:r>
          </a:p>
          <a:p>
            <a:pPr algn="just" rtl="1"/>
            <a:r>
              <a:rPr lang="fa-IR" sz="3000" dirty="0" smtClean="0">
                <a:cs typeface="B Koodak" pitchFamily="2" charset="-78"/>
              </a:rPr>
              <a:t>1- با هدف تغذیه مصنوعی قناتها و آبهای زیرزمینی</a:t>
            </a:r>
          </a:p>
          <a:p>
            <a:pPr algn="just" rtl="1"/>
            <a:r>
              <a:rPr lang="fa-IR" sz="3000" dirty="0" smtClean="0">
                <a:cs typeface="B Koodak" pitchFamily="2" charset="-78"/>
              </a:rPr>
              <a:t>2- با هدف آبیاری سیلابی برای غلات و علوفه های دست کاشت</a:t>
            </a:r>
          </a:p>
          <a:p>
            <a:pPr algn="r" rtl="1"/>
            <a:r>
              <a:rPr lang="fa-IR" sz="3000" dirty="0" smtClean="0">
                <a:cs typeface="B Koodak" pitchFamily="2" charset="-78"/>
              </a:rPr>
              <a:t>3- با هدف آبیاری سیلابی جنگلهای دست کاشت</a:t>
            </a:r>
          </a:p>
          <a:p>
            <a:pPr algn="just" rtl="1"/>
            <a:endParaRPr lang="fa-IR" sz="3000" dirty="0" smtClean="0">
              <a:cs typeface="B Koodak" pitchFamily="2" charset="-78"/>
            </a:endParaRPr>
          </a:p>
          <a:p>
            <a:pPr algn="ctr" rtl="1"/>
            <a:r>
              <a:rPr lang="fa-IR" sz="3000" dirty="0" smtClean="0">
                <a:cs typeface="B Koodak" pitchFamily="2" charset="-78"/>
              </a:rPr>
              <a:t>1- با هدف تغذیه مصنوعی قناتها و آبهای زیرزمینی</a:t>
            </a:r>
          </a:p>
          <a:p>
            <a:pPr algn="just" rtl="1"/>
            <a:r>
              <a:rPr lang="fa-IR" sz="2800" dirty="0" smtClean="0">
                <a:cs typeface="B Koodak" pitchFamily="2" charset="-78"/>
              </a:rPr>
              <a:t>در این روش‌ها آب به سمت حوضچه‌ها یا استخرهای ساخته شده منحرف می شود تا از کف نفوذپذیر آن‌هابه داخل زمین تراوش کند. در این روش آب از یک رود فصلی به طرف یک «حوضچه رسوب‌گیر» (که قسمت اعظم مواد دانه‌ریز در آن ته‌نشین می‌شود) و از آنجا به طرف حوضچه‌های تراوش یا تغذیه  منحرف می‌شود. معمولاً از سیل‌های بزرگ در زمان اوج (پیک) آن‌ها، که با خود مقادیر زیادی رسوب حمل می‌کند، استفاده می‌شود.میزان تراوش به نوع خاک و رسوبات سطح بستگی دارد.</a:t>
            </a:r>
            <a:endParaRPr lang="en-US" sz="2800" dirty="0" smtClean="0">
              <a:cs typeface="B Koodak" pitchFamily="2" charset="-78"/>
            </a:endParaRPr>
          </a:p>
          <a:p>
            <a:pPr algn="just" rtl="1"/>
            <a:endParaRPr lang="fa-IR" sz="3000" dirty="0" smtClean="0">
              <a:cs typeface="B Koodak" pitchFamily="2" charset="-78"/>
            </a:endParaRPr>
          </a:p>
          <a:p>
            <a:pPr algn="just" rtl="1"/>
            <a:endParaRPr lang="fa-IR" sz="3000" dirty="0" smtClean="0">
              <a:cs typeface="B Koodak" pitchFamily="2" charset="-78"/>
            </a:endParaRPr>
          </a:p>
        </p:txBody>
      </p:sp>
      <p:sp>
        <p:nvSpPr>
          <p:cNvPr id="4" name="Slide Number Placeholder 3"/>
          <p:cNvSpPr>
            <a:spLocks noGrp="1"/>
          </p:cNvSpPr>
          <p:nvPr>
            <p:ph type="sldNum" sz="quarter" idx="12"/>
          </p:nvPr>
        </p:nvSpPr>
        <p:spPr/>
        <p:txBody>
          <a:bodyPr/>
          <a:lstStyle/>
          <a:p>
            <a:pPr>
              <a:defRPr/>
            </a:pPr>
            <a:fld id="{45BC8178-2427-4EA9-92E5-D32A9A069CF2}" type="slidenum">
              <a:rPr lang="fa-IR" smtClean="0"/>
              <a:pPr>
                <a:defRPr/>
              </a:pPr>
              <a:t>50</a:t>
            </a:fld>
            <a:endParaRPr lang="en-US" dirty="0"/>
          </a:p>
        </p:txBody>
      </p:sp>
    </p:spTree>
    <p:extLst>
      <p:ext uri="{BB962C8B-B14F-4D97-AF65-F5344CB8AC3E}">
        <p14:creationId xmlns:p14="http://schemas.microsoft.com/office/powerpoint/2010/main" val="99646464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0" y="785794"/>
            <a:ext cx="9144000" cy="4247317"/>
          </a:xfrm>
          <a:prstGeom prst="rect">
            <a:avLst/>
          </a:prstGeom>
          <a:noFill/>
          <a:ln w="9525">
            <a:noFill/>
            <a:miter lim="800000"/>
            <a:headEnd/>
            <a:tailEnd/>
          </a:ln>
        </p:spPr>
        <p:txBody>
          <a:bodyPr wrap="square">
            <a:spAutoFit/>
          </a:bodyPr>
          <a:lstStyle/>
          <a:p>
            <a:pPr algn="just" rtl="1"/>
            <a:r>
              <a:rPr lang="fa-IR" sz="3000" dirty="0" smtClean="0">
                <a:cs typeface="B Koodak" pitchFamily="2" charset="-78"/>
              </a:rPr>
              <a:t>این طرح باتوجه به دیدگاه زمین شناسی، خاکشناسی، هواشناسی، هیدرولوژیکی و اقتصادی اجتماعی کار پیچیده اما شدنی است که بایستی زیرنظر کارشناسان خبره صورت گیرد.</a:t>
            </a:r>
          </a:p>
          <a:p>
            <a:pPr algn="just" rtl="1"/>
            <a:r>
              <a:rPr lang="fa-IR" sz="3000" dirty="0" smtClean="0">
                <a:cs typeface="B Koodak" pitchFamily="2" charset="-78"/>
              </a:rPr>
              <a:t>در مورد قنات نیز بهمین شکل با کمک حوضچه هایی عمل تغذیه صورت میگیرد.</a:t>
            </a:r>
          </a:p>
          <a:p>
            <a:pPr algn="just" rtl="1"/>
            <a:r>
              <a:rPr lang="fa-IR" sz="3000" dirty="0" smtClean="0">
                <a:cs typeface="B Koodak" pitchFamily="2" charset="-78"/>
              </a:rPr>
              <a:t>مهمترین اقدامات در این زمینه مدیریت حوضچه های رسوبگیر و حوضچه های تغذیه است که بایستی لایروبی گردد تا نفوذپذیری کاهش نیابد.</a:t>
            </a:r>
          </a:p>
          <a:p>
            <a:pPr algn="just" rtl="1"/>
            <a:r>
              <a:rPr lang="fa-IR" sz="3000" dirty="0" smtClean="0">
                <a:cs typeface="B Koodak" pitchFamily="2" charset="-78"/>
              </a:rPr>
              <a:t>از طرفی میزان نفوذ در خاک بایستی مدنظر قرار گیرد</a:t>
            </a:r>
          </a:p>
        </p:txBody>
      </p:sp>
      <p:sp>
        <p:nvSpPr>
          <p:cNvPr id="4" name="Slide Number Placeholder 3"/>
          <p:cNvSpPr>
            <a:spLocks noGrp="1"/>
          </p:cNvSpPr>
          <p:nvPr>
            <p:ph type="sldNum" sz="quarter" idx="12"/>
          </p:nvPr>
        </p:nvSpPr>
        <p:spPr/>
        <p:txBody>
          <a:bodyPr/>
          <a:lstStyle/>
          <a:p>
            <a:pPr>
              <a:defRPr/>
            </a:pPr>
            <a:fld id="{45BC8178-2427-4EA9-92E5-D32A9A069CF2}" type="slidenum">
              <a:rPr lang="fa-IR" smtClean="0"/>
              <a:pPr>
                <a:defRPr/>
              </a:pPr>
              <a:t>51</a:t>
            </a:fld>
            <a:endParaRPr lang="en-US" dirty="0"/>
          </a:p>
        </p:txBody>
      </p:sp>
    </p:spTree>
    <p:extLst>
      <p:ext uri="{BB962C8B-B14F-4D97-AF65-F5344CB8AC3E}">
        <p14:creationId xmlns:p14="http://schemas.microsoft.com/office/powerpoint/2010/main" val="187237977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0" y="785794"/>
            <a:ext cx="9144000" cy="6093976"/>
          </a:xfrm>
          <a:prstGeom prst="rect">
            <a:avLst/>
          </a:prstGeom>
          <a:noFill/>
          <a:ln w="9525">
            <a:noFill/>
            <a:miter lim="800000"/>
            <a:headEnd/>
            <a:tailEnd/>
          </a:ln>
        </p:spPr>
        <p:txBody>
          <a:bodyPr wrap="square">
            <a:spAutoFit/>
          </a:bodyPr>
          <a:lstStyle/>
          <a:p>
            <a:pPr algn="ctr" rtl="1"/>
            <a:r>
              <a:rPr lang="fa-IR" sz="3000" dirty="0" smtClean="0">
                <a:cs typeface="B Koodak" pitchFamily="2" charset="-78"/>
              </a:rPr>
              <a:t>2- با هدف آبیاری سیلابی برای غلات و علوفه های دست کاشت</a:t>
            </a:r>
          </a:p>
          <a:p>
            <a:pPr algn="just" rtl="1"/>
            <a:r>
              <a:rPr lang="fa-IR" sz="3000" dirty="0" smtClean="0">
                <a:cs typeface="B Koodak" pitchFamily="2" charset="-78"/>
              </a:rPr>
              <a:t> در این سیستم پخش سیلاب شبکه ها دارای دروازه های تنظیم کننده جریان هستند و هدف از این دروازه ها تنظیم ارتفاع سیل و تنظیم دبی است.</a:t>
            </a:r>
          </a:p>
          <a:p>
            <a:pPr algn="just" rtl="1"/>
            <a:endParaRPr lang="fa-IR" sz="3000" dirty="0" smtClean="0">
              <a:cs typeface="B Koodak" pitchFamily="2" charset="-78"/>
            </a:endParaRPr>
          </a:p>
          <a:p>
            <a:pPr algn="ctr" rtl="1"/>
            <a:r>
              <a:rPr lang="fa-IR" sz="3000" dirty="0" smtClean="0">
                <a:cs typeface="B Koodak" pitchFamily="2" charset="-78"/>
              </a:rPr>
              <a:t>3- با هدف آبیاری سیلابی جنگلهای دست کاشت</a:t>
            </a:r>
          </a:p>
          <a:p>
            <a:pPr algn="just" rtl="1"/>
            <a:r>
              <a:rPr lang="fa-IR" sz="3000" dirty="0" smtClean="0">
                <a:cs typeface="B Koodak" pitchFamily="2" charset="-78"/>
              </a:rPr>
              <a:t>این سیستم پخش سیلاب در فلسطین گزارش شده است و عموما برای مناطق با بارندگی سالانه 600 میلیمتر صورت میگیرد. عمده درختان شامل زبان گنجشک، کاج تهران، افرای زینتی، سرو نقره ای و اقاقیاست.</a:t>
            </a:r>
          </a:p>
          <a:p>
            <a:pPr algn="just" rtl="1"/>
            <a:endParaRPr lang="fa-IR" sz="3000" dirty="0" smtClean="0">
              <a:cs typeface="B Koodak" pitchFamily="2" charset="-78"/>
            </a:endParaRPr>
          </a:p>
          <a:p>
            <a:pPr algn="just" rtl="1"/>
            <a:endParaRPr lang="fa-IR" sz="3000" dirty="0" smtClean="0">
              <a:cs typeface="B Koodak" pitchFamily="2" charset="-78"/>
            </a:endParaRPr>
          </a:p>
          <a:p>
            <a:pPr algn="just" rtl="1"/>
            <a:endParaRPr lang="fa-IR" sz="3000" dirty="0" smtClean="0">
              <a:cs typeface="B Koodak" pitchFamily="2" charset="-78"/>
            </a:endParaRPr>
          </a:p>
          <a:p>
            <a:pPr algn="just" rtl="1"/>
            <a:endParaRPr lang="fa-IR" sz="3000" dirty="0" smtClean="0">
              <a:cs typeface="B Koodak" pitchFamily="2" charset="-78"/>
            </a:endParaRPr>
          </a:p>
        </p:txBody>
      </p:sp>
      <p:sp>
        <p:nvSpPr>
          <p:cNvPr id="4" name="Slide Number Placeholder 3"/>
          <p:cNvSpPr>
            <a:spLocks noGrp="1"/>
          </p:cNvSpPr>
          <p:nvPr>
            <p:ph type="sldNum" sz="quarter" idx="12"/>
          </p:nvPr>
        </p:nvSpPr>
        <p:spPr/>
        <p:txBody>
          <a:bodyPr/>
          <a:lstStyle/>
          <a:p>
            <a:pPr>
              <a:defRPr/>
            </a:pPr>
            <a:fld id="{45BC8178-2427-4EA9-92E5-D32A9A069CF2}" type="slidenum">
              <a:rPr lang="fa-IR" smtClean="0"/>
              <a:pPr>
                <a:defRPr/>
              </a:pPr>
              <a:t>52</a:t>
            </a:fld>
            <a:endParaRPr lang="en-US" dirty="0"/>
          </a:p>
        </p:txBody>
      </p:sp>
    </p:spTree>
    <p:extLst>
      <p:ext uri="{BB962C8B-B14F-4D97-AF65-F5344CB8AC3E}">
        <p14:creationId xmlns:p14="http://schemas.microsoft.com/office/powerpoint/2010/main" val="20432123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0" y="785794"/>
            <a:ext cx="9144000" cy="5632311"/>
          </a:xfrm>
          <a:prstGeom prst="rect">
            <a:avLst/>
          </a:prstGeom>
          <a:noFill/>
          <a:ln w="9525">
            <a:noFill/>
            <a:miter lim="800000"/>
            <a:headEnd/>
            <a:tailEnd/>
          </a:ln>
        </p:spPr>
        <p:txBody>
          <a:bodyPr wrap="square">
            <a:spAutoFit/>
          </a:bodyPr>
          <a:lstStyle/>
          <a:p>
            <a:pPr algn="ctr" rtl="1"/>
            <a:r>
              <a:rPr lang="fa-IR" sz="3000" dirty="0" smtClean="0">
                <a:cs typeface="B Koodak" pitchFamily="2" charset="-78"/>
              </a:rPr>
              <a:t>3- احداث تونل </a:t>
            </a:r>
            <a:r>
              <a:rPr lang="en-US" sz="3000" dirty="0" smtClean="0">
                <a:cs typeface="B Koodak" pitchFamily="2" charset="-78"/>
              </a:rPr>
              <a:t>By pass</a:t>
            </a:r>
            <a:endParaRPr lang="fa-IR" sz="3000" dirty="0" smtClean="0">
              <a:cs typeface="B Koodak" pitchFamily="2" charset="-78"/>
            </a:endParaRPr>
          </a:p>
          <a:p>
            <a:pPr algn="just" rtl="1"/>
            <a:r>
              <a:rPr lang="fa-IR" sz="3000" dirty="0" smtClean="0">
                <a:cs typeface="B Koodak" pitchFamily="2" charset="-78"/>
              </a:rPr>
              <a:t>مهار سیل می تواند با ایجاد مجرای فرعی بمنظور عبور جریان مازاد صورت گیرد. دراین حالت آب اضافی با یک بای پس به مجرایی دیگر منتقل می شود. مثلا سیل رودخانه می سی سی پی در سرشاخه ها به ریوگراندمیریزد.</a:t>
            </a:r>
          </a:p>
          <a:p>
            <a:pPr algn="just" rtl="1"/>
            <a:r>
              <a:rPr lang="fa-IR" sz="3000" dirty="0" smtClean="0">
                <a:cs typeface="B Koodak" pitchFamily="2" charset="-78"/>
              </a:rPr>
              <a:t>در مبحث بای پس روشهای انجام شده بستگی به</a:t>
            </a:r>
            <a:r>
              <a:rPr lang="fa-IR" sz="3000" u="sng" dirty="0" smtClean="0">
                <a:solidFill>
                  <a:srgbClr val="FF0000"/>
                </a:solidFill>
                <a:cs typeface="B Koodak" pitchFamily="2" charset="-78"/>
              </a:rPr>
              <a:t> هدف انحراف، میزان دبی مورد نیاز و مسیر انحراف </a:t>
            </a:r>
            <a:r>
              <a:rPr lang="fa-IR" sz="3000" dirty="0" smtClean="0">
                <a:cs typeface="B Koodak" pitchFamily="2" charset="-78"/>
              </a:rPr>
              <a:t>دارد. زمانیکه جریان منحرف شد پس از طی مسافتی جریان به رودخانه بازمیگردد که تاثیر بای پس بستگی به </a:t>
            </a:r>
            <a:r>
              <a:rPr lang="fa-IR" sz="3000" u="sng" dirty="0" smtClean="0">
                <a:solidFill>
                  <a:srgbClr val="FF0000"/>
                </a:solidFill>
                <a:cs typeface="B Koodak" pitchFamily="2" charset="-78"/>
              </a:rPr>
              <a:t>فاصله بین نقطه انحراف و نقطه برگشت </a:t>
            </a:r>
            <a:r>
              <a:rPr lang="fa-IR" sz="3000" dirty="0" smtClean="0">
                <a:cs typeface="B Koodak" pitchFamily="2" charset="-78"/>
              </a:rPr>
              <a:t>دارد. </a:t>
            </a:r>
          </a:p>
          <a:p>
            <a:pPr algn="just" rtl="1"/>
            <a:r>
              <a:rPr lang="fa-IR" sz="3000" dirty="0" smtClean="0">
                <a:cs typeface="B Koodak" pitchFamily="2" charset="-78"/>
              </a:rPr>
              <a:t>*</a:t>
            </a:r>
            <a:r>
              <a:rPr lang="fa-IR" sz="3000" u="sng" dirty="0" smtClean="0">
                <a:solidFill>
                  <a:srgbClr val="FF0000"/>
                </a:solidFill>
                <a:cs typeface="B Koodak" pitchFamily="2" charset="-78"/>
              </a:rPr>
              <a:t>چنانچه این فاصله کم باشد برگشت آب اثر انحراف آب </a:t>
            </a:r>
            <a:r>
              <a:rPr lang="fa-IR" sz="3000" dirty="0" smtClean="0">
                <a:cs typeface="B Koodak" pitchFamily="2" charset="-78"/>
              </a:rPr>
              <a:t>را خنثی میکند و چنانچه </a:t>
            </a:r>
            <a:r>
              <a:rPr lang="fa-IR" sz="3000" u="sng" dirty="0" smtClean="0">
                <a:solidFill>
                  <a:srgbClr val="FF0000"/>
                </a:solidFill>
                <a:cs typeface="B Koodak" pitchFamily="2" charset="-78"/>
              </a:rPr>
              <a:t>زیاد باشد اثر برگشت تا فاصله کمی دیده می شو</a:t>
            </a:r>
            <a:r>
              <a:rPr lang="fa-IR" sz="3000" dirty="0" smtClean="0">
                <a:cs typeface="B Koodak" pitchFamily="2" charset="-78"/>
              </a:rPr>
              <a:t>د و بای پس سبب کاهش ارتفاع سیل در محل انحراف می شود.</a:t>
            </a:r>
            <a:endParaRPr lang="en-US" sz="3000" dirty="0" smtClean="0">
              <a:cs typeface="B Koodak" pitchFamily="2" charset="-78"/>
            </a:endParaRPr>
          </a:p>
        </p:txBody>
      </p:sp>
      <p:sp>
        <p:nvSpPr>
          <p:cNvPr id="4" name="Slide Number Placeholder 3"/>
          <p:cNvSpPr>
            <a:spLocks noGrp="1"/>
          </p:cNvSpPr>
          <p:nvPr>
            <p:ph type="sldNum" sz="quarter" idx="12"/>
          </p:nvPr>
        </p:nvSpPr>
        <p:spPr/>
        <p:txBody>
          <a:bodyPr/>
          <a:lstStyle/>
          <a:p>
            <a:pPr>
              <a:defRPr/>
            </a:pPr>
            <a:fld id="{45BC8178-2427-4EA9-92E5-D32A9A069CF2}" type="slidenum">
              <a:rPr lang="fa-IR"/>
              <a:pPr>
                <a:defRPr/>
              </a:pPr>
              <a:t>53</a:t>
            </a:fld>
            <a:endParaRPr lang="en-US"/>
          </a:p>
        </p:txBody>
      </p:sp>
    </p:spTree>
    <p:extLst>
      <p:ext uri="{BB962C8B-B14F-4D97-AF65-F5344CB8AC3E}">
        <p14:creationId xmlns:p14="http://schemas.microsoft.com/office/powerpoint/2010/main" val="134098277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0" y="785794"/>
            <a:ext cx="9144000" cy="1015663"/>
          </a:xfrm>
          <a:prstGeom prst="rect">
            <a:avLst/>
          </a:prstGeom>
          <a:noFill/>
          <a:ln w="9525">
            <a:noFill/>
            <a:miter lim="800000"/>
            <a:headEnd/>
            <a:tailEnd/>
          </a:ln>
        </p:spPr>
        <p:txBody>
          <a:bodyPr wrap="square">
            <a:spAutoFit/>
          </a:bodyPr>
          <a:lstStyle/>
          <a:p>
            <a:pPr algn="just" rtl="1"/>
            <a:r>
              <a:rPr lang="fa-IR" sz="3000" dirty="0" smtClean="0">
                <a:cs typeface="B Koodak" pitchFamily="2" charset="-78"/>
              </a:rPr>
              <a:t>در احداث بای پس اگر فاصله بین دو نقطه انحراف و برگشت جریان چندبرابر عرض جریان باشد تاثیر برگشت آب کمتر است.</a:t>
            </a:r>
            <a:endParaRPr lang="en-US" sz="3000" dirty="0" smtClean="0">
              <a:cs typeface="B Koodak" pitchFamily="2" charset="-78"/>
            </a:endParaRPr>
          </a:p>
        </p:txBody>
      </p:sp>
      <p:sp>
        <p:nvSpPr>
          <p:cNvPr id="4" name="Slide Number Placeholder 3"/>
          <p:cNvSpPr>
            <a:spLocks noGrp="1"/>
          </p:cNvSpPr>
          <p:nvPr>
            <p:ph type="sldNum" sz="quarter" idx="12"/>
          </p:nvPr>
        </p:nvSpPr>
        <p:spPr/>
        <p:txBody>
          <a:bodyPr/>
          <a:lstStyle/>
          <a:p>
            <a:pPr>
              <a:defRPr/>
            </a:pPr>
            <a:fld id="{45BC8178-2427-4EA9-92E5-D32A9A069CF2}" type="slidenum">
              <a:rPr lang="fa-IR"/>
              <a:pPr>
                <a:defRPr/>
              </a:pPr>
              <a:t>54</a:t>
            </a:fld>
            <a:endParaRPr lang="en-US"/>
          </a:p>
        </p:txBody>
      </p:sp>
      <p:sp>
        <p:nvSpPr>
          <p:cNvPr id="8" name="Freeform 7"/>
          <p:cNvSpPr/>
          <p:nvPr/>
        </p:nvSpPr>
        <p:spPr>
          <a:xfrm>
            <a:off x="894416" y="3357797"/>
            <a:ext cx="1294148" cy="179882"/>
          </a:xfrm>
          <a:custGeom>
            <a:avLst/>
            <a:gdLst>
              <a:gd name="connsiteX0" fmla="*/ 1294148 w 1294148"/>
              <a:gd name="connsiteY0" fmla="*/ 0 h 179882"/>
              <a:gd name="connsiteX1" fmla="*/ 1174227 w 1294148"/>
              <a:gd name="connsiteY1" fmla="*/ 29980 h 179882"/>
              <a:gd name="connsiteX2" fmla="*/ 1054305 w 1294148"/>
              <a:gd name="connsiteY2" fmla="*/ 44970 h 179882"/>
              <a:gd name="connsiteX3" fmla="*/ 964364 w 1294148"/>
              <a:gd name="connsiteY3" fmla="*/ 74951 h 179882"/>
              <a:gd name="connsiteX4" fmla="*/ 694541 w 1294148"/>
              <a:gd name="connsiteY4" fmla="*/ 119921 h 179882"/>
              <a:gd name="connsiteX5" fmla="*/ 619591 w 1294148"/>
              <a:gd name="connsiteY5" fmla="*/ 134911 h 179882"/>
              <a:gd name="connsiteX6" fmla="*/ 559630 w 1294148"/>
              <a:gd name="connsiteY6" fmla="*/ 164892 h 179882"/>
              <a:gd name="connsiteX7" fmla="*/ 469689 w 1294148"/>
              <a:gd name="connsiteY7" fmla="*/ 179882 h 179882"/>
              <a:gd name="connsiteX8" fmla="*/ 4994 w 1294148"/>
              <a:gd name="connsiteY8" fmla="*/ 164892 h 179882"/>
              <a:gd name="connsiteX9" fmla="*/ 19984 w 1294148"/>
              <a:gd name="connsiteY9" fmla="*/ 164892 h 1798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4148" h="179882">
                <a:moveTo>
                  <a:pt x="1294148" y="0"/>
                </a:moveTo>
                <a:cubicBezTo>
                  <a:pt x="1254174" y="9993"/>
                  <a:pt x="1214725" y="22387"/>
                  <a:pt x="1174227" y="29980"/>
                </a:cubicBezTo>
                <a:cubicBezTo>
                  <a:pt x="1134632" y="37404"/>
                  <a:pt x="1093696" y="36529"/>
                  <a:pt x="1054305" y="44970"/>
                </a:cubicBezTo>
                <a:cubicBezTo>
                  <a:pt x="1023404" y="51592"/>
                  <a:pt x="995302" y="68506"/>
                  <a:pt x="964364" y="74951"/>
                </a:cubicBezTo>
                <a:cubicBezTo>
                  <a:pt x="875099" y="93548"/>
                  <a:pt x="783952" y="102039"/>
                  <a:pt x="694541" y="119921"/>
                </a:cubicBezTo>
                <a:lnTo>
                  <a:pt x="619591" y="134911"/>
                </a:lnTo>
                <a:cubicBezTo>
                  <a:pt x="599604" y="144905"/>
                  <a:pt x="581034" y="158471"/>
                  <a:pt x="559630" y="164892"/>
                </a:cubicBezTo>
                <a:cubicBezTo>
                  <a:pt x="530518" y="173626"/>
                  <a:pt x="500083" y="179882"/>
                  <a:pt x="469689" y="179882"/>
                </a:cubicBezTo>
                <a:cubicBezTo>
                  <a:pt x="314710" y="179882"/>
                  <a:pt x="159887" y="170055"/>
                  <a:pt x="4994" y="164892"/>
                </a:cubicBezTo>
                <a:cubicBezTo>
                  <a:pt x="0" y="164726"/>
                  <a:pt x="14987" y="164892"/>
                  <a:pt x="19984" y="164892"/>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15" name="Group 14"/>
          <p:cNvGrpSpPr/>
          <p:nvPr/>
        </p:nvGrpSpPr>
        <p:grpSpPr>
          <a:xfrm>
            <a:off x="428596" y="2071678"/>
            <a:ext cx="7968394" cy="2227849"/>
            <a:chOff x="428596" y="2071678"/>
            <a:chExt cx="7968394" cy="2227849"/>
          </a:xfrm>
        </p:grpSpPr>
        <p:grpSp>
          <p:nvGrpSpPr>
            <p:cNvPr id="14" name="Group 13"/>
            <p:cNvGrpSpPr/>
            <p:nvPr/>
          </p:nvGrpSpPr>
          <p:grpSpPr>
            <a:xfrm>
              <a:off x="428596" y="2307753"/>
              <a:ext cx="7968394" cy="1991774"/>
              <a:chOff x="428596" y="2307753"/>
              <a:chExt cx="7968394" cy="1991774"/>
            </a:xfrm>
          </p:grpSpPr>
          <p:sp>
            <p:nvSpPr>
              <p:cNvPr id="5" name="Freeform 4"/>
              <p:cNvSpPr/>
              <p:nvPr/>
            </p:nvSpPr>
            <p:spPr>
              <a:xfrm>
                <a:off x="1004341" y="2307753"/>
                <a:ext cx="5782237" cy="945113"/>
              </a:xfrm>
              <a:custGeom>
                <a:avLst/>
                <a:gdLst>
                  <a:gd name="connsiteX0" fmla="*/ 0 w 6280879"/>
                  <a:gd name="connsiteY0" fmla="*/ 930122 h 945113"/>
                  <a:gd name="connsiteX1" fmla="*/ 644577 w 6280879"/>
                  <a:gd name="connsiteY1" fmla="*/ 915132 h 945113"/>
                  <a:gd name="connsiteX2" fmla="*/ 719528 w 6280879"/>
                  <a:gd name="connsiteY2" fmla="*/ 885152 h 945113"/>
                  <a:gd name="connsiteX3" fmla="*/ 764498 w 6280879"/>
                  <a:gd name="connsiteY3" fmla="*/ 840181 h 945113"/>
                  <a:gd name="connsiteX4" fmla="*/ 809469 w 6280879"/>
                  <a:gd name="connsiteY4" fmla="*/ 810201 h 945113"/>
                  <a:gd name="connsiteX5" fmla="*/ 839449 w 6280879"/>
                  <a:gd name="connsiteY5" fmla="*/ 720260 h 945113"/>
                  <a:gd name="connsiteX6" fmla="*/ 944380 w 6280879"/>
                  <a:gd name="connsiteY6" fmla="*/ 585349 h 945113"/>
                  <a:gd name="connsiteX7" fmla="*/ 1004341 w 6280879"/>
                  <a:gd name="connsiteY7" fmla="*/ 510398 h 945113"/>
                  <a:gd name="connsiteX8" fmla="*/ 1019331 w 6280879"/>
                  <a:gd name="connsiteY8" fmla="*/ 465427 h 945113"/>
                  <a:gd name="connsiteX9" fmla="*/ 1109272 w 6280879"/>
                  <a:gd name="connsiteY9" fmla="*/ 390477 h 945113"/>
                  <a:gd name="connsiteX10" fmla="*/ 1169233 w 6280879"/>
                  <a:gd name="connsiteY10" fmla="*/ 315526 h 945113"/>
                  <a:gd name="connsiteX11" fmla="*/ 1229193 w 6280879"/>
                  <a:gd name="connsiteY11" fmla="*/ 285545 h 945113"/>
                  <a:gd name="connsiteX12" fmla="*/ 1274164 w 6280879"/>
                  <a:gd name="connsiteY12" fmla="*/ 240575 h 945113"/>
                  <a:gd name="connsiteX13" fmla="*/ 1379095 w 6280879"/>
                  <a:gd name="connsiteY13" fmla="*/ 180614 h 945113"/>
                  <a:gd name="connsiteX14" fmla="*/ 1424066 w 6280879"/>
                  <a:gd name="connsiteY14" fmla="*/ 135644 h 945113"/>
                  <a:gd name="connsiteX15" fmla="*/ 1543987 w 6280879"/>
                  <a:gd name="connsiteY15" fmla="*/ 105663 h 945113"/>
                  <a:gd name="connsiteX16" fmla="*/ 1678898 w 6280879"/>
                  <a:gd name="connsiteY16" fmla="*/ 60693 h 945113"/>
                  <a:gd name="connsiteX17" fmla="*/ 1753849 w 6280879"/>
                  <a:gd name="connsiteY17" fmla="*/ 15722 h 945113"/>
                  <a:gd name="connsiteX18" fmla="*/ 1873770 w 6280879"/>
                  <a:gd name="connsiteY18" fmla="*/ 732 h 945113"/>
                  <a:gd name="connsiteX19" fmla="*/ 2578308 w 6280879"/>
                  <a:gd name="connsiteY19" fmla="*/ 30713 h 945113"/>
                  <a:gd name="connsiteX20" fmla="*/ 2848131 w 6280879"/>
                  <a:gd name="connsiteY20" fmla="*/ 75683 h 945113"/>
                  <a:gd name="connsiteX21" fmla="*/ 3162925 w 6280879"/>
                  <a:gd name="connsiteY21" fmla="*/ 120654 h 945113"/>
                  <a:gd name="connsiteX22" fmla="*/ 3207895 w 6280879"/>
                  <a:gd name="connsiteY22" fmla="*/ 135644 h 945113"/>
                  <a:gd name="connsiteX23" fmla="*/ 3267856 w 6280879"/>
                  <a:gd name="connsiteY23" fmla="*/ 150634 h 945113"/>
                  <a:gd name="connsiteX24" fmla="*/ 3327816 w 6280879"/>
                  <a:gd name="connsiteY24" fmla="*/ 180614 h 945113"/>
                  <a:gd name="connsiteX25" fmla="*/ 3357797 w 6280879"/>
                  <a:gd name="connsiteY25" fmla="*/ 210595 h 945113"/>
                  <a:gd name="connsiteX26" fmla="*/ 3522689 w 6280879"/>
                  <a:gd name="connsiteY26" fmla="*/ 270555 h 945113"/>
                  <a:gd name="connsiteX27" fmla="*/ 3672590 w 6280879"/>
                  <a:gd name="connsiteY27" fmla="*/ 345506 h 945113"/>
                  <a:gd name="connsiteX28" fmla="*/ 3807502 w 6280879"/>
                  <a:gd name="connsiteY28" fmla="*/ 450437 h 945113"/>
                  <a:gd name="connsiteX29" fmla="*/ 3852472 w 6280879"/>
                  <a:gd name="connsiteY29" fmla="*/ 480417 h 945113"/>
                  <a:gd name="connsiteX30" fmla="*/ 3942413 w 6280879"/>
                  <a:gd name="connsiteY30" fmla="*/ 570358 h 945113"/>
                  <a:gd name="connsiteX31" fmla="*/ 3972393 w 6280879"/>
                  <a:gd name="connsiteY31" fmla="*/ 615329 h 945113"/>
                  <a:gd name="connsiteX32" fmla="*/ 4092315 w 6280879"/>
                  <a:gd name="connsiteY32" fmla="*/ 720260 h 945113"/>
                  <a:gd name="connsiteX33" fmla="*/ 4122295 w 6280879"/>
                  <a:gd name="connsiteY33" fmla="*/ 765231 h 945113"/>
                  <a:gd name="connsiteX34" fmla="*/ 4227226 w 6280879"/>
                  <a:gd name="connsiteY34" fmla="*/ 855172 h 945113"/>
                  <a:gd name="connsiteX35" fmla="*/ 4317167 w 6280879"/>
                  <a:gd name="connsiteY35" fmla="*/ 915132 h 945113"/>
                  <a:gd name="connsiteX36" fmla="*/ 4392118 w 6280879"/>
                  <a:gd name="connsiteY36" fmla="*/ 930122 h 945113"/>
                  <a:gd name="connsiteX37" fmla="*/ 4452079 w 6280879"/>
                  <a:gd name="connsiteY37" fmla="*/ 945113 h 945113"/>
                  <a:gd name="connsiteX38" fmla="*/ 6280879 w 6280879"/>
                  <a:gd name="connsiteY38" fmla="*/ 945113 h 9451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6280879" h="945113">
                    <a:moveTo>
                      <a:pt x="0" y="930122"/>
                    </a:moveTo>
                    <a:cubicBezTo>
                      <a:pt x="214859" y="925125"/>
                      <a:pt x="430078" y="928538"/>
                      <a:pt x="644577" y="915132"/>
                    </a:cubicBezTo>
                    <a:cubicBezTo>
                      <a:pt x="671433" y="913454"/>
                      <a:pt x="696710" y="899413"/>
                      <a:pt x="719528" y="885152"/>
                    </a:cubicBezTo>
                    <a:cubicBezTo>
                      <a:pt x="737505" y="873916"/>
                      <a:pt x="748212" y="853752"/>
                      <a:pt x="764498" y="840181"/>
                    </a:cubicBezTo>
                    <a:cubicBezTo>
                      <a:pt x="778338" y="828647"/>
                      <a:pt x="794479" y="820194"/>
                      <a:pt x="809469" y="810201"/>
                    </a:cubicBezTo>
                    <a:cubicBezTo>
                      <a:pt x="819462" y="780221"/>
                      <a:pt x="821919" y="746554"/>
                      <a:pt x="839449" y="720260"/>
                    </a:cubicBezTo>
                    <a:cubicBezTo>
                      <a:pt x="911169" y="612680"/>
                      <a:pt x="873932" y="655797"/>
                      <a:pt x="944380" y="585349"/>
                    </a:cubicBezTo>
                    <a:cubicBezTo>
                      <a:pt x="982058" y="472313"/>
                      <a:pt x="926850" y="607261"/>
                      <a:pt x="1004341" y="510398"/>
                    </a:cubicBezTo>
                    <a:cubicBezTo>
                      <a:pt x="1014212" y="498059"/>
                      <a:pt x="1010566" y="478574"/>
                      <a:pt x="1019331" y="465427"/>
                    </a:cubicBezTo>
                    <a:cubicBezTo>
                      <a:pt x="1042414" y="430803"/>
                      <a:pt x="1076090" y="412598"/>
                      <a:pt x="1109272" y="390477"/>
                    </a:cubicBezTo>
                    <a:cubicBezTo>
                      <a:pt x="1125311" y="366417"/>
                      <a:pt x="1143598" y="332616"/>
                      <a:pt x="1169233" y="315526"/>
                    </a:cubicBezTo>
                    <a:cubicBezTo>
                      <a:pt x="1187826" y="303131"/>
                      <a:pt x="1211009" y="298533"/>
                      <a:pt x="1229193" y="285545"/>
                    </a:cubicBezTo>
                    <a:cubicBezTo>
                      <a:pt x="1246444" y="273223"/>
                      <a:pt x="1257878" y="254146"/>
                      <a:pt x="1274164" y="240575"/>
                    </a:cubicBezTo>
                    <a:cubicBezTo>
                      <a:pt x="1359136" y="169766"/>
                      <a:pt x="1276465" y="253921"/>
                      <a:pt x="1379095" y="180614"/>
                    </a:cubicBezTo>
                    <a:cubicBezTo>
                      <a:pt x="1396346" y="168292"/>
                      <a:pt x="1404767" y="144416"/>
                      <a:pt x="1424066" y="135644"/>
                    </a:cubicBezTo>
                    <a:cubicBezTo>
                      <a:pt x="1461577" y="118594"/>
                      <a:pt x="1505730" y="120966"/>
                      <a:pt x="1543987" y="105663"/>
                    </a:cubicBezTo>
                    <a:cubicBezTo>
                      <a:pt x="1638066" y="68032"/>
                      <a:pt x="1592833" y="82209"/>
                      <a:pt x="1678898" y="60693"/>
                    </a:cubicBezTo>
                    <a:cubicBezTo>
                      <a:pt x="1703882" y="45703"/>
                      <a:pt x="1726002" y="24290"/>
                      <a:pt x="1753849" y="15722"/>
                    </a:cubicBezTo>
                    <a:cubicBezTo>
                      <a:pt x="1792352" y="3875"/>
                      <a:pt x="1833492" y="0"/>
                      <a:pt x="1873770" y="732"/>
                    </a:cubicBezTo>
                    <a:cubicBezTo>
                      <a:pt x="2108790" y="5005"/>
                      <a:pt x="2343462" y="20719"/>
                      <a:pt x="2578308" y="30713"/>
                    </a:cubicBezTo>
                    <a:cubicBezTo>
                      <a:pt x="2940460" y="75982"/>
                      <a:pt x="2416283" y="7497"/>
                      <a:pt x="2848131" y="75683"/>
                    </a:cubicBezTo>
                    <a:cubicBezTo>
                      <a:pt x="3128181" y="119901"/>
                      <a:pt x="2824591" y="52986"/>
                      <a:pt x="3162925" y="120654"/>
                    </a:cubicBezTo>
                    <a:cubicBezTo>
                      <a:pt x="3178419" y="123753"/>
                      <a:pt x="3192702" y="131303"/>
                      <a:pt x="3207895" y="135644"/>
                    </a:cubicBezTo>
                    <a:cubicBezTo>
                      <a:pt x="3227704" y="141304"/>
                      <a:pt x="3247869" y="145637"/>
                      <a:pt x="3267856" y="150634"/>
                    </a:cubicBezTo>
                    <a:cubicBezTo>
                      <a:pt x="3287843" y="160627"/>
                      <a:pt x="3309223" y="168219"/>
                      <a:pt x="3327816" y="180614"/>
                    </a:cubicBezTo>
                    <a:cubicBezTo>
                      <a:pt x="3339575" y="188454"/>
                      <a:pt x="3345442" y="203731"/>
                      <a:pt x="3357797" y="210595"/>
                    </a:cubicBezTo>
                    <a:cubicBezTo>
                      <a:pt x="3430186" y="250811"/>
                      <a:pt x="3453680" y="253303"/>
                      <a:pt x="3522689" y="270555"/>
                    </a:cubicBezTo>
                    <a:cubicBezTo>
                      <a:pt x="3648615" y="354508"/>
                      <a:pt x="3446980" y="224024"/>
                      <a:pt x="3672590" y="345506"/>
                    </a:cubicBezTo>
                    <a:cubicBezTo>
                      <a:pt x="3801070" y="414687"/>
                      <a:pt x="3724756" y="381483"/>
                      <a:pt x="3807502" y="450437"/>
                    </a:cubicBezTo>
                    <a:cubicBezTo>
                      <a:pt x="3821342" y="461970"/>
                      <a:pt x="3839007" y="468448"/>
                      <a:pt x="3852472" y="480417"/>
                    </a:cubicBezTo>
                    <a:cubicBezTo>
                      <a:pt x="3884161" y="508585"/>
                      <a:pt x="3918895" y="535080"/>
                      <a:pt x="3942413" y="570358"/>
                    </a:cubicBezTo>
                    <a:cubicBezTo>
                      <a:pt x="3952406" y="585348"/>
                      <a:pt x="3959654" y="602590"/>
                      <a:pt x="3972393" y="615329"/>
                    </a:cubicBezTo>
                    <a:cubicBezTo>
                      <a:pt x="4051627" y="694563"/>
                      <a:pt x="3995084" y="574410"/>
                      <a:pt x="4092315" y="720260"/>
                    </a:cubicBezTo>
                    <a:cubicBezTo>
                      <a:pt x="4102308" y="735250"/>
                      <a:pt x="4110761" y="751391"/>
                      <a:pt x="4122295" y="765231"/>
                    </a:cubicBezTo>
                    <a:cubicBezTo>
                      <a:pt x="4153346" y="802492"/>
                      <a:pt x="4187532" y="827386"/>
                      <a:pt x="4227226" y="855172"/>
                    </a:cubicBezTo>
                    <a:cubicBezTo>
                      <a:pt x="4256744" y="875835"/>
                      <a:pt x="4281835" y="908066"/>
                      <a:pt x="4317167" y="915132"/>
                    </a:cubicBezTo>
                    <a:cubicBezTo>
                      <a:pt x="4342151" y="920129"/>
                      <a:pt x="4367246" y="924595"/>
                      <a:pt x="4392118" y="930122"/>
                    </a:cubicBezTo>
                    <a:cubicBezTo>
                      <a:pt x="4412230" y="934591"/>
                      <a:pt x="4431477" y="944949"/>
                      <a:pt x="4452079" y="945113"/>
                    </a:cubicBezTo>
                    <a:lnTo>
                      <a:pt x="6280879" y="945113"/>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Freeform 6"/>
              <p:cNvSpPr/>
              <p:nvPr/>
            </p:nvSpPr>
            <p:spPr>
              <a:xfrm>
                <a:off x="2173574" y="2653259"/>
                <a:ext cx="3028013" cy="854439"/>
              </a:xfrm>
              <a:custGeom>
                <a:avLst/>
                <a:gdLst>
                  <a:gd name="connsiteX0" fmla="*/ 3028013 w 3028013"/>
                  <a:gd name="connsiteY0" fmla="*/ 854439 h 854439"/>
                  <a:gd name="connsiteX1" fmla="*/ 3013023 w 3028013"/>
                  <a:gd name="connsiteY1" fmla="*/ 794479 h 854439"/>
                  <a:gd name="connsiteX2" fmla="*/ 2893101 w 3028013"/>
                  <a:gd name="connsiteY2" fmla="*/ 719528 h 854439"/>
                  <a:gd name="connsiteX3" fmla="*/ 2848131 w 3028013"/>
                  <a:gd name="connsiteY3" fmla="*/ 689548 h 854439"/>
                  <a:gd name="connsiteX4" fmla="*/ 2758190 w 3028013"/>
                  <a:gd name="connsiteY4" fmla="*/ 659567 h 854439"/>
                  <a:gd name="connsiteX5" fmla="*/ 2623278 w 3028013"/>
                  <a:gd name="connsiteY5" fmla="*/ 554636 h 854439"/>
                  <a:gd name="connsiteX6" fmla="*/ 2578308 w 3028013"/>
                  <a:gd name="connsiteY6" fmla="*/ 539646 h 854439"/>
                  <a:gd name="connsiteX7" fmla="*/ 2533337 w 3028013"/>
                  <a:gd name="connsiteY7" fmla="*/ 509666 h 854439"/>
                  <a:gd name="connsiteX8" fmla="*/ 2413416 w 3028013"/>
                  <a:gd name="connsiteY8" fmla="*/ 449705 h 854439"/>
                  <a:gd name="connsiteX9" fmla="*/ 2293495 w 3028013"/>
                  <a:gd name="connsiteY9" fmla="*/ 389744 h 854439"/>
                  <a:gd name="connsiteX10" fmla="*/ 2203554 w 3028013"/>
                  <a:gd name="connsiteY10" fmla="*/ 329784 h 854439"/>
                  <a:gd name="connsiteX11" fmla="*/ 2053652 w 3028013"/>
                  <a:gd name="connsiteY11" fmla="*/ 269823 h 854439"/>
                  <a:gd name="connsiteX12" fmla="*/ 1918741 w 3028013"/>
                  <a:gd name="connsiteY12" fmla="*/ 209862 h 854439"/>
                  <a:gd name="connsiteX13" fmla="*/ 1873770 w 3028013"/>
                  <a:gd name="connsiteY13" fmla="*/ 179882 h 854439"/>
                  <a:gd name="connsiteX14" fmla="*/ 1783829 w 3028013"/>
                  <a:gd name="connsiteY14" fmla="*/ 149902 h 854439"/>
                  <a:gd name="connsiteX15" fmla="*/ 1738859 w 3028013"/>
                  <a:gd name="connsiteY15" fmla="*/ 119921 h 854439"/>
                  <a:gd name="connsiteX16" fmla="*/ 1618937 w 3028013"/>
                  <a:gd name="connsiteY16" fmla="*/ 89941 h 854439"/>
                  <a:gd name="connsiteX17" fmla="*/ 1499016 w 3028013"/>
                  <a:gd name="connsiteY17" fmla="*/ 44971 h 854439"/>
                  <a:gd name="connsiteX18" fmla="*/ 1364105 w 3028013"/>
                  <a:gd name="connsiteY18" fmla="*/ 0 h 854439"/>
                  <a:gd name="connsiteX19" fmla="*/ 869429 w 3028013"/>
                  <a:gd name="connsiteY19" fmla="*/ 14990 h 854439"/>
                  <a:gd name="connsiteX20" fmla="*/ 734518 w 3028013"/>
                  <a:gd name="connsiteY20" fmla="*/ 44971 h 854439"/>
                  <a:gd name="connsiteX21" fmla="*/ 659567 w 3028013"/>
                  <a:gd name="connsiteY21" fmla="*/ 74951 h 854439"/>
                  <a:gd name="connsiteX22" fmla="*/ 524656 w 3028013"/>
                  <a:gd name="connsiteY22" fmla="*/ 149902 h 854439"/>
                  <a:gd name="connsiteX23" fmla="*/ 449705 w 3028013"/>
                  <a:gd name="connsiteY23" fmla="*/ 239843 h 854439"/>
                  <a:gd name="connsiteX24" fmla="*/ 404734 w 3028013"/>
                  <a:gd name="connsiteY24" fmla="*/ 269823 h 854439"/>
                  <a:gd name="connsiteX25" fmla="*/ 344774 w 3028013"/>
                  <a:gd name="connsiteY25" fmla="*/ 359764 h 854439"/>
                  <a:gd name="connsiteX26" fmla="*/ 314793 w 3028013"/>
                  <a:gd name="connsiteY26" fmla="*/ 404734 h 854439"/>
                  <a:gd name="connsiteX27" fmla="*/ 284813 w 3028013"/>
                  <a:gd name="connsiteY27" fmla="*/ 434715 h 854439"/>
                  <a:gd name="connsiteX28" fmla="*/ 209862 w 3028013"/>
                  <a:gd name="connsiteY28" fmla="*/ 524656 h 854439"/>
                  <a:gd name="connsiteX29" fmla="*/ 134911 w 3028013"/>
                  <a:gd name="connsiteY29" fmla="*/ 629587 h 854439"/>
                  <a:gd name="connsiteX30" fmla="*/ 104931 w 3028013"/>
                  <a:gd name="connsiteY30" fmla="*/ 674557 h 854439"/>
                  <a:gd name="connsiteX31" fmla="*/ 44970 w 3028013"/>
                  <a:gd name="connsiteY31" fmla="*/ 689548 h 854439"/>
                  <a:gd name="connsiteX32" fmla="*/ 0 w 3028013"/>
                  <a:gd name="connsiteY32" fmla="*/ 704538 h 854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3028013" h="854439">
                    <a:moveTo>
                      <a:pt x="3028013" y="854439"/>
                    </a:moveTo>
                    <a:cubicBezTo>
                      <a:pt x="3023016" y="834452"/>
                      <a:pt x="3023244" y="812366"/>
                      <a:pt x="3013023" y="794479"/>
                    </a:cubicBezTo>
                    <a:cubicBezTo>
                      <a:pt x="2981459" y="739242"/>
                      <a:pt x="2946568" y="746261"/>
                      <a:pt x="2893101" y="719528"/>
                    </a:cubicBezTo>
                    <a:cubicBezTo>
                      <a:pt x="2876987" y="711471"/>
                      <a:pt x="2864594" y="696865"/>
                      <a:pt x="2848131" y="689548"/>
                    </a:cubicBezTo>
                    <a:cubicBezTo>
                      <a:pt x="2819253" y="676713"/>
                      <a:pt x="2758190" y="659567"/>
                      <a:pt x="2758190" y="659567"/>
                    </a:cubicBezTo>
                    <a:cubicBezTo>
                      <a:pt x="2719389" y="620767"/>
                      <a:pt x="2677066" y="572565"/>
                      <a:pt x="2623278" y="554636"/>
                    </a:cubicBezTo>
                    <a:cubicBezTo>
                      <a:pt x="2608288" y="549639"/>
                      <a:pt x="2592441" y="546712"/>
                      <a:pt x="2578308" y="539646"/>
                    </a:cubicBezTo>
                    <a:cubicBezTo>
                      <a:pt x="2562194" y="531589"/>
                      <a:pt x="2549153" y="518293"/>
                      <a:pt x="2533337" y="509666"/>
                    </a:cubicBezTo>
                    <a:cubicBezTo>
                      <a:pt x="2494102" y="488265"/>
                      <a:pt x="2451739" y="472699"/>
                      <a:pt x="2413416" y="449705"/>
                    </a:cubicBezTo>
                    <a:cubicBezTo>
                      <a:pt x="2324916" y="396604"/>
                      <a:pt x="2366106" y="413948"/>
                      <a:pt x="2293495" y="389744"/>
                    </a:cubicBezTo>
                    <a:cubicBezTo>
                      <a:pt x="2208243" y="304494"/>
                      <a:pt x="2290331" y="373173"/>
                      <a:pt x="2203554" y="329784"/>
                    </a:cubicBezTo>
                    <a:cubicBezTo>
                      <a:pt x="2074490" y="265251"/>
                      <a:pt x="2185389" y="296170"/>
                      <a:pt x="2053652" y="269823"/>
                    </a:cubicBezTo>
                    <a:cubicBezTo>
                      <a:pt x="1967862" y="184031"/>
                      <a:pt x="2057304" y="256049"/>
                      <a:pt x="1918741" y="209862"/>
                    </a:cubicBezTo>
                    <a:cubicBezTo>
                      <a:pt x="1901649" y="204165"/>
                      <a:pt x="1890233" y="187199"/>
                      <a:pt x="1873770" y="179882"/>
                    </a:cubicBezTo>
                    <a:cubicBezTo>
                      <a:pt x="1844892" y="167047"/>
                      <a:pt x="1783829" y="149902"/>
                      <a:pt x="1783829" y="149902"/>
                    </a:cubicBezTo>
                    <a:cubicBezTo>
                      <a:pt x="1768839" y="139908"/>
                      <a:pt x="1755790" y="126078"/>
                      <a:pt x="1738859" y="119921"/>
                    </a:cubicBezTo>
                    <a:cubicBezTo>
                      <a:pt x="1700136" y="105840"/>
                      <a:pt x="1618937" y="89941"/>
                      <a:pt x="1618937" y="89941"/>
                    </a:cubicBezTo>
                    <a:cubicBezTo>
                      <a:pt x="1538032" y="36004"/>
                      <a:pt x="1612473" y="77388"/>
                      <a:pt x="1499016" y="44971"/>
                    </a:cubicBezTo>
                    <a:cubicBezTo>
                      <a:pt x="1453437" y="31948"/>
                      <a:pt x="1364105" y="0"/>
                      <a:pt x="1364105" y="0"/>
                    </a:cubicBezTo>
                    <a:cubicBezTo>
                      <a:pt x="1199213" y="4997"/>
                      <a:pt x="1034180" y="6541"/>
                      <a:pt x="869429" y="14990"/>
                    </a:cubicBezTo>
                    <a:cubicBezTo>
                      <a:pt x="819779" y="17536"/>
                      <a:pt x="779273" y="28188"/>
                      <a:pt x="734518" y="44971"/>
                    </a:cubicBezTo>
                    <a:cubicBezTo>
                      <a:pt x="709323" y="54419"/>
                      <a:pt x="683089" y="61883"/>
                      <a:pt x="659567" y="74951"/>
                    </a:cubicBezTo>
                    <a:cubicBezTo>
                      <a:pt x="476208" y="176816"/>
                      <a:pt x="732521" y="66753"/>
                      <a:pt x="524656" y="149902"/>
                    </a:cubicBezTo>
                    <a:cubicBezTo>
                      <a:pt x="495179" y="194116"/>
                      <a:pt x="492984" y="203777"/>
                      <a:pt x="449705" y="239843"/>
                    </a:cubicBezTo>
                    <a:cubicBezTo>
                      <a:pt x="435865" y="251377"/>
                      <a:pt x="419724" y="259830"/>
                      <a:pt x="404734" y="269823"/>
                    </a:cubicBezTo>
                    <a:lnTo>
                      <a:pt x="344774" y="359764"/>
                    </a:lnTo>
                    <a:cubicBezTo>
                      <a:pt x="334781" y="374754"/>
                      <a:pt x="327532" y="391995"/>
                      <a:pt x="314793" y="404734"/>
                    </a:cubicBezTo>
                    <a:cubicBezTo>
                      <a:pt x="304800" y="414728"/>
                      <a:pt x="292652" y="422956"/>
                      <a:pt x="284813" y="434715"/>
                    </a:cubicBezTo>
                    <a:cubicBezTo>
                      <a:pt x="223955" y="526004"/>
                      <a:pt x="291825" y="470013"/>
                      <a:pt x="209862" y="524656"/>
                    </a:cubicBezTo>
                    <a:cubicBezTo>
                      <a:pt x="183560" y="629865"/>
                      <a:pt x="217723" y="546775"/>
                      <a:pt x="134911" y="629587"/>
                    </a:cubicBezTo>
                    <a:cubicBezTo>
                      <a:pt x="122172" y="642326"/>
                      <a:pt x="119921" y="664564"/>
                      <a:pt x="104931" y="674557"/>
                    </a:cubicBezTo>
                    <a:cubicBezTo>
                      <a:pt x="87789" y="685985"/>
                      <a:pt x="64779" y="683888"/>
                      <a:pt x="44970" y="689548"/>
                    </a:cubicBezTo>
                    <a:cubicBezTo>
                      <a:pt x="29777" y="693889"/>
                      <a:pt x="0" y="704538"/>
                      <a:pt x="0" y="704538"/>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 name="Freeform 8"/>
              <p:cNvSpPr/>
              <p:nvPr/>
            </p:nvSpPr>
            <p:spPr>
              <a:xfrm>
                <a:off x="674557" y="3537679"/>
                <a:ext cx="7570033" cy="239842"/>
              </a:xfrm>
              <a:custGeom>
                <a:avLst/>
                <a:gdLst>
                  <a:gd name="connsiteX0" fmla="*/ 0 w 7570033"/>
                  <a:gd name="connsiteY0" fmla="*/ 239842 h 239842"/>
                  <a:gd name="connsiteX1" fmla="*/ 3252866 w 7570033"/>
                  <a:gd name="connsiteY1" fmla="*/ 224852 h 239842"/>
                  <a:gd name="connsiteX2" fmla="*/ 3897443 w 7570033"/>
                  <a:gd name="connsiteY2" fmla="*/ 194872 h 239842"/>
                  <a:gd name="connsiteX3" fmla="*/ 4182256 w 7570033"/>
                  <a:gd name="connsiteY3" fmla="*/ 149901 h 239842"/>
                  <a:gd name="connsiteX4" fmla="*/ 4946754 w 7570033"/>
                  <a:gd name="connsiteY4" fmla="*/ 134911 h 239842"/>
                  <a:gd name="connsiteX5" fmla="*/ 5261548 w 7570033"/>
                  <a:gd name="connsiteY5" fmla="*/ 89941 h 239842"/>
                  <a:gd name="connsiteX6" fmla="*/ 5291528 w 7570033"/>
                  <a:gd name="connsiteY6" fmla="*/ 59960 h 239842"/>
                  <a:gd name="connsiteX7" fmla="*/ 5606322 w 7570033"/>
                  <a:gd name="connsiteY7" fmla="*/ 44970 h 239842"/>
                  <a:gd name="connsiteX8" fmla="*/ 5861154 w 7570033"/>
                  <a:gd name="connsiteY8" fmla="*/ 0 h 239842"/>
                  <a:gd name="connsiteX9" fmla="*/ 7570033 w 7570033"/>
                  <a:gd name="connsiteY9" fmla="*/ 0 h 239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70033" h="239842">
                    <a:moveTo>
                      <a:pt x="0" y="239842"/>
                    </a:moveTo>
                    <a:lnTo>
                      <a:pt x="3252866" y="224852"/>
                    </a:lnTo>
                    <a:cubicBezTo>
                      <a:pt x="3467943" y="222370"/>
                      <a:pt x="3682738" y="207754"/>
                      <a:pt x="3897443" y="194872"/>
                    </a:cubicBezTo>
                    <a:cubicBezTo>
                      <a:pt x="3967348" y="190678"/>
                      <a:pt x="4131317" y="152327"/>
                      <a:pt x="4182256" y="149901"/>
                    </a:cubicBezTo>
                    <a:cubicBezTo>
                      <a:pt x="4436849" y="137777"/>
                      <a:pt x="4691921" y="139908"/>
                      <a:pt x="4946754" y="134911"/>
                    </a:cubicBezTo>
                    <a:cubicBezTo>
                      <a:pt x="5270024" y="42550"/>
                      <a:pt x="4724469" y="190645"/>
                      <a:pt x="5261548" y="89941"/>
                    </a:cubicBezTo>
                    <a:cubicBezTo>
                      <a:pt x="5275439" y="87336"/>
                      <a:pt x="5277514" y="61788"/>
                      <a:pt x="5291528" y="59960"/>
                    </a:cubicBezTo>
                    <a:cubicBezTo>
                      <a:pt x="5395696" y="46373"/>
                      <a:pt x="5501391" y="49967"/>
                      <a:pt x="5606322" y="44970"/>
                    </a:cubicBezTo>
                    <a:cubicBezTo>
                      <a:pt x="5719967" y="7089"/>
                      <a:pt x="5714833" y="1171"/>
                      <a:pt x="5861154" y="0"/>
                    </a:cubicBezTo>
                    <a:lnTo>
                      <a:pt x="7570033"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Freeform 9"/>
              <p:cNvSpPr/>
              <p:nvPr/>
            </p:nvSpPr>
            <p:spPr>
              <a:xfrm>
                <a:off x="826957" y="3286124"/>
                <a:ext cx="7570033" cy="239842"/>
              </a:xfrm>
              <a:custGeom>
                <a:avLst/>
                <a:gdLst>
                  <a:gd name="connsiteX0" fmla="*/ 0 w 7570033"/>
                  <a:gd name="connsiteY0" fmla="*/ 239842 h 239842"/>
                  <a:gd name="connsiteX1" fmla="*/ 3252866 w 7570033"/>
                  <a:gd name="connsiteY1" fmla="*/ 224852 h 239842"/>
                  <a:gd name="connsiteX2" fmla="*/ 3897443 w 7570033"/>
                  <a:gd name="connsiteY2" fmla="*/ 194872 h 239842"/>
                  <a:gd name="connsiteX3" fmla="*/ 4182256 w 7570033"/>
                  <a:gd name="connsiteY3" fmla="*/ 149901 h 239842"/>
                  <a:gd name="connsiteX4" fmla="*/ 4946754 w 7570033"/>
                  <a:gd name="connsiteY4" fmla="*/ 134911 h 239842"/>
                  <a:gd name="connsiteX5" fmla="*/ 5261548 w 7570033"/>
                  <a:gd name="connsiteY5" fmla="*/ 89941 h 239842"/>
                  <a:gd name="connsiteX6" fmla="*/ 5291528 w 7570033"/>
                  <a:gd name="connsiteY6" fmla="*/ 59960 h 239842"/>
                  <a:gd name="connsiteX7" fmla="*/ 5606322 w 7570033"/>
                  <a:gd name="connsiteY7" fmla="*/ 44970 h 239842"/>
                  <a:gd name="connsiteX8" fmla="*/ 5861154 w 7570033"/>
                  <a:gd name="connsiteY8" fmla="*/ 0 h 239842"/>
                  <a:gd name="connsiteX9" fmla="*/ 7570033 w 7570033"/>
                  <a:gd name="connsiteY9" fmla="*/ 0 h 2398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7570033" h="239842">
                    <a:moveTo>
                      <a:pt x="0" y="239842"/>
                    </a:moveTo>
                    <a:lnTo>
                      <a:pt x="3252866" y="224852"/>
                    </a:lnTo>
                    <a:cubicBezTo>
                      <a:pt x="3467943" y="222370"/>
                      <a:pt x="3682738" y="207754"/>
                      <a:pt x="3897443" y="194872"/>
                    </a:cubicBezTo>
                    <a:cubicBezTo>
                      <a:pt x="3967348" y="190678"/>
                      <a:pt x="4131317" y="152327"/>
                      <a:pt x="4182256" y="149901"/>
                    </a:cubicBezTo>
                    <a:cubicBezTo>
                      <a:pt x="4436849" y="137777"/>
                      <a:pt x="4691921" y="139908"/>
                      <a:pt x="4946754" y="134911"/>
                    </a:cubicBezTo>
                    <a:cubicBezTo>
                      <a:pt x="5270024" y="42550"/>
                      <a:pt x="4724469" y="190645"/>
                      <a:pt x="5261548" y="89941"/>
                    </a:cubicBezTo>
                    <a:cubicBezTo>
                      <a:pt x="5275439" y="87336"/>
                      <a:pt x="5277514" y="61788"/>
                      <a:pt x="5291528" y="59960"/>
                    </a:cubicBezTo>
                    <a:cubicBezTo>
                      <a:pt x="5395696" y="46373"/>
                      <a:pt x="5501391" y="49967"/>
                      <a:pt x="5606322" y="44970"/>
                    </a:cubicBezTo>
                    <a:cubicBezTo>
                      <a:pt x="5719967" y="7089"/>
                      <a:pt x="5714833" y="1171"/>
                      <a:pt x="5861154" y="0"/>
                    </a:cubicBezTo>
                    <a:lnTo>
                      <a:pt x="7570033"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TextBox 10"/>
              <p:cNvSpPr txBox="1"/>
              <p:nvPr/>
            </p:nvSpPr>
            <p:spPr>
              <a:xfrm>
                <a:off x="428596" y="3714752"/>
                <a:ext cx="1571636" cy="584775"/>
              </a:xfrm>
              <a:prstGeom prst="rect">
                <a:avLst/>
              </a:prstGeom>
              <a:noFill/>
            </p:spPr>
            <p:txBody>
              <a:bodyPr wrap="square" rtlCol="0">
                <a:spAutoFit/>
              </a:bodyPr>
              <a:lstStyle/>
              <a:p>
                <a:r>
                  <a:rPr lang="fa-IR" dirty="0" smtClean="0"/>
                  <a:t>رودخانه</a:t>
                </a:r>
                <a:endParaRPr lang="en-US" dirty="0"/>
              </a:p>
            </p:txBody>
          </p:sp>
        </p:grpSp>
        <p:sp>
          <p:nvSpPr>
            <p:cNvPr id="12" name="TextBox 11"/>
            <p:cNvSpPr txBox="1"/>
            <p:nvPr/>
          </p:nvSpPr>
          <p:spPr>
            <a:xfrm>
              <a:off x="1071538" y="2071678"/>
              <a:ext cx="1571636" cy="584775"/>
            </a:xfrm>
            <a:prstGeom prst="rect">
              <a:avLst/>
            </a:prstGeom>
            <a:noFill/>
          </p:spPr>
          <p:txBody>
            <a:bodyPr wrap="square" rtlCol="0">
              <a:spAutoFit/>
            </a:bodyPr>
            <a:lstStyle/>
            <a:p>
              <a:r>
                <a:rPr lang="fa-IR" dirty="0" smtClean="0"/>
                <a:t>بای پس</a:t>
              </a:r>
              <a:endParaRPr lang="en-US" dirty="0"/>
            </a:p>
          </p:txBody>
        </p:sp>
      </p:grpSp>
    </p:spTree>
    <p:extLst>
      <p:ext uri="{BB962C8B-B14F-4D97-AF65-F5344CB8AC3E}">
        <p14:creationId xmlns:p14="http://schemas.microsoft.com/office/powerpoint/2010/main" val="3791069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0" y="785794"/>
            <a:ext cx="9144000" cy="5170646"/>
          </a:xfrm>
          <a:prstGeom prst="rect">
            <a:avLst/>
          </a:prstGeom>
          <a:noFill/>
          <a:ln w="9525">
            <a:noFill/>
            <a:miter lim="800000"/>
            <a:headEnd/>
            <a:tailEnd/>
          </a:ln>
        </p:spPr>
        <p:txBody>
          <a:bodyPr wrap="square">
            <a:spAutoFit/>
          </a:bodyPr>
          <a:lstStyle/>
          <a:p>
            <a:pPr algn="ctr" rtl="1"/>
            <a:r>
              <a:rPr lang="fa-IR" sz="3000" dirty="0" smtClean="0">
                <a:cs typeface="B Koodak" pitchFamily="2" charset="-78"/>
              </a:rPr>
              <a:t>4- استفاده از استخر و حوضچه</a:t>
            </a:r>
          </a:p>
          <a:p>
            <a:pPr algn="just" rtl="1"/>
            <a:r>
              <a:rPr lang="fa-IR" sz="3000" dirty="0" smtClean="0">
                <a:cs typeface="B Koodak" pitchFamily="2" charset="-78"/>
              </a:rPr>
              <a:t>شامل دو دسته استخرها و حوضچه های  طبیعی و مصنوعی یا انسان ساخت است. طبیعی مثل انواع </a:t>
            </a:r>
            <a:r>
              <a:rPr lang="fa-IR" sz="3000" u="sng" dirty="0" smtClean="0">
                <a:solidFill>
                  <a:srgbClr val="FF0000"/>
                </a:solidFill>
                <a:cs typeface="B Koodak" pitchFamily="2" charset="-78"/>
              </a:rPr>
              <a:t>دریاچه ها و تالابها </a:t>
            </a:r>
            <a:r>
              <a:rPr lang="fa-IR" sz="3000" dirty="0" smtClean="0">
                <a:cs typeface="B Koodak" pitchFamily="2" charset="-78"/>
              </a:rPr>
              <a:t>که جهت کاهش دبی پیک بسیار موثر است. مثل تالاب انزلی که نقش مهمی در تنظیم دبی سیلابی شهر انزلی دارد. </a:t>
            </a:r>
          </a:p>
          <a:p>
            <a:pPr algn="just" rtl="1"/>
            <a:r>
              <a:rPr lang="fa-IR" sz="3000" dirty="0" smtClean="0">
                <a:cs typeface="B Koodak" pitchFamily="2" charset="-78"/>
              </a:rPr>
              <a:t>استخرهای انسان ساخت پرورش ماهی نیز درصورت مکانیابی مناسب میتواند نقش مهمی در کنترل سیل ایفا کند.</a:t>
            </a:r>
          </a:p>
          <a:p>
            <a:pPr algn="just" rtl="1"/>
            <a:r>
              <a:rPr lang="fa-IR" sz="3000" dirty="0" smtClean="0">
                <a:cs typeface="B Koodak" pitchFamily="2" charset="-78"/>
              </a:rPr>
              <a:t>البته در برخی موراد گل آلودگی سیل سبب پائین آوردن کیفیت آب استخرها و حوضچه ها شده و باعث ایجاد حساسیت در ماهیان می شود. </a:t>
            </a:r>
            <a:endParaRPr lang="en-US" sz="3000" dirty="0" smtClean="0">
              <a:cs typeface="B Koodak" pitchFamily="2" charset="-78"/>
            </a:endParaRPr>
          </a:p>
          <a:p>
            <a:pPr algn="just" rtl="1"/>
            <a:endParaRPr lang="fa-IR" sz="3000" dirty="0" smtClean="0">
              <a:cs typeface="B Koodak" pitchFamily="2" charset="-78"/>
            </a:endParaRPr>
          </a:p>
          <a:p>
            <a:pPr algn="ctr" rtl="1"/>
            <a:endParaRPr lang="fa-IR" sz="3000" dirty="0" smtClean="0">
              <a:cs typeface="B Koodak" pitchFamily="2" charset="-78"/>
            </a:endParaRPr>
          </a:p>
        </p:txBody>
      </p:sp>
      <p:sp>
        <p:nvSpPr>
          <p:cNvPr id="4" name="Slide Number Placeholder 3"/>
          <p:cNvSpPr>
            <a:spLocks noGrp="1"/>
          </p:cNvSpPr>
          <p:nvPr>
            <p:ph type="sldNum" sz="quarter" idx="12"/>
          </p:nvPr>
        </p:nvSpPr>
        <p:spPr/>
        <p:txBody>
          <a:bodyPr/>
          <a:lstStyle/>
          <a:p>
            <a:pPr>
              <a:defRPr/>
            </a:pPr>
            <a:fld id="{45BC8178-2427-4EA9-92E5-D32A9A069CF2}" type="slidenum">
              <a:rPr lang="fa-IR"/>
              <a:pPr>
                <a:defRPr/>
              </a:pPr>
              <a:t>55</a:t>
            </a:fld>
            <a:endParaRPr lang="en-US"/>
          </a:p>
        </p:txBody>
      </p:sp>
    </p:spTree>
    <p:extLst>
      <p:ext uri="{BB962C8B-B14F-4D97-AF65-F5344CB8AC3E}">
        <p14:creationId xmlns:p14="http://schemas.microsoft.com/office/powerpoint/2010/main" val="1841466690"/>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Slide Number Placeholder 3"/>
          <p:cNvSpPr>
            <a:spLocks noGrp="1"/>
          </p:cNvSpPr>
          <p:nvPr>
            <p:ph type="sldNum" sz="quarter" idx="12"/>
          </p:nvPr>
        </p:nvSpPr>
        <p:spPr/>
        <p:txBody>
          <a:bodyPr/>
          <a:lstStyle/>
          <a:p>
            <a:pPr>
              <a:defRPr/>
            </a:pPr>
            <a:fld id="{FDF9A4E2-ECA3-4D5D-8F78-5DB8AE7E2C38}" type="slidenum">
              <a:rPr lang="fa-IR" smtClean="0"/>
              <a:pPr>
                <a:defRPr/>
              </a:pPr>
              <a:t>56</a:t>
            </a:fld>
            <a:endParaRPr lang="en-U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620688"/>
            <a:ext cx="6115050" cy="356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5" y="4347400"/>
            <a:ext cx="4896544" cy="2507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69250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0" y="785794"/>
            <a:ext cx="9144000" cy="4708981"/>
          </a:xfrm>
          <a:prstGeom prst="rect">
            <a:avLst/>
          </a:prstGeom>
          <a:noFill/>
          <a:ln w="9525">
            <a:noFill/>
            <a:miter lim="800000"/>
            <a:headEnd/>
            <a:tailEnd/>
          </a:ln>
        </p:spPr>
        <p:txBody>
          <a:bodyPr wrap="square">
            <a:spAutoFit/>
          </a:bodyPr>
          <a:lstStyle/>
          <a:p>
            <a:pPr algn="ctr" rtl="1"/>
            <a:r>
              <a:rPr lang="fa-IR" sz="3000" dirty="0" smtClean="0">
                <a:cs typeface="B Koodak" pitchFamily="2" charset="-78"/>
              </a:rPr>
              <a:t>روشهای مدیریت سیلابدشتها و کنترل سیلاب</a:t>
            </a:r>
          </a:p>
          <a:p>
            <a:pPr algn="just" rtl="1"/>
            <a:r>
              <a:rPr lang="fa-IR" sz="3000" dirty="0" smtClean="0">
                <a:cs typeface="B Koodak" pitchFamily="2" charset="-78"/>
              </a:rPr>
              <a:t>5- </a:t>
            </a:r>
            <a:r>
              <a:rPr lang="fa-IR" sz="3000" u="sng" dirty="0" smtClean="0">
                <a:solidFill>
                  <a:srgbClr val="FF0000"/>
                </a:solidFill>
                <a:cs typeface="B Koodak" pitchFamily="2" charset="-78"/>
              </a:rPr>
              <a:t>عملیات مهندسی رودخانه</a:t>
            </a:r>
            <a:r>
              <a:rPr lang="en-US" sz="3000" u="sng" dirty="0" smtClean="0">
                <a:solidFill>
                  <a:srgbClr val="FF0000"/>
                </a:solidFill>
                <a:cs typeface="B Koodak" pitchFamily="2" charset="-78"/>
              </a:rPr>
              <a:t>River training</a:t>
            </a:r>
            <a:endParaRPr lang="fa-IR" sz="3000" u="sng" dirty="0" smtClean="0">
              <a:solidFill>
                <a:srgbClr val="FF0000"/>
              </a:solidFill>
              <a:cs typeface="B Koodak" pitchFamily="2" charset="-78"/>
            </a:endParaRPr>
          </a:p>
          <a:p>
            <a:pPr algn="just" rtl="1"/>
            <a:r>
              <a:rPr lang="fa-IR" sz="3000" dirty="0" smtClean="0">
                <a:cs typeface="B Koodak" pitchFamily="2" charset="-78"/>
              </a:rPr>
              <a:t>شامل انواع اقدامات سازه ای و نرم جهت حفظ کناره ها، بستر و تثبیت رودخانه است.</a:t>
            </a:r>
          </a:p>
          <a:p>
            <a:pPr algn="just" rtl="1"/>
            <a:r>
              <a:rPr lang="fa-IR" sz="3000" dirty="0" smtClean="0">
                <a:cs typeface="B Koodak" pitchFamily="2" charset="-78"/>
              </a:rPr>
              <a:t>حفاظت و تثبیت دبواره رودخانه مجموعه عملیاتی است که با کاربرد روشهای طبیعی یا بیولوژیکی و سازه ای و یا تلفیقی از هردو به ساماندهی سواحل می پردازد.</a:t>
            </a:r>
          </a:p>
          <a:p>
            <a:pPr algn="just" rtl="1"/>
            <a:endParaRPr lang="fa-IR" sz="3000" dirty="0" smtClean="0">
              <a:cs typeface="B Koodak" pitchFamily="2" charset="-78"/>
            </a:endParaRPr>
          </a:p>
          <a:p>
            <a:pPr algn="just" rtl="1"/>
            <a:r>
              <a:rPr lang="fa-IR" sz="3000" dirty="0" smtClean="0">
                <a:cs typeface="B Koodak" pitchFamily="2" charset="-78"/>
              </a:rPr>
              <a:t>در این مبحث سه مشخصه راستای رودخانه، انحنا، زاویه برخورد، شیب و ضریب زبری بستر و ضریب مارپیچی مورد اصلاح قرار میگیرد.</a:t>
            </a:r>
          </a:p>
        </p:txBody>
      </p:sp>
      <p:sp>
        <p:nvSpPr>
          <p:cNvPr id="4" name="Slide Number Placeholder 3"/>
          <p:cNvSpPr>
            <a:spLocks noGrp="1"/>
          </p:cNvSpPr>
          <p:nvPr>
            <p:ph type="sldNum" sz="quarter" idx="12"/>
          </p:nvPr>
        </p:nvSpPr>
        <p:spPr/>
        <p:txBody>
          <a:bodyPr/>
          <a:lstStyle/>
          <a:p>
            <a:pPr>
              <a:defRPr/>
            </a:pPr>
            <a:fld id="{45BC8178-2427-4EA9-92E5-D32A9A069CF2}" type="slidenum">
              <a:rPr lang="fa-IR"/>
              <a:pPr>
                <a:defRPr/>
              </a:pPr>
              <a:t>57</a:t>
            </a:fld>
            <a:endParaRPr lang="en-US"/>
          </a:p>
        </p:txBody>
      </p:sp>
    </p:spTree>
    <p:extLst>
      <p:ext uri="{BB962C8B-B14F-4D97-AF65-F5344CB8AC3E}">
        <p14:creationId xmlns:p14="http://schemas.microsoft.com/office/powerpoint/2010/main" val="421901407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0" y="785794"/>
            <a:ext cx="9144000" cy="4708981"/>
          </a:xfrm>
          <a:prstGeom prst="rect">
            <a:avLst/>
          </a:prstGeom>
          <a:noFill/>
          <a:ln w="9525">
            <a:noFill/>
            <a:miter lim="800000"/>
            <a:headEnd/>
            <a:tailEnd/>
          </a:ln>
        </p:spPr>
        <p:txBody>
          <a:bodyPr wrap="square">
            <a:spAutoFit/>
          </a:bodyPr>
          <a:lstStyle/>
          <a:p>
            <a:pPr algn="ctr" rtl="1"/>
            <a:r>
              <a:rPr lang="fa-IR" sz="3000" dirty="0" smtClean="0">
                <a:cs typeface="B Koodak" pitchFamily="2" charset="-78"/>
              </a:rPr>
              <a:t>روشهای مدیریت سیلابدشتها و کنترل سیلاب</a:t>
            </a:r>
          </a:p>
          <a:p>
            <a:pPr algn="just" rtl="1"/>
            <a:r>
              <a:rPr lang="fa-IR" sz="3000" dirty="0" smtClean="0">
                <a:cs typeface="B Koodak" pitchFamily="2" charset="-78"/>
              </a:rPr>
              <a:t>6- </a:t>
            </a:r>
            <a:r>
              <a:rPr lang="fa-IR" sz="3000" u="sng" dirty="0" smtClean="0">
                <a:solidFill>
                  <a:srgbClr val="FF0000"/>
                </a:solidFill>
                <a:cs typeface="B Koodak" pitchFamily="2" charset="-78"/>
              </a:rPr>
              <a:t>تمیزکردن مقطع و حریم رودخانه</a:t>
            </a:r>
            <a:r>
              <a:rPr lang="en-US" sz="3000" u="sng" dirty="0" smtClean="0">
                <a:solidFill>
                  <a:srgbClr val="FF0000"/>
                </a:solidFill>
                <a:cs typeface="B Koodak" pitchFamily="2" charset="-78"/>
              </a:rPr>
              <a:t>River cleaning</a:t>
            </a:r>
            <a:endParaRPr lang="fa-IR" sz="3000" u="sng" dirty="0" smtClean="0">
              <a:solidFill>
                <a:srgbClr val="FF0000"/>
              </a:solidFill>
              <a:cs typeface="B Koodak" pitchFamily="2" charset="-78"/>
            </a:endParaRPr>
          </a:p>
          <a:p>
            <a:pPr algn="just" rtl="1"/>
            <a:r>
              <a:rPr lang="fa-IR" sz="3000" dirty="0" smtClean="0">
                <a:cs typeface="B Koodak" pitchFamily="2" charset="-78"/>
              </a:rPr>
              <a:t>یکی از مهمترین اقدامات ساماندهی  سواحل و رودخانه ها تاثیربرروی ضریب مانینگ است که پس از رخداد سیل صورت میگیرد. بطوریکه پس از سیل سنگها، قلوه سنگها، تنه درخت و هر آنچه که باعث افزایش ضریب زبری شده و توسط سیل حمل گردیده از بستر زدوده شده تا شرایط برای سیل بعدی بغرنجتر نباشد.</a:t>
            </a:r>
          </a:p>
          <a:p>
            <a:pPr algn="just" rtl="1"/>
            <a:r>
              <a:rPr lang="fa-IR" sz="3000" dirty="0" smtClean="0">
                <a:cs typeface="B Koodak" pitchFamily="2" charset="-78"/>
              </a:rPr>
              <a:t>چنانچه موانع فیزیکی و سازه ای که در مسیر رودخانه احداث شده و همچنین ساخت و ساز در حریم رودخانه براساس اصول طراحی شده باشد مشکلی ایجاد نخواهد کرد.</a:t>
            </a:r>
            <a:endParaRPr lang="en-US" sz="3000" dirty="0" smtClean="0">
              <a:cs typeface="B Koodak" pitchFamily="2" charset="-78"/>
            </a:endParaRPr>
          </a:p>
        </p:txBody>
      </p:sp>
      <p:sp>
        <p:nvSpPr>
          <p:cNvPr id="4" name="Slide Number Placeholder 3"/>
          <p:cNvSpPr>
            <a:spLocks noGrp="1"/>
          </p:cNvSpPr>
          <p:nvPr>
            <p:ph type="sldNum" sz="quarter" idx="12"/>
          </p:nvPr>
        </p:nvSpPr>
        <p:spPr/>
        <p:txBody>
          <a:bodyPr/>
          <a:lstStyle/>
          <a:p>
            <a:pPr>
              <a:defRPr/>
            </a:pPr>
            <a:fld id="{45BC8178-2427-4EA9-92E5-D32A9A069CF2}" type="slidenum">
              <a:rPr lang="fa-IR"/>
              <a:pPr>
                <a:defRPr/>
              </a:pPr>
              <a:t>58</a:t>
            </a:fld>
            <a:endParaRPr lang="en-US"/>
          </a:p>
        </p:txBody>
      </p:sp>
    </p:spTree>
    <p:extLst>
      <p:ext uri="{BB962C8B-B14F-4D97-AF65-F5344CB8AC3E}">
        <p14:creationId xmlns:p14="http://schemas.microsoft.com/office/powerpoint/2010/main" val="4429005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0" y="785794"/>
            <a:ext cx="9144000" cy="5632311"/>
          </a:xfrm>
          <a:prstGeom prst="rect">
            <a:avLst/>
          </a:prstGeom>
          <a:noFill/>
          <a:ln w="9525">
            <a:noFill/>
            <a:miter lim="800000"/>
            <a:headEnd/>
            <a:tailEnd/>
          </a:ln>
        </p:spPr>
        <p:txBody>
          <a:bodyPr wrap="square">
            <a:spAutoFit/>
          </a:bodyPr>
          <a:lstStyle/>
          <a:p>
            <a:pPr algn="ctr" rtl="1"/>
            <a:r>
              <a:rPr lang="fa-IR" sz="3000" dirty="0" smtClean="0">
                <a:cs typeface="B Koodak" pitchFamily="2" charset="-78"/>
              </a:rPr>
              <a:t>روشهای مدیریت سیلابدشتها و کنترل سیلاب</a:t>
            </a:r>
          </a:p>
          <a:p>
            <a:pPr algn="just" rtl="1"/>
            <a:r>
              <a:rPr lang="fa-IR" sz="3000" dirty="0" smtClean="0">
                <a:cs typeface="B Koodak" pitchFamily="2" charset="-78"/>
              </a:rPr>
              <a:t>7- تعریض و تعمیق</a:t>
            </a:r>
          </a:p>
          <a:p>
            <a:pPr algn="just" rtl="1"/>
            <a:r>
              <a:rPr lang="fa-IR" sz="3000" dirty="0" smtClean="0">
                <a:cs typeface="B Koodak" pitchFamily="2" charset="-78"/>
              </a:rPr>
              <a:t>از دیگراقداماتی که برروی ضریب مانینگ موثر است تعریض و تعمیق است که تعریض با کاهش سرعت جریان و کاهش عمق دبی و شدت جریان سیل را کاهش داده و تعمیق سبب افزایش سرعت جریان می گردد.</a:t>
            </a:r>
          </a:p>
          <a:p>
            <a:pPr algn="just" rtl="1"/>
            <a:endParaRPr lang="fa-IR" sz="3000" dirty="0" smtClean="0">
              <a:cs typeface="B Koodak" pitchFamily="2" charset="-78"/>
            </a:endParaRPr>
          </a:p>
          <a:p>
            <a:pPr algn="just" rtl="1"/>
            <a:r>
              <a:rPr lang="fa-IR" sz="3000" dirty="0" smtClean="0">
                <a:cs typeface="B Koodak" pitchFamily="2" charset="-78"/>
              </a:rPr>
              <a:t>8- اصلاح پلها</a:t>
            </a:r>
          </a:p>
          <a:p>
            <a:pPr algn="just" rtl="1"/>
            <a:r>
              <a:rPr lang="fa-IR" sz="3000" dirty="0" smtClean="0">
                <a:cs typeface="B Koodak" pitchFamily="2" charset="-78"/>
              </a:rPr>
              <a:t>تعیین فاصله مناسب برای پلها، تعییین دبی با دوره بازگشت مشخص و همچنین لایروبی پلها جهت جلوگیری از گرفتگی در هنگام سیل بسیار موثر است.</a:t>
            </a:r>
          </a:p>
          <a:p>
            <a:pPr algn="just" rtl="1"/>
            <a:endParaRPr lang="fa-IR" sz="3000" dirty="0" smtClean="0">
              <a:cs typeface="B Koodak" pitchFamily="2" charset="-78"/>
            </a:endParaRPr>
          </a:p>
        </p:txBody>
      </p:sp>
      <p:sp>
        <p:nvSpPr>
          <p:cNvPr id="4" name="Slide Number Placeholder 3"/>
          <p:cNvSpPr>
            <a:spLocks noGrp="1"/>
          </p:cNvSpPr>
          <p:nvPr>
            <p:ph type="sldNum" sz="quarter" idx="12"/>
          </p:nvPr>
        </p:nvSpPr>
        <p:spPr/>
        <p:txBody>
          <a:bodyPr/>
          <a:lstStyle/>
          <a:p>
            <a:pPr>
              <a:defRPr/>
            </a:pPr>
            <a:fld id="{45BC8178-2427-4EA9-92E5-D32A9A069CF2}" type="slidenum">
              <a:rPr lang="fa-IR"/>
              <a:pPr>
                <a:defRPr/>
              </a:pPr>
              <a:t>59</a:t>
            </a:fld>
            <a:endParaRPr lang="en-US"/>
          </a:p>
        </p:txBody>
      </p:sp>
    </p:spTree>
    <p:extLst>
      <p:ext uri="{BB962C8B-B14F-4D97-AF65-F5344CB8AC3E}">
        <p14:creationId xmlns:p14="http://schemas.microsoft.com/office/powerpoint/2010/main" val="35096886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94E1C5-702D-4697-9A79-C60B218686C6}" type="slidenum">
              <a:rPr lang="fa-IR" smtClean="0"/>
              <a:t>6</a:t>
            </a:fld>
            <a:endParaRPr lang="fa-I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764704"/>
            <a:ext cx="6656288" cy="4992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745" y="1124744"/>
            <a:ext cx="6944320" cy="5208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Image result for ‫فرسایش بادی در سیریک‬‎"/>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764704"/>
            <a:ext cx="6598928" cy="494569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گرد و غبار بادی در سیریک‬‎"/>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2745" y="1244588"/>
            <a:ext cx="7952496" cy="4968552"/>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فرسایش ساحلی در هرمزگان‬‎"/>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94905" y="692696"/>
            <a:ext cx="4148176" cy="58572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169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 calcmode="lin" valueType="num">
                                      <p:cBhvr additive="base">
                                        <p:cTn id="7" dur="500" fill="hold"/>
                                        <p:tgtEl>
                                          <p:spTgt spid="1026"/>
                                        </p:tgtEl>
                                        <p:attrNameLst>
                                          <p:attrName>ppt_x</p:attrName>
                                        </p:attrNameLst>
                                      </p:cBhvr>
                                      <p:tavLst>
                                        <p:tav tm="0">
                                          <p:val>
                                            <p:strVal val="#ppt_x"/>
                                          </p:val>
                                        </p:tav>
                                        <p:tav tm="100000">
                                          <p:val>
                                            <p:strVal val="#ppt_x"/>
                                          </p:val>
                                        </p:tav>
                                      </p:tavLst>
                                    </p:anim>
                                    <p:anim calcmode="lin" valueType="num">
                                      <p:cBhvr additive="base">
                                        <p:cTn id="8"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nodeType="clickEffect">
                                  <p:stCondLst>
                                    <p:cond delay="0"/>
                                  </p:stCondLst>
                                  <p:childTnLst>
                                    <p:set>
                                      <p:cBhvr>
                                        <p:cTn id="19" dur="1" fill="hold">
                                          <p:stCondLst>
                                            <p:cond delay="0"/>
                                          </p:stCondLst>
                                        </p:cTn>
                                        <p:tgtEl>
                                          <p:spTgt spid="1028"/>
                                        </p:tgtEl>
                                        <p:attrNameLst>
                                          <p:attrName>style.visibility</p:attrName>
                                        </p:attrNameLst>
                                      </p:cBhvr>
                                      <p:to>
                                        <p:strVal val="visible"/>
                                      </p:to>
                                    </p:set>
                                    <p:anim calcmode="lin" valueType="num">
                                      <p:cBhvr additive="base">
                                        <p:cTn id="20" dur="500" fill="hold"/>
                                        <p:tgtEl>
                                          <p:spTgt spid="1028"/>
                                        </p:tgtEl>
                                        <p:attrNameLst>
                                          <p:attrName>ppt_x</p:attrName>
                                        </p:attrNameLst>
                                      </p:cBhvr>
                                      <p:tavLst>
                                        <p:tav tm="0">
                                          <p:val>
                                            <p:strVal val="#ppt_x"/>
                                          </p:val>
                                        </p:tav>
                                        <p:tav tm="100000">
                                          <p:val>
                                            <p:strVal val="#ppt_x"/>
                                          </p:val>
                                        </p:tav>
                                      </p:tavLst>
                                    </p:anim>
                                    <p:anim calcmode="lin" valueType="num">
                                      <p:cBhvr additive="base">
                                        <p:cTn id="21"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1030"/>
                                        </p:tgtEl>
                                        <p:attrNameLst>
                                          <p:attrName>style.visibility</p:attrName>
                                        </p:attrNameLst>
                                      </p:cBhvr>
                                      <p:to>
                                        <p:strVal val="visible"/>
                                      </p:to>
                                    </p:set>
                                    <p:anim calcmode="lin" valueType="num">
                                      <p:cBhvr additive="base">
                                        <p:cTn id="26" dur="500" fill="hold"/>
                                        <p:tgtEl>
                                          <p:spTgt spid="1030"/>
                                        </p:tgtEl>
                                        <p:attrNameLst>
                                          <p:attrName>ppt_x</p:attrName>
                                        </p:attrNameLst>
                                      </p:cBhvr>
                                      <p:tavLst>
                                        <p:tav tm="0">
                                          <p:val>
                                            <p:strVal val="#ppt_x"/>
                                          </p:val>
                                        </p:tav>
                                        <p:tav tm="100000">
                                          <p:val>
                                            <p:strVal val="#ppt_x"/>
                                          </p:val>
                                        </p:tav>
                                      </p:tavLst>
                                    </p:anim>
                                    <p:anim calcmode="lin" valueType="num">
                                      <p:cBhvr additive="base">
                                        <p:cTn id="27"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032"/>
                                        </p:tgtEl>
                                        <p:attrNameLst>
                                          <p:attrName>style.visibility</p:attrName>
                                        </p:attrNameLst>
                                      </p:cBhvr>
                                      <p:to>
                                        <p:strVal val="visible"/>
                                      </p:to>
                                    </p:set>
                                    <p:animEffect transition="in" filter="fade">
                                      <p:cBhvr>
                                        <p:cTn id="32" dur="500"/>
                                        <p:tgtEl>
                                          <p:spTgt spid="10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0" y="785794"/>
            <a:ext cx="9144000" cy="4247317"/>
          </a:xfrm>
          <a:prstGeom prst="rect">
            <a:avLst/>
          </a:prstGeom>
          <a:noFill/>
          <a:ln w="9525">
            <a:noFill/>
            <a:miter lim="800000"/>
            <a:headEnd/>
            <a:tailEnd/>
          </a:ln>
        </p:spPr>
        <p:txBody>
          <a:bodyPr wrap="square">
            <a:spAutoFit/>
          </a:bodyPr>
          <a:lstStyle/>
          <a:p>
            <a:pPr algn="ctr" rtl="1"/>
            <a:r>
              <a:rPr lang="fa-IR" sz="3000" dirty="0" smtClean="0">
                <a:cs typeface="B Koodak" pitchFamily="2" charset="-78"/>
              </a:rPr>
              <a:t>9- احداث میانبر یا کات آف</a:t>
            </a:r>
          </a:p>
          <a:p>
            <a:pPr algn="just" rtl="1"/>
            <a:r>
              <a:rPr lang="fa-IR" sz="3000" dirty="0" smtClean="0">
                <a:cs typeface="B Koodak" pitchFamily="2" charset="-78"/>
              </a:rPr>
              <a:t>به منظورافزایش راندمان هیدرولیکی در برخی رودخانه ها از میانبرهای مصنوعی استفاده می </a:t>
            </a:r>
            <a:r>
              <a:rPr lang="fa-IR" sz="3000" u="sng" dirty="0" smtClean="0">
                <a:solidFill>
                  <a:srgbClr val="FF0000"/>
                </a:solidFill>
                <a:cs typeface="B Koodak" pitchFamily="2" charset="-78"/>
              </a:rPr>
              <a:t>شود.میانبرها با کاهش طول رودخانه سبب افزایش شیب می شود، لذا با افزایش سرعت از ارتفاع سیل کاسته شده ، از طرفی مسیر حرکت سیل را کوتاه میکند</a:t>
            </a:r>
            <a:r>
              <a:rPr lang="fa-IR" sz="3000" dirty="0" smtClean="0">
                <a:cs typeface="B Koodak" pitchFamily="2" charset="-78"/>
              </a:rPr>
              <a:t>.</a:t>
            </a:r>
          </a:p>
          <a:p>
            <a:pPr algn="just" rtl="1"/>
            <a:r>
              <a:rPr lang="fa-IR" sz="3000" dirty="0" smtClean="0">
                <a:cs typeface="B Koodak" pitchFamily="2" charset="-78"/>
              </a:rPr>
              <a:t>در احداث میانبرمطالعه دقیق سیل عبوری و وضعیت پائین دست و بالادست بسیار مهم است. چرا که با کاهش طول مسیر سیلاب سریع به پائین رسیده، لذا توجه به الگوی جریان نیز بسیار مهم است و از طرفی نگهداری و تعمیر آنها دائمی و هزینه بردار است.</a:t>
            </a:r>
            <a:endParaRPr lang="en-US" sz="3000" dirty="0" smtClean="0">
              <a:cs typeface="B Koodak" pitchFamily="2" charset="-78"/>
            </a:endParaRPr>
          </a:p>
        </p:txBody>
      </p:sp>
      <p:sp>
        <p:nvSpPr>
          <p:cNvPr id="4" name="Slide Number Placeholder 3"/>
          <p:cNvSpPr>
            <a:spLocks noGrp="1"/>
          </p:cNvSpPr>
          <p:nvPr>
            <p:ph type="sldNum" sz="quarter" idx="12"/>
          </p:nvPr>
        </p:nvSpPr>
        <p:spPr/>
        <p:txBody>
          <a:bodyPr/>
          <a:lstStyle/>
          <a:p>
            <a:pPr>
              <a:defRPr/>
            </a:pPr>
            <a:fld id="{45BC8178-2427-4EA9-92E5-D32A9A069CF2}" type="slidenum">
              <a:rPr lang="fa-IR"/>
              <a:pPr>
                <a:defRPr/>
              </a:pPr>
              <a:t>60</a:t>
            </a:fld>
            <a:endParaRPr lang="en-US"/>
          </a:p>
        </p:txBody>
      </p:sp>
      <p:sp>
        <p:nvSpPr>
          <p:cNvPr id="5" name="Freeform 4"/>
          <p:cNvSpPr/>
          <p:nvPr/>
        </p:nvSpPr>
        <p:spPr>
          <a:xfrm>
            <a:off x="1199213" y="5876144"/>
            <a:ext cx="7480092" cy="695969"/>
          </a:xfrm>
          <a:custGeom>
            <a:avLst/>
            <a:gdLst>
              <a:gd name="connsiteX0" fmla="*/ 0 w 7480092"/>
              <a:gd name="connsiteY0" fmla="*/ 434715 h 695969"/>
              <a:gd name="connsiteX1" fmla="*/ 269823 w 7480092"/>
              <a:gd name="connsiteY1" fmla="*/ 404735 h 695969"/>
              <a:gd name="connsiteX2" fmla="*/ 374754 w 7480092"/>
              <a:gd name="connsiteY2" fmla="*/ 284813 h 695969"/>
              <a:gd name="connsiteX3" fmla="*/ 494676 w 7480092"/>
              <a:gd name="connsiteY3" fmla="*/ 224853 h 695969"/>
              <a:gd name="connsiteX4" fmla="*/ 539646 w 7480092"/>
              <a:gd name="connsiteY4" fmla="*/ 179882 h 695969"/>
              <a:gd name="connsiteX5" fmla="*/ 644577 w 7480092"/>
              <a:gd name="connsiteY5" fmla="*/ 149902 h 695969"/>
              <a:gd name="connsiteX6" fmla="*/ 689548 w 7480092"/>
              <a:gd name="connsiteY6" fmla="*/ 119922 h 695969"/>
              <a:gd name="connsiteX7" fmla="*/ 809469 w 7480092"/>
              <a:gd name="connsiteY7" fmla="*/ 104931 h 695969"/>
              <a:gd name="connsiteX8" fmla="*/ 1439056 w 7480092"/>
              <a:gd name="connsiteY8" fmla="*/ 119922 h 695969"/>
              <a:gd name="connsiteX9" fmla="*/ 1484026 w 7480092"/>
              <a:gd name="connsiteY9" fmla="*/ 149902 h 695969"/>
              <a:gd name="connsiteX10" fmla="*/ 1603948 w 7480092"/>
              <a:gd name="connsiteY10" fmla="*/ 194872 h 695969"/>
              <a:gd name="connsiteX11" fmla="*/ 1693889 w 7480092"/>
              <a:gd name="connsiteY11" fmla="*/ 254833 h 695969"/>
              <a:gd name="connsiteX12" fmla="*/ 1738859 w 7480092"/>
              <a:gd name="connsiteY12" fmla="*/ 284813 h 695969"/>
              <a:gd name="connsiteX13" fmla="*/ 1783830 w 7480092"/>
              <a:gd name="connsiteY13" fmla="*/ 299804 h 695969"/>
              <a:gd name="connsiteX14" fmla="*/ 1843790 w 7480092"/>
              <a:gd name="connsiteY14" fmla="*/ 329784 h 695969"/>
              <a:gd name="connsiteX15" fmla="*/ 1933731 w 7480092"/>
              <a:gd name="connsiteY15" fmla="*/ 359764 h 695969"/>
              <a:gd name="connsiteX16" fmla="*/ 1978702 w 7480092"/>
              <a:gd name="connsiteY16" fmla="*/ 374754 h 695969"/>
              <a:gd name="connsiteX17" fmla="*/ 2113613 w 7480092"/>
              <a:gd name="connsiteY17" fmla="*/ 434715 h 695969"/>
              <a:gd name="connsiteX18" fmla="*/ 2173574 w 7480092"/>
              <a:gd name="connsiteY18" fmla="*/ 464695 h 695969"/>
              <a:gd name="connsiteX19" fmla="*/ 2263515 w 7480092"/>
              <a:gd name="connsiteY19" fmla="*/ 494676 h 695969"/>
              <a:gd name="connsiteX20" fmla="*/ 2323476 w 7480092"/>
              <a:gd name="connsiteY20" fmla="*/ 524656 h 695969"/>
              <a:gd name="connsiteX21" fmla="*/ 2593298 w 7480092"/>
              <a:gd name="connsiteY21" fmla="*/ 554636 h 695969"/>
              <a:gd name="connsiteX22" fmla="*/ 2668249 w 7480092"/>
              <a:gd name="connsiteY22" fmla="*/ 584617 h 695969"/>
              <a:gd name="connsiteX23" fmla="*/ 3417757 w 7480092"/>
              <a:gd name="connsiteY23" fmla="*/ 539646 h 695969"/>
              <a:gd name="connsiteX24" fmla="*/ 3507698 w 7480092"/>
              <a:gd name="connsiteY24" fmla="*/ 479686 h 695969"/>
              <a:gd name="connsiteX25" fmla="*/ 3552669 w 7480092"/>
              <a:gd name="connsiteY25" fmla="*/ 464695 h 695969"/>
              <a:gd name="connsiteX26" fmla="*/ 3612630 w 7480092"/>
              <a:gd name="connsiteY26" fmla="*/ 434715 h 695969"/>
              <a:gd name="connsiteX27" fmla="*/ 3672590 w 7480092"/>
              <a:gd name="connsiteY27" fmla="*/ 419725 h 695969"/>
              <a:gd name="connsiteX28" fmla="*/ 3717561 w 7480092"/>
              <a:gd name="connsiteY28" fmla="*/ 389745 h 695969"/>
              <a:gd name="connsiteX29" fmla="*/ 3822492 w 7480092"/>
              <a:gd name="connsiteY29" fmla="*/ 359764 h 695969"/>
              <a:gd name="connsiteX30" fmla="*/ 3942413 w 7480092"/>
              <a:gd name="connsiteY30" fmla="*/ 314794 h 695969"/>
              <a:gd name="connsiteX31" fmla="*/ 4302177 w 7480092"/>
              <a:gd name="connsiteY31" fmla="*/ 329784 h 695969"/>
              <a:gd name="connsiteX32" fmla="*/ 4347148 w 7480092"/>
              <a:gd name="connsiteY32" fmla="*/ 344774 h 695969"/>
              <a:gd name="connsiteX33" fmla="*/ 4452079 w 7480092"/>
              <a:gd name="connsiteY33" fmla="*/ 374754 h 695969"/>
              <a:gd name="connsiteX34" fmla="*/ 4601980 w 7480092"/>
              <a:gd name="connsiteY34" fmla="*/ 389745 h 695969"/>
              <a:gd name="connsiteX35" fmla="*/ 4676931 w 7480092"/>
              <a:gd name="connsiteY35" fmla="*/ 404735 h 695969"/>
              <a:gd name="connsiteX36" fmla="*/ 4721902 w 7480092"/>
              <a:gd name="connsiteY36" fmla="*/ 449705 h 695969"/>
              <a:gd name="connsiteX37" fmla="*/ 4826833 w 7480092"/>
              <a:gd name="connsiteY37" fmla="*/ 479686 h 695969"/>
              <a:gd name="connsiteX38" fmla="*/ 4961744 w 7480092"/>
              <a:gd name="connsiteY38" fmla="*/ 539646 h 695969"/>
              <a:gd name="connsiteX39" fmla="*/ 5081666 w 7480092"/>
              <a:gd name="connsiteY39" fmla="*/ 599607 h 695969"/>
              <a:gd name="connsiteX40" fmla="*/ 5141626 w 7480092"/>
              <a:gd name="connsiteY40" fmla="*/ 629587 h 695969"/>
              <a:gd name="connsiteX41" fmla="*/ 5816184 w 7480092"/>
              <a:gd name="connsiteY41" fmla="*/ 674558 h 695969"/>
              <a:gd name="connsiteX42" fmla="*/ 6565692 w 7480092"/>
              <a:gd name="connsiteY42" fmla="*/ 659567 h 695969"/>
              <a:gd name="connsiteX43" fmla="*/ 6670623 w 7480092"/>
              <a:gd name="connsiteY43" fmla="*/ 584617 h 695969"/>
              <a:gd name="connsiteX44" fmla="*/ 6775554 w 7480092"/>
              <a:gd name="connsiteY44" fmla="*/ 524656 h 695969"/>
              <a:gd name="connsiteX45" fmla="*/ 6895476 w 7480092"/>
              <a:gd name="connsiteY45" fmla="*/ 389745 h 695969"/>
              <a:gd name="connsiteX46" fmla="*/ 7000407 w 7480092"/>
              <a:gd name="connsiteY46" fmla="*/ 284813 h 695969"/>
              <a:gd name="connsiteX47" fmla="*/ 7075357 w 7480092"/>
              <a:gd name="connsiteY47" fmla="*/ 194872 h 695969"/>
              <a:gd name="connsiteX48" fmla="*/ 7195279 w 7480092"/>
              <a:gd name="connsiteY48" fmla="*/ 134912 h 695969"/>
              <a:gd name="connsiteX49" fmla="*/ 7285220 w 7480092"/>
              <a:gd name="connsiteY49" fmla="*/ 89941 h 695969"/>
              <a:gd name="connsiteX50" fmla="*/ 7435121 w 7480092"/>
              <a:gd name="connsiteY50" fmla="*/ 14990 h 695969"/>
              <a:gd name="connsiteX51" fmla="*/ 7480092 w 7480092"/>
              <a:gd name="connsiteY51" fmla="*/ 0 h 69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480092" h="695969">
                <a:moveTo>
                  <a:pt x="0" y="434715"/>
                </a:moveTo>
                <a:cubicBezTo>
                  <a:pt x="89941" y="424722"/>
                  <a:pt x="180927" y="421668"/>
                  <a:pt x="269823" y="404735"/>
                </a:cubicBezTo>
                <a:cubicBezTo>
                  <a:pt x="331034" y="393076"/>
                  <a:pt x="332280" y="313129"/>
                  <a:pt x="374754" y="284813"/>
                </a:cubicBezTo>
                <a:cubicBezTo>
                  <a:pt x="442114" y="239907"/>
                  <a:pt x="402998" y="261524"/>
                  <a:pt x="494676" y="224853"/>
                </a:cubicBezTo>
                <a:cubicBezTo>
                  <a:pt x="509666" y="209863"/>
                  <a:pt x="522007" y="191641"/>
                  <a:pt x="539646" y="179882"/>
                </a:cubicBezTo>
                <a:cubicBezTo>
                  <a:pt x="552548" y="171281"/>
                  <a:pt x="636582" y="151901"/>
                  <a:pt x="644577" y="149902"/>
                </a:cubicBezTo>
                <a:cubicBezTo>
                  <a:pt x="659567" y="139909"/>
                  <a:pt x="672167" y="124662"/>
                  <a:pt x="689548" y="119922"/>
                </a:cubicBezTo>
                <a:cubicBezTo>
                  <a:pt x="728413" y="109322"/>
                  <a:pt x="769184" y="104931"/>
                  <a:pt x="809469" y="104931"/>
                </a:cubicBezTo>
                <a:cubicBezTo>
                  <a:pt x="1019391" y="104931"/>
                  <a:pt x="1229194" y="114925"/>
                  <a:pt x="1439056" y="119922"/>
                </a:cubicBezTo>
                <a:cubicBezTo>
                  <a:pt x="1454046" y="129915"/>
                  <a:pt x="1467912" y="141845"/>
                  <a:pt x="1484026" y="149902"/>
                </a:cubicBezTo>
                <a:cubicBezTo>
                  <a:pt x="1519875" y="167826"/>
                  <a:pt x="1565026" y="181898"/>
                  <a:pt x="1603948" y="194872"/>
                </a:cubicBezTo>
                <a:cubicBezTo>
                  <a:pt x="1657381" y="248307"/>
                  <a:pt x="1609187" y="206433"/>
                  <a:pt x="1693889" y="254833"/>
                </a:cubicBezTo>
                <a:cubicBezTo>
                  <a:pt x="1709531" y="263771"/>
                  <a:pt x="1722745" y="276756"/>
                  <a:pt x="1738859" y="284813"/>
                </a:cubicBezTo>
                <a:cubicBezTo>
                  <a:pt x="1752992" y="291880"/>
                  <a:pt x="1769306" y="293580"/>
                  <a:pt x="1783830" y="299804"/>
                </a:cubicBezTo>
                <a:cubicBezTo>
                  <a:pt x="1804369" y="308607"/>
                  <a:pt x="1823042" y="321485"/>
                  <a:pt x="1843790" y="329784"/>
                </a:cubicBezTo>
                <a:cubicBezTo>
                  <a:pt x="1873132" y="341521"/>
                  <a:pt x="1903751" y="349771"/>
                  <a:pt x="1933731" y="359764"/>
                </a:cubicBezTo>
                <a:lnTo>
                  <a:pt x="1978702" y="374754"/>
                </a:lnTo>
                <a:cubicBezTo>
                  <a:pt x="2065219" y="432434"/>
                  <a:pt x="1979826" y="381201"/>
                  <a:pt x="2113613" y="434715"/>
                </a:cubicBezTo>
                <a:cubicBezTo>
                  <a:pt x="2134361" y="443014"/>
                  <a:pt x="2152826" y="456396"/>
                  <a:pt x="2173574" y="464695"/>
                </a:cubicBezTo>
                <a:cubicBezTo>
                  <a:pt x="2202916" y="476432"/>
                  <a:pt x="2235249" y="480543"/>
                  <a:pt x="2263515" y="494676"/>
                </a:cubicBezTo>
                <a:cubicBezTo>
                  <a:pt x="2283502" y="504669"/>
                  <a:pt x="2302277" y="517590"/>
                  <a:pt x="2323476" y="524656"/>
                </a:cubicBezTo>
                <a:cubicBezTo>
                  <a:pt x="2390117" y="546870"/>
                  <a:pt x="2557625" y="551892"/>
                  <a:pt x="2593298" y="554636"/>
                </a:cubicBezTo>
                <a:cubicBezTo>
                  <a:pt x="2618282" y="564630"/>
                  <a:pt x="2641341" y="584617"/>
                  <a:pt x="2668249" y="584617"/>
                </a:cubicBezTo>
                <a:cubicBezTo>
                  <a:pt x="3212699" y="584617"/>
                  <a:pt x="3139712" y="595255"/>
                  <a:pt x="3417757" y="539646"/>
                </a:cubicBezTo>
                <a:cubicBezTo>
                  <a:pt x="3447737" y="519659"/>
                  <a:pt x="3473515" y="491081"/>
                  <a:pt x="3507698" y="479686"/>
                </a:cubicBezTo>
                <a:cubicBezTo>
                  <a:pt x="3522688" y="474689"/>
                  <a:pt x="3538145" y="470919"/>
                  <a:pt x="3552669" y="464695"/>
                </a:cubicBezTo>
                <a:cubicBezTo>
                  <a:pt x="3573208" y="455892"/>
                  <a:pt x="3591707" y="442561"/>
                  <a:pt x="3612630" y="434715"/>
                </a:cubicBezTo>
                <a:cubicBezTo>
                  <a:pt x="3631920" y="427481"/>
                  <a:pt x="3652603" y="424722"/>
                  <a:pt x="3672590" y="419725"/>
                </a:cubicBezTo>
                <a:cubicBezTo>
                  <a:pt x="3687580" y="409732"/>
                  <a:pt x="3701447" y="397802"/>
                  <a:pt x="3717561" y="389745"/>
                </a:cubicBezTo>
                <a:cubicBezTo>
                  <a:pt x="3753811" y="371620"/>
                  <a:pt x="3784055" y="374178"/>
                  <a:pt x="3822492" y="359764"/>
                </a:cubicBezTo>
                <a:cubicBezTo>
                  <a:pt x="3979270" y="300973"/>
                  <a:pt x="3788503" y="353272"/>
                  <a:pt x="3942413" y="314794"/>
                </a:cubicBezTo>
                <a:cubicBezTo>
                  <a:pt x="4062334" y="319791"/>
                  <a:pt x="4182480" y="320918"/>
                  <a:pt x="4302177" y="329784"/>
                </a:cubicBezTo>
                <a:cubicBezTo>
                  <a:pt x="4317935" y="330951"/>
                  <a:pt x="4332013" y="340234"/>
                  <a:pt x="4347148" y="344774"/>
                </a:cubicBezTo>
                <a:cubicBezTo>
                  <a:pt x="4381991" y="355227"/>
                  <a:pt x="4416256" y="368432"/>
                  <a:pt x="4452079" y="374754"/>
                </a:cubicBezTo>
                <a:cubicBezTo>
                  <a:pt x="4501531" y="383481"/>
                  <a:pt x="4552204" y="383108"/>
                  <a:pt x="4601980" y="389745"/>
                </a:cubicBezTo>
                <a:cubicBezTo>
                  <a:pt x="4627235" y="393112"/>
                  <a:pt x="4651947" y="399738"/>
                  <a:pt x="4676931" y="404735"/>
                </a:cubicBezTo>
                <a:cubicBezTo>
                  <a:pt x="4691921" y="419725"/>
                  <a:pt x="4704263" y="437946"/>
                  <a:pt x="4721902" y="449705"/>
                </a:cubicBezTo>
                <a:cubicBezTo>
                  <a:pt x="4734804" y="458306"/>
                  <a:pt x="4818840" y="477688"/>
                  <a:pt x="4826833" y="479686"/>
                </a:cubicBezTo>
                <a:cubicBezTo>
                  <a:pt x="5024208" y="627715"/>
                  <a:pt x="4742948" y="430247"/>
                  <a:pt x="4961744" y="539646"/>
                </a:cubicBezTo>
                <a:cubicBezTo>
                  <a:pt x="5129706" y="623628"/>
                  <a:pt x="4859764" y="555227"/>
                  <a:pt x="5081666" y="599607"/>
                </a:cubicBezTo>
                <a:cubicBezTo>
                  <a:pt x="5101653" y="609600"/>
                  <a:pt x="5120268" y="623015"/>
                  <a:pt x="5141626" y="629587"/>
                </a:cubicBezTo>
                <a:cubicBezTo>
                  <a:pt x="5357370" y="695969"/>
                  <a:pt x="5600936" y="668579"/>
                  <a:pt x="5816184" y="674558"/>
                </a:cubicBezTo>
                <a:cubicBezTo>
                  <a:pt x="6066020" y="669561"/>
                  <a:pt x="6316191" y="673428"/>
                  <a:pt x="6565692" y="659567"/>
                </a:cubicBezTo>
                <a:cubicBezTo>
                  <a:pt x="6619151" y="656597"/>
                  <a:pt x="6634008" y="610771"/>
                  <a:pt x="6670623" y="584617"/>
                </a:cubicBezTo>
                <a:cubicBezTo>
                  <a:pt x="6745925" y="530830"/>
                  <a:pt x="6712614" y="579729"/>
                  <a:pt x="6775554" y="524656"/>
                </a:cubicBezTo>
                <a:cubicBezTo>
                  <a:pt x="6913752" y="403733"/>
                  <a:pt x="6797075" y="497986"/>
                  <a:pt x="6895476" y="389745"/>
                </a:cubicBezTo>
                <a:cubicBezTo>
                  <a:pt x="6928750" y="353144"/>
                  <a:pt x="6970728" y="324385"/>
                  <a:pt x="7000407" y="284813"/>
                </a:cubicBezTo>
                <a:cubicBezTo>
                  <a:pt x="7007912" y="274806"/>
                  <a:pt x="7053702" y="207865"/>
                  <a:pt x="7075357" y="194872"/>
                </a:cubicBezTo>
                <a:cubicBezTo>
                  <a:pt x="7269405" y="78442"/>
                  <a:pt x="6882863" y="358067"/>
                  <a:pt x="7195279" y="134912"/>
                </a:cubicBezTo>
                <a:cubicBezTo>
                  <a:pt x="7267243" y="83509"/>
                  <a:pt x="7171582" y="118350"/>
                  <a:pt x="7285220" y="89941"/>
                </a:cubicBezTo>
                <a:cubicBezTo>
                  <a:pt x="7370461" y="26011"/>
                  <a:pt x="7321480" y="52871"/>
                  <a:pt x="7435121" y="14990"/>
                </a:cubicBezTo>
                <a:lnTo>
                  <a:pt x="7480092"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6" name="Freeform 5"/>
          <p:cNvSpPr/>
          <p:nvPr/>
        </p:nvSpPr>
        <p:spPr>
          <a:xfrm>
            <a:off x="1351613" y="5572140"/>
            <a:ext cx="7480092" cy="695969"/>
          </a:xfrm>
          <a:custGeom>
            <a:avLst/>
            <a:gdLst>
              <a:gd name="connsiteX0" fmla="*/ 0 w 7480092"/>
              <a:gd name="connsiteY0" fmla="*/ 434715 h 695969"/>
              <a:gd name="connsiteX1" fmla="*/ 269823 w 7480092"/>
              <a:gd name="connsiteY1" fmla="*/ 404735 h 695969"/>
              <a:gd name="connsiteX2" fmla="*/ 374754 w 7480092"/>
              <a:gd name="connsiteY2" fmla="*/ 284813 h 695969"/>
              <a:gd name="connsiteX3" fmla="*/ 494676 w 7480092"/>
              <a:gd name="connsiteY3" fmla="*/ 224853 h 695969"/>
              <a:gd name="connsiteX4" fmla="*/ 539646 w 7480092"/>
              <a:gd name="connsiteY4" fmla="*/ 179882 h 695969"/>
              <a:gd name="connsiteX5" fmla="*/ 644577 w 7480092"/>
              <a:gd name="connsiteY5" fmla="*/ 149902 h 695969"/>
              <a:gd name="connsiteX6" fmla="*/ 689548 w 7480092"/>
              <a:gd name="connsiteY6" fmla="*/ 119922 h 695969"/>
              <a:gd name="connsiteX7" fmla="*/ 809469 w 7480092"/>
              <a:gd name="connsiteY7" fmla="*/ 104931 h 695969"/>
              <a:gd name="connsiteX8" fmla="*/ 1439056 w 7480092"/>
              <a:gd name="connsiteY8" fmla="*/ 119922 h 695969"/>
              <a:gd name="connsiteX9" fmla="*/ 1484026 w 7480092"/>
              <a:gd name="connsiteY9" fmla="*/ 149902 h 695969"/>
              <a:gd name="connsiteX10" fmla="*/ 1603948 w 7480092"/>
              <a:gd name="connsiteY10" fmla="*/ 194872 h 695969"/>
              <a:gd name="connsiteX11" fmla="*/ 1693889 w 7480092"/>
              <a:gd name="connsiteY11" fmla="*/ 254833 h 695969"/>
              <a:gd name="connsiteX12" fmla="*/ 1738859 w 7480092"/>
              <a:gd name="connsiteY12" fmla="*/ 284813 h 695969"/>
              <a:gd name="connsiteX13" fmla="*/ 1783830 w 7480092"/>
              <a:gd name="connsiteY13" fmla="*/ 299804 h 695969"/>
              <a:gd name="connsiteX14" fmla="*/ 1843790 w 7480092"/>
              <a:gd name="connsiteY14" fmla="*/ 329784 h 695969"/>
              <a:gd name="connsiteX15" fmla="*/ 1933731 w 7480092"/>
              <a:gd name="connsiteY15" fmla="*/ 359764 h 695969"/>
              <a:gd name="connsiteX16" fmla="*/ 1978702 w 7480092"/>
              <a:gd name="connsiteY16" fmla="*/ 374754 h 695969"/>
              <a:gd name="connsiteX17" fmla="*/ 2113613 w 7480092"/>
              <a:gd name="connsiteY17" fmla="*/ 434715 h 695969"/>
              <a:gd name="connsiteX18" fmla="*/ 2173574 w 7480092"/>
              <a:gd name="connsiteY18" fmla="*/ 464695 h 695969"/>
              <a:gd name="connsiteX19" fmla="*/ 2263515 w 7480092"/>
              <a:gd name="connsiteY19" fmla="*/ 494676 h 695969"/>
              <a:gd name="connsiteX20" fmla="*/ 2323476 w 7480092"/>
              <a:gd name="connsiteY20" fmla="*/ 524656 h 695969"/>
              <a:gd name="connsiteX21" fmla="*/ 2593298 w 7480092"/>
              <a:gd name="connsiteY21" fmla="*/ 554636 h 695969"/>
              <a:gd name="connsiteX22" fmla="*/ 2668249 w 7480092"/>
              <a:gd name="connsiteY22" fmla="*/ 584617 h 695969"/>
              <a:gd name="connsiteX23" fmla="*/ 3417757 w 7480092"/>
              <a:gd name="connsiteY23" fmla="*/ 539646 h 695969"/>
              <a:gd name="connsiteX24" fmla="*/ 3507698 w 7480092"/>
              <a:gd name="connsiteY24" fmla="*/ 479686 h 695969"/>
              <a:gd name="connsiteX25" fmla="*/ 3552669 w 7480092"/>
              <a:gd name="connsiteY25" fmla="*/ 464695 h 695969"/>
              <a:gd name="connsiteX26" fmla="*/ 3612630 w 7480092"/>
              <a:gd name="connsiteY26" fmla="*/ 434715 h 695969"/>
              <a:gd name="connsiteX27" fmla="*/ 3672590 w 7480092"/>
              <a:gd name="connsiteY27" fmla="*/ 419725 h 695969"/>
              <a:gd name="connsiteX28" fmla="*/ 3717561 w 7480092"/>
              <a:gd name="connsiteY28" fmla="*/ 389745 h 695969"/>
              <a:gd name="connsiteX29" fmla="*/ 3822492 w 7480092"/>
              <a:gd name="connsiteY29" fmla="*/ 359764 h 695969"/>
              <a:gd name="connsiteX30" fmla="*/ 3942413 w 7480092"/>
              <a:gd name="connsiteY30" fmla="*/ 314794 h 695969"/>
              <a:gd name="connsiteX31" fmla="*/ 4302177 w 7480092"/>
              <a:gd name="connsiteY31" fmla="*/ 329784 h 695969"/>
              <a:gd name="connsiteX32" fmla="*/ 4347148 w 7480092"/>
              <a:gd name="connsiteY32" fmla="*/ 344774 h 695969"/>
              <a:gd name="connsiteX33" fmla="*/ 4452079 w 7480092"/>
              <a:gd name="connsiteY33" fmla="*/ 374754 h 695969"/>
              <a:gd name="connsiteX34" fmla="*/ 4601980 w 7480092"/>
              <a:gd name="connsiteY34" fmla="*/ 389745 h 695969"/>
              <a:gd name="connsiteX35" fmla="*/ 4676931 w 7480092"/>
              <a:gd name="connsiteY35" fmla="*/ 404735 h 695969"/>
              <a:gd name="connsiteX36" fmla="*/ 4721902 w 7480092"/>
              <a:gd name="connsiteY36" fmla="*/ 449705 h 695969"/>
              <a:gd name="connsiteX37" fmla="*/ 4826833 w 7480092"/>
              <a:gd name="connsiteY37" fmla="*/ 479686 h 695969"/>
              <a:gd name="connsiteX38" fmla="*/ 4961744 w 7480092"/>
              <a:gd name="connsiteY38" fmla="*/ 539646 h 695969"/>
              <a:gd name="connsiteX39" fmla="*/ 5081666 w 7480092"/>
              <a:gd name="connsiteY39" fmla="*/ 599607 h 695969"/>
              <a:gd name="connsiteX40" fmla="*/ 5141626 w 7480092"/>
              <a:gd name="connsiteY40" fmla="*/ 629587 h 695969"/>
              <a:gd name="connsiteX41" fmla="*/ 5816184 w 7480092"/>
              <a:gd name="connsiteY41" fmla="*/ 674558 h 695969"/>
              <a:gd name="connsiteX42" fmla="*/ 6565692 w 7480092"/>
              <a:gd name="connsiteY42" fmla="*/ 659567 h 695969"/>
              <a:gd name="connsiteX43" fmla="*/ 6670623 w 7480092"/>
              <a:gd name="connsiteY43" fmla="*/ 584617 h 695969"/>
              <a:gd name="connsiteX44" fmla="*/ 6775554 w 7480092"/>
              <a:gd name="connsiteY44" fmla="*/ 524656 h 695969"/>
              <a:gd name="connsiteX45" fmla="*/ 6895476 w 7480092"/>
              <a:gd name="connsiteY45" fmla="*/ 389745 h 695969"/>
              <a:gd name="connsiteX46" fmla="*/ 7000407 w 7480092"/>
              <a:gd name="connsiteY46" fmla="*/ 284813 h 695969"/>
              <a:gd name="connsiteX47" fmla="*/ 7075357 w 7480092"/>
              <a:gd name="connsiteY47" fmla="*/ 194872 h 695969"/>
              <a:gd name="connsiteX48" fmla="*/ 7195279 w 7480092"/>
              <a:gd name="connsiteY48" fmla="*/ 134912 h 695969"/>
              <a:gd name="connsiteX49" fmla="*/ 7285220 w 7480092"/>
              <a:gd name="connsiteY49" fmla="*/ 89941 h 695969"/>
              <a:gd name="connsiteX50" fmla="*/ 7435121 w 7480092"/>
              <a:gd name="connsiteY50" fmla="*/ 14990 h 695969"/>
              <a:gd name="connsiteX51" fmla="*/ 7480092 w 7480092"/>
              <a:gd name="connsiteY51" fmla="*/ 0 h 695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7480092" h="695969">
                <a:moveTo>
                  <a:pt x="0" y="434715"/>
                </a:moveTo>
                <a:cubicBezTo>
                  <a:pt x="89941" y="424722"/>
                  <a:pt x="180927" y="421668"/>
                  <a:pt x="269823" y="404735"/>
                </a:cubicBezTo>
                <a:cubicBezTo>
                  <a:pt x="331034" y="393076"/>
                  <a:pt x="332280" y="313129"/>
                  <a:pt x="374754" y="284813"/>
                </a:cubicBezTo>
                <a:cubicBezTo>
                  <a:pt x="442114" y="239907"/>
                  <a:pt x="402998" y="261524"/>
                  <a:pt x="494676" y="224853"/>
                </a:cubicBezTo>
                <a:cubicBezTo>
                  <a:pt x="509666" y="209863"/>
                  <a:pt x="522007" y="191641"/>
                  <a:pt x="539646" y="179882"/>
                </a:cubicBezTo>
                <a:cubicBezTo>
                  <a:pt x="552548" y="171281"/>
                  <a:pt x="636582" y="151901"/>
                  <a:pt x="644577" y="149902"/>
                </a:cubicBezTo>
                <a:cubicBezTo>
                  <a:pt x="659567" y="139909"/>
                  <a:pt x="672167" y="124662"/>
                  <a:pt x="689548" y="119922"/>
                </a:cubicBezTo>
                <a:cubicBezTo>
                  <a:pt x="728413" y="109322"/>
                  <a:pt x="769184" y="104931"/>
                  <a:pt x="809469" y="104931"/>
                </a:cubicBezTo>
                <a:cubicBezTo>
                  <a:pt x="1019391" y="104931"/>
                  <a:pt x="1229194" y="114925"/>
                  <a:pt x="1439056" y="119922"/>
                </a:cubicBezTo>
                <a:cubicBezTo>
                  <a:pt x="1454046" y="129915"/>
                  <a:pt x="1467912" y="141845"/>
                  <a:pt x="1484026" y="149902"/>
                </a:cubicBezTo>
                <a:cubicBezTo>
                  <a:pt x="1519875" y="167826"/>
                  <a:pt x="1565026" y="181898"/>
                  <a:pt x="1603948" y="194872"/>
                </a:cubicBezTo>
                <a:cubicBezTo>
                  <a:pt x="1657381" y="248307"/>
                  <a:pt x="1609187" y="206433"/>
                  <a:pt x="1693889" y="254833"/>
                </a:cubicBezTo>
                <a:cubicBezTo>
                  <a:pt x="1709531" y="263771"/>
                  <a:pt x="1722745" y="276756"/>
                  <a:pt x="1738859" y="284813"/>
                </a:cubicBezTo>
                <a:cubicBezTo>
                  <a:pt x="1752992" y="291880"/>
                  <a:pt x="1769306" y="293580"/>
                  <a:pt x="1783830" y="299804"/>
                </a:cubicBezTo>
                <a:cubicBezTo>
                  <a:pt x="1804369" y="308607"/>
                  <a:pt x="1823042" y="321485"/>
                  <a:pt x="1843790" y="329784"/>
                </a:cubicBezTo>
                <a:cubicBezTo>
                  <a:pt x="1873132" y="341521"/>
                  <a:pt x="1903751" y="349771"/>
                  <a:pt x="1933731" y="359764"/>
                </a:cubicBezTo>
                <a:lnTo>
                  <a:pt x="1978702" y="374754"/>
                </a:lnTo>
                <a:cubicBezTo>
                  <a:pt x="2065219" y="432434"/>
                  <a:pt x="1979826" y="381201"/>
                  <a:pt x="2113613" y="434715"/>
                </a:cubicBezTo>
                <a:cubicBezTo>
                  <a:pt x="2134361" y="443014"/>
                  <a:pt x="2152826" y="456396"/>
                  <a:pt x="2173574" y="464695"/>
                </a:cubicBezTo>
                <a:cubicBezTo>
                  <a:pt x="2202916" y="476432"/>
                  <a:pt x="2235249" y="480543"/>
                  <a:pt x="2263515" y="494676"/>
                </a:cubicBezTo>
                <a:cubicBezTo>
                  <a:pt x="2283502" y="504669"/>
                  <a:pt x="2302277" y="517590"/>
                  <a:pt x="2323476" y="524656"/>
                </a:cubicBezTo>
                <a:cubicBezTo>
                  <a:pt x="2390117" y="546870"/>
                  <a:pt x="2557625" y="551892"/>
                  <a:pt x="2593298" y="554636"/>
                </a:cubicBezTo>
                <a:cubicBezTo>
                  <a:pt x="2618282" y="564630"/>
                  <a:pt x="2641341" y="584617"/>
                  <a:pt x="2668249" y="584617"/>
                </a:cubicBezTo>
                <a:cubicBezTo>
                  <a:pt x="3212699" y="584617"/>
                  <a:pt x="3139712" y="595255"/>
                  <a:pt x="3417757" y="539646"/>
                </a:cubicBezTo>
                <a:cubicBezTo>
                  <a:pt x="3447737" y="519659"/>
                  <a:pt x="3473515" y="491081"/>
                  <a:pt x="3507698" y="479686"/>
                </a:cubicBezTo>
                <a:cubicBezTo>
                  <a:pt x="3522688" y="474689"/>
                  <a:pt x="3538145" y="470919"/>
                  <a:pt x="3552669" y="464695"/>
                </a:cubicBezTo>
                <a:cubicBezTo>
                  <a:pt x="3573208" y="455892"/>
                  <a:pt x="3591707" y="442561"/>
                  <a:pt x="3612630" y="434715"/>
                </a:cubicBezTo>
                <a:cubicBezTo>
                  <a:pt x="3631920" y="427481"/>
                  <a:pt x="3652603" y="424722"/>
                  <a:pt x="3672590" y="419725"/>
                </a:cubicBezTo>
                <a:cubicBezTo>
                  <a:pt x="3687580" y="409732"/>
                  <a:pt x="3701447" y="397802"/>
                  <a:pt x="3717561" y="389745"/>
                </a:cubicBezTo>
                <a:cubicBezTo>
                  <a:pt x="3753811" y="371620"/>
                  <a:pt x="3784055" y="374178"/>
                  <a:pt x="3822492" y="359764"/>
                </a:cubicBezTo>
                <a:cubicBezTo>
                  <a:pt x="3979270" y="300973"/>
                  <a:pt x="3788503" y="353272"/>
                  <a:pt x="3942413" y="314794"/>
                </a:cubicBezTo>
                <a:cubicBezTo>
                  <a:pt x="4062334" y="319791"/>
                  <a:pt x="4182480" y="320918"/>
                  <a:pt x="4302177" y="329784"/>
                </a:cubicBezTo>
                <a:cubicBezTo>
                  <a:pt x="4317935" y="330951"/>
                  <a:pt x="4332013" y="340234"/>
                  <a:pt x="4347148" y="344774"/>
                </a:cubicBezTo>
                <a:cubicBezTo>
                  <a:pt x="4381991" y="355227"/>
                  <a:pt x="4416256" y="368432"/>
                  <a:pt x="4452079" y="374754"/>
                </a:cubicBezTo>
                <a:cubicBezTo>
                  <a:pt x="4501531" y="383481"/>
                  <a:pt x="4552204" y="383108"/>
                  <a:pt x="4601980" y="389745"/>
                </a:cubicBezTo>
                <a:cubicBezTo>
                  <a:pt x="4627235" y="393112"/>
                  <a:pt x="4651947" y="399738"/>
                  <a:pt x="4676931" y="404735"/>
                </a:cubicBezTo>
                <a:cubicBezTo>
                  <a:pt x="4691921" y="419725"/>
                  <a:pt x="4704263" y="437946"/>
                  <a:pt x="4721902" y="449705"/>
                </a:cubicBezTo>
                <a:cubicBezTo>
                  <a:pt x="4734804" y="458306"/>
                  <a:pt x="4818840" y="477688"/>
                  <a:pt x="4826833" y="479686"/>
                </a:cubicBezTo>
                <a:cubicBezTo>
                  <a:pt x="5024208" y="627715"/>
                  <a:pt x="4742948" y="430247"/>
                  <a:pt x="4961744" y="539646"/>
                </a:cubicBezTo>
                <a:cubicBezTo>
                  <a:pt x="5129706" y="623628"/>
                  <a:pt x="4859764" y="555227"/>
                  <a:pt x="5081666" y="599607"/>
                </a:cubicBezTo>
                <a:cubicBezTo>
                  <a:pt x="5101653" y="609600"/>
                  <a:pt x="5120268" y="623015"/>
                  <a:pt x="5141626" y="629587"/>
                </a:cubicBezTo>
                <a:cubicBezTo>
                  <a:pt x="5357370" y="695969"/>
                  <a:pt x="5600936" y="668579"/>
                  <a:pt x="5816184" y="674558"/>
                </a:cubicBezTo>
                <a:cubicBezTo>
                  <a:pt x="6066020" y="669561"/>
                  <a:pt x="6316191" y="673428"/>
                  <a:pt x="6565692" y="659567"/>
                </a:cubicBezTo>
                <a:cubicBezTo>
                  <a:pt x="6619151" y="656597"/>
                  <a:pt x="6634008" y="610771"/>
                  <a:pt x="6670623" y="584617"/>
                </a:cubicBezTo>
                <a:cubicBezTo>
                  <a:pt x="6745925" y="530830"/>
                  <a:pt x="6712614" y="579729"/>
                  <a:pt x="6775554" y="524656"/>
                </a:cubicBezTo>
                <a:cubicBezTo>
                  <a:pt x="6913752" y="403733"/>
                  <a:pt x="6797075" y="497986"/>
                  <a:pt x="6895476" y="389745"/>
                </a:cubicBezTo>
                <a:cubicBezTo>
                  <a:pt x="6928750" y="353144"/>
                  <a:pt x="6970728" y="324385"/>
                  <a:pt x="7000407" y="284813"/>
                </a:cubicBezTo>
                <a:cubicBezTo>
                  <a:pt x="7007912" y="274806"/>
                  <a:pt x="7053702" y="207865"/>
                  <a:pt x="7075357" y="194872"/>
                </a:cubicBezTo>
                <a:cubicBezTo>
                  <a:pt x="7269405" y="78442"/>
                  <a:pt x="6882863" y="358067"/>
                  <a:pt x="7195279" y="134912"/>
                </a:cubicBezTo>
                <a:cubicBezTo>
                  <a:pt x="7267243" y="83509"/>
                  <a:pt x="7171582" y="118350"/>
                  <a:pt x="7285220" y="89941"/>
                </a:cubicBezTo>
                <a:cubicBezTo>
                  <a:pt x="7370461" y="26011"/>
                  <a:pt x="7321480" y="52871"/>
                  <a:pt x="7435121" y="14990"/>
                </a:cubicBezTo>
                <a:lnTo>
                  <a:pt x="7480092" y="0"/>
                </a:ln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8" name="Straight Connector 7"/>
          <p:cNvCxnSpPr/>
          <p:nvPr/>
        </p:nvCxnSpPr>
        <p:spPr>
          <a:xfrm>
            <a:off x="1928794" y="5643578"/>
            <a:ext cx="6429420" cy="642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2081194" y="6000768"/>
            <a:ext cx="6429420" cy="64294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124586"/>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FDF9A4E2-ECA3-4D5D-8F78-5DB8AE7E2C38}" type="slidenum">
              <a:rPr lang="fa-IR" smtClean="0"/>
              <a:pPr>
                <a:defRPr/>
              </a:pPr>
              <a:t>61</a:t>
            </a:fld>
            <a:endParaRPr lang="en-US"/>
          </a:p>
        </p:txBody>
      </p:sp>
      <p:pic>
        <p:nvPicPr>
          <p:cNvPr id="6146" name="Picture 2" descr="Image result for ‫رود خشک در شیرا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2132856"/>
            <a:ext cx="6657975" cy="374332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31639" y="2132855"/>
            <a:ext cx="6657975" cy="3743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5532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146"/>
                                        </p:tgtEl>
                                        <p:attrNameLst>
                                          <p:attrName>style.visibility</p:attrName>
                                        </p:attrNameLst>
                                      </p:cBhvr>
                                      <p:to>
                                        <p:strVal val="visible"/>
                                      </p:to>
                                    </p:set>
                                    <p:animEffect transition="in" filter="fade">
                                      <p:cBhvr>
                                        <p:cTn id="7" dur="1000"/>
                                        <p:tgtEl>
                                          <p:spTgt spid="6146"/>
                                        </p:tgtEl>
                                      </p:cBhvr>
                                    </p:animEffect>
                                    <p:anim calcmode="lin" valueType="num">
                                      <p:cBhvr>
                                        <p:cTn id="8" dur="1000" fill="hold"/>
                                        <p:tgtEl>
                                          <p:spTgt spid="6146"/>
                                        </p:tgtEl>
                                        <p:attrNameLst>
                                          <p:attrName>ppt_x</p:attrName>
                                        </p:attrNameLst>
                                      </p:cBhvr>
                                      <p:tavLst>
                                        <p:tav tm="0">
                                          <p:val>
                                            <p:strVal val="#ppt_x"/>
                                          </p:val>
                                        </p:tav>
                                        <p:tav tm="100000">
                                          <p:val>
                                            <p:strVal val="#ppt_x"/>
                                          </p:val>
                                        </p:tav>
                                      </p:tavLst>
                                    </p:anim>
                                    <p:anim calcmode="lin" valueType="num">
                                      <p:cBhvr>
                                        <p:cTn id="9" dur="1000" fill="hold"/>
                                        <p:tgtEl>
                                          <p:spTgt spid="614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nodeType="clickEffect">
                                  <p:stCondLst>
                                    <p:cond delay="0"/>
                                  </p:stCondLst>
                                  <p:childTnLst>
                                    <p:set>
                                      <p:cBhvr>
                                        <p:cTn id="13" dur="1" fill="hold">
                                          <p:stCondLst>
                                            <p:cond delay="0"/>
                                          </p:stCondLst>
                                        </p:cTn>
                                        <p:tgtEl>
                                          <p:spTgt spid="6148"/>
                                        </p:tgtEl>
                                        <p:attrNameLst>
                                          <p:attrName>style.visibility</p:attrName>
                                        </p:attrNameLst>
                                      </p:cBhvr>
                                      <p:to>
                                        <p:strVal val="visible"/>
                                      </p:to>
                                    </p:set>
                                    <p:animEffect transition="in" filter="wheel(1)">
                                      <p:cBhvr>
                                        <p:cTn id="14"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0" y="785794"/>
            <a:ext cx="9144000" cy="2862322"/>
          </a:xfrm>
          <a:prstGeom prst="rect">
            <a:avLst/>
          </a:prstGeom>
          <a:noFill/>
          <a:ln w="9525">
            <a:noFill/>
            <a:miter lim="800000"/>
            <a:headEnd/>
            <a:tailEnd/>
          </a:ln>
        </p:spPr>
        <p:txBody>
          <a:bodyPr wrap="square">
            <a:spAutoFit/>
          </a:bodyPr>
          <a:lstStyle/>
          <a:p>
            <a:pPr algn="just" rtl="1"/>
            <a:r>
              <a:rPr lang="en-US" sz="3000" dirty="0" smtClean="0">
                <a:cs typeface="B Koodak" pitchFamily="2" charset="-78"/>
              </a:rPr>
              <a:t>Flood wall</a:t>
            </a:r>
            <a:r>
              <a:rPr lang="fa-IR" sz="3000" dirty="0" smtClean="0">
                <a:cs typeface="B Koodak" pitchFamily="2" charset="-78"/>
              </a:rPr>
              <a:t> ها نیز در دسته بندی کات آف قرار میگیرند. طبق تجریه اداره عمران آمریکا دیواره سازی جهت کنترل سیل در اطراف رودخانه ها برای رودخانه هایی صورت میگیرد که حداکثر ارتفاع آب 30 سانتیمتر یا یک فوت نباشد و در حالت سیلابی با دوره بازگشت 25 ساله به 2.3 متر برسد. در دیواره سازی نیز با ایجاد دیواره مستقیم اطراف رودخانه طول رود کم می شود.</a:t>
            </a:r>
            <a:endParaRPr lang="en-US" sz="3000" dirty="0" smtClean="0">
              <a:cs typeface="B Koodak" pitchFamily="2" charset="-78"/>
            </a:endParaRPr>
          </a:p>
        </p:txBody>
      </p:sp>
      <p:sp>
        <p:nvSpPr>
          <p:cNvPr id="4" name="Slide Number Placeholder 3"/>
          <p:cNvSpPr>
            <a:spLocks noGrp="1"/>
          </p:cNvSpPr>
          <p:nvPr>
            <p:ph type="sldNum" sz="quarter" idx="12"/>
          </p:nvPr>
        </p:nvSpPr>
        <p:spPr/>
        <p:txBody>
          <a:bodyPr/>
          <a:lstStyle/>
          <a:p>
            <a:pPr>
              <a:defRPr/>
            </a:pPr>
            <a:fld id="{45BC8178-2427-4EA9-92E5-D32A9A069CF2}" type="slidenum">
              <a:rPr lang="fa-IR"/>
              <a:pPr>
                <a:defRPr/>
              </a:pPr>
              <a:t>62</a:t>
            </a:fld>
            <a:endParaRPr lang="en-US"/>
          </a:p>
        </p:txBody>
      </p:sp>
      <p:grpSp>
        <p:nvGrpSpPr>
          <p:cNvPr id="10" name="Group 9"/>
          <p:cNvGrpSpPr/>
          <p:nvPr/>
        </p:nvGrpSpPr>
        <p:grpSpPr>
          <a:xfrm>
            <a:off x="2714612" y="3286124"/>
            <a:ext cx="4357717" cy="3571876"/>
            <a:chOff x="2714612" y="3286124"/>
            <a:chExt cx="4357717" cy="3571876"/>
          </a:xfrm>
        </p:grpSpPr>
        <p:sp>
          <p:nvSpPr>
            <p:cNvPr id="14" name="Freeform 13"/>
            <p:cNvSpPr/>
            <p:nvPr/>
          </p:nvSpPr>
          <p:spPr>
            <a:xfrm>
              <a:off x="3532072" y="4306431"/>
              <a:ext cx="3540257" cy="2480155"/>
            </a:xfrm>
            <a:custGeom>
              <a:avLst/>
              <a:gdLst>
                <a:gd name="connsiteX0" fmla="*/ 3168530 w 3168530"/>
                <a:gd name="connsiteY0" fmla="*/ 331821 h 2480155"/>
                <a:gd name="connsiteX1" fmla="*/ 20596 w 3168530"/>
                <a:gd name="connsiteY1" fmla="*/ 331821 h 2480155"/>
                <a:gd name="connsiteX2" fmla="*/ 35586 w 3168530"/>
                <a:gd name="connsiteY2" fmla="*/ 391782 h 2480155"/>
                <a:gd name="connsiteX3" fmla="*/ 80557 w 3168530"/>
                <a:gd name="connsiteY3" fmla="*/ 466733 h 2480155"/>
                <a:gd name="connsiteX4" fmla="*/ 95547 w 3168530"/>
                <a:gd name="connsiteY4" fmla="*/ 781526 h 2480155"/>
                <a:gd name="connsiteX5" fmla="*/ 110537 w 3168530"/>
                <a:gd name="connsiteY5" fmla="*/ 1321172 h 2480155"/>
                <a:gd name="connsiteX6" fmla="*/ 155507 w 3168530"/>
                <a:gd name="connsiteY6" fmla="*/ 1650956 h 2480155"/>
                <a:gd name="connsiteX7" fmla="*/ 170497 w 3168530"/>
                <a:gd name="connsiteY7" fmla="*/ 2205592 h 2480155"/>
                <a:gd name="connsiteX8" fmla="*/ 185488 w 3168530"/>
                <a:gd name="connsiteY8" fmla="*/ 2430444 h 2480155"/>
                <a:gd name="connsiteX9" fmla="*/ 155507 w 3168530"/>
                <a:gd name="connsiteY9" fmla="*/ 2475415 h 248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8530" h="2480155">
                  <a:moveTo>
                    <a:pt x="3168530" y="331821"/>
                  </a:moveTo>
                  <a:cubicBezTo>
                    <a:pt x="2173066" y="0"/>
                    <a:pt x="1069598" y="306360"/>
                    <a:pt x="20596" y="331821"/>
                  </a:cubicBezTo>
                  <a:cubicBezTo>
                    <a:pt x="0" y="332321"/>
                    <a:pt x="29926" y="371973"/>
                    <a:pt x="35586" y="391782"/>
                  </a:cubicBezTo>
                  <a:cubicBezTo>
                    <a:pt x="51153" y="446268"/>
                    <a:pt x="42884" y="429060"/>
                    <a:pt x="80557" y="466733"/>
                  </a:cubicBezTo>
                  <a:cubicBezTo>
                    <a:pt x="85554" y="571664"/>
                    <a:pt x="91863" y="676541"/>
                    <a:pt x="95547" y="781526"/>
                  </a:cubicBezTo>
                  <a:cubicBezTo>
                    <a:pt x="101857" y="961367"/>
                    <a:pt x="100173" y="1141519"/>
                    <a:pt x="110537" y="1321172"/>
                  </a:cubicBezTo>
                  <a:cubicBezTo>
                    <a:pt x="116493" y="1424409"/>
                    <a:pt x="137756" y="1544451"/>
                    <a:pt x="155507" y="1650956"/>
                  </a:cubicBezTo>
                  <a:cubicBezTo>
                    <a:pt x="160504" y="1835835"/>
                    <a:pt x="163389" y="2020782"/>
                    <a:pt x="170497" y="2205592"/>
                  </a:cubicBezTo>
                  <a:cubicBezTo>
                    <a:pt x="173384" y="2280654"/>
                    <a:pt x="185488" y="2355327"/>
                    <a:pt x="185488" y="2430444"/>
                  </a:cubicBezTo>
                  <a:cubicBezTo>
                    <a:pt x="185488" y="2480155"/>
                    <a:pt x="181058" y="2475415"/>
                    <a:pt x="155507" y="247541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8"/>
            <p:cNvGrpSpPr/>
            <p:nvPr/>
          </p:nvGrpSpPr>
          <p:grpSpPr>
            <a:xfrm>
              <a:off x="2714612" y="3286124"/>
              <a:ext cx="4214842" cy="3571876"/>
              <a:chOff x="2714612" y="3286124"/>
              <a:chExt cx="4214842" cy="3571876"/>
            </a:xfrm>
          </p:grpSpPr>
          <p:sp>
            <p:nvSpPr>
              <p:cNvPr id="13" name="Freeform 12"/>
              <p:cNvSpPr/>
              <p:nvPr/>
            </p:nvSpPr>
            <p:spPr>
              <a:xfrm>
                <a:off x="3060492" y="3861755"/>
                <a:ext cx="3710412" cy="2856337"/>
              </a:xfrm>
              <a:custGeom>
                <a:avLst/>
                <a:gdLst>
                  <a:gd name="connsiteX0" fmla="*/ 3702570 w 3710412"/>
                  <a:gd name="connsiteY0" fmla="*/ 128127 h 2856337"/>
                  <a:gd name="connsiteX1" fmla="*/ 3642610 w 3710412"/>
                  <a:gd name="connsiteY1" fmla="*/ 203078 h 2856337"/>
                  <a:gd name="connsiteX2" fmla="*/ 3612629 w 3710412"/>
                  <a:gd name="connsiteY2" fmla="*/ 248048 h 2856337"/>
                  <a:gd name="connsiteX3" fmla="*/ 3567659 w 3710412"/>
                  <a:gd name="connsiteY3" fmla="*/ 278029 h 2856337"/>
                  <a:gd name="connsiteX4" fmla="*/ 3462728 w 3710412"/>
                  <a:gd name="connsiteY4" fmla="*/ 382960 h 2856337"/>
                  <a:gd name="connsiteX5" fmla="*/ 3372787 w 3710412"/>
                  <a:gd name="connsiteY5" fmla="*/ 457911 h 2856337"/>
                  <a:gd name="connsiteX6" fmla="*/ 3252865 w 3710412"/>
                  <a:gd name="connsiteY6" fmla="*/ 532861 h 2856337"/>
                  <a:gd name="connsiteX7" fmla="*/ 3207895 w 3710412"/>
                  <a:gd name="connsiteY7" fmla="*/ 562842 h 2856337"/>
                  <a:gd name="connsiteX8" fmla="*/ 3087974 w 3710412"/>
                  <a:gd name="connsiteY8" fmla="*/ 592822 h 2856337"/>
                  <a:gd name="connsiteX9" fmla="*/ 3043003 w 3710412"/>
                  <a:gd name="connsiteY9" fmla="*/ 607812 h 2856337"/>
                  <a:gd name="connsiteX10" fmla="*/ 2608288 w 3710412"/>
                  <a:gd name="connsiteY10" fmla="*/ 592822 h 2856337"/>
                  <a:gd name="connsiteX11" fmla="*/ 2563318 w 3710412"/>
                  <a:gd name="connsiteY11" fmla="*/ 562842 h 2856337"/>
                  <a:gd name="connsiteX12" fmla="*/ 2503357 w 3710412"/>
                  <a:gd name="connsiteY12" fmla="*/ 547852 h 2856337"/>
                  <a:gd name="connsiteX13" fmla="*/ 2398426 w 3710412"/>
                  <a:gd name="connsiteY13" fmla="*/ 502881 h 2856337"/>
                  <a:gd name="connsiteX14" fmla="*/ 2218544 w 3710412"/>
                  <a:gd name="connsiteY14" fmla="*/ 457911 h 2856337"/>
                  <a:gd name="connsiteX15" fmla="*/ 2173574 w 3710412"/>
                  <a:gd name="connsiteY15" fmla="*/ 427930 h 2856337"/>
                  <a:gd name="connsiteX16" fmla="*/ 2083633 w 3710412"/>
                  <a:gd name="connsiteY16" fmla="*/ 397950 h 2856337"/>
                  <a:gd name="connsiteX17" fmla="*/ 2053652 w 3710412"/>
                  <a:gd name="connsiteY17" fmla="*/ 367970 h 2856337"/>
                  <a:gd name="connsiteX18" fmla="*/ 1828800 w 3710412"/>
                  <a:gd name="connsiteY18" fmla="*/ 367970 h 2856337"/>
                  <a:gd name="connsiteX19" fmla="*/ 1753849 w 3710412"/>
                  <a:gd name="connsiteY19" fmla="*/ 427930 h 2856337"/>
                  <a:gd name="connsiteX20" fmla="*/ 1693888 w 3710412"/>
                  <a:gd name="connsiteY20" fmla="*/ 457911 h 2856337"/>
                  <a:gd name="connsiteX21" fmla="*/ 1618938 w 3710412"/>
                  <a:gd name="connsiteY21" fmla="*/ 547852 h 2856337"/>
                  <a:gd name="connsiteX22" fmla="*/ 1573967 w 3710412"/>
                  <a:gd name="connsiteY22" fmla="*/ 577832 h 2856337"/>
                  <a:gd name="connsiteX23" fmla="*/ 1499016 w 3710412"/>
                  <a:gd name="connsiteY23" fmla="*/ 667773 h 2856337"/>
                  <a:gd name="connsiteX24" fmla="*/ 1454046 w 3710412"/>
                  <a:gd name="connsiteY24" fmla="*/ 697753 h 2856337"/>
                  <a:gd name="connsiteX25" fmla="*/ 1229193 w 3710412"/>
                  <a:gd name="connsiteY25" fmla="*/ 682763 h 2856337"/>
                  <a:gd name="connsiteX26" fmla="*/ 1139252 w 3710412"/>
                  <a:gd name="connsiteY26" fmla="*/ 622802 h 2856337"/>
                  <a:gd name="connsiteX27" fmla="*/ 1019331 w 3710412"/>
                  <a:gd name="connsiteY27" fmla="*/ 547852 h 2856337"/>
                  <a:gd name="connsiteX28" fmla="*/ 944380 w 3710412"/>
                  <a:gd name="connsiteY28" fmla="*/ 427930 h 2856337"/>
                  <a:gd name="connsiteX29" fmla="*/ 929390 w 3710412"/>
                  <a:gd name="connsiteY29" fmla="*/ 382960 h 2856337"/>
                  <a:gd name="connsiteX30" fmla="*/ 899410 w 3710412"/>
                  <a:gd name="connsiteY30" fmla="*/ 352979 h 2856337"/>
                  <a:gd name="connsiteX31" fmla="*/ 839449 w 3710412"/>
                  <a:gd name="connsiteY31" fmla="*/ 263038 h 2856337"/>
                  <a:gd name="connsiteX32" fmla="*/ 809469 w 3710412"/>
                  <a:gd name="connsiteY32" fmla="*/ 218068 h 2856337"/>
                  <a:gd name="connsiteX33" fmla="*/ 764498 w 3710412"/>
                  <a:gd name="connsiteY33" fmla="*/ 188088 h 2856337"/>
                  <a:gd name="connsiteX34" fmla="*/ 734518 w 3710412"/>
                  <a:gd name="connsiteY34" fmla="*/ 128127 h 2856337"/>
                  <a:gd name="connsiteX35" fmla="*/ 269823 w 3710412"/>
                  <a:gd name="connsiteY35" fmla="*/ 98147 h 2856337"/>
                  <a:gd name="connsiteX36" fmla="*/ 209862 w 3710412"/>
                  <a:gd name="connsiteY36" fmla="*/ 113137 h 2856337"/>
                  <a:gd name="connsiteX37" fmla="*/ 149901 w 3710412"/>
                  <a:gd name="connsiteY37" fmla="*/ 158107 h 2856337"/>
                  <a:gd name="connsiteX38" fmla="*/ 104931 w 3710412"/>
                  <a:gd name="connsiteY38" fmla="*/ 188088 h 2856337"/>
                  <a:gd name="connsiteX39" fmla="*/ 74951 w 3710412"/>
                  <a:gd name="connsiteY39" fmla="*/ 233058 h 2856337"/>
                  <a:gd name="connsiteX40" fmla="*/ 0 w 3710412"/>
                  <a:gd name="connsiteY40" fmla="*/ 293019 h 2856337"/>
                  <a:gd name="connsiteX41" fmla="*/ 14990 w 3710412"/>
                  <a:gd name="connsiteY41" fmla="*/ 502881 h 2856337"/>
                  <a:gd name="connsiteX42" fmla="*/ 44970 w 3710412"/>
                  <a:gd name="connsiteY42" fmla="*/ 547852 h 2856337"/>
                  <a:gd name="connsiteX43" fmla="*/ 119921 w 3710412"/>
                  <a:gd name="connsiteY43" fmla="*/ 607812 h 2856337"/>
                  <a:gd name="connsiteX44" fmla="*/ 194872 w 3710412"/>
                  <a:gd name="connsiteY44" fmla="*/ 682763 h 2856337"/>
                  <a:gd name="connsiteX45" fmla="*/ 284813 w 3710412"/>
                  <a:gd name="connsiteY45" fmla="*/ 757714 h 2856337"/>
                  <a:gd name="connsiteX46" fmla="*/ 299803 w 3710412"/>
                  <a:gd name="connsiteY46" fmla="*/ 817675 h 2856337"/>
                  <a:gd name="connsiteX47" fmla="*/ 314793 w 3710412"/>
                  <a:gd name="connsiteY47" fmla="*/ 862645 h 2856337"/>
                  <a:gd name="connsiteX48" fmla="*/ 299803 w 3710412"/>
                  <a:gd name="connsiteY48" fmla="*/ 1027537 h 2856337"/>
                  <a:gd name="connsiteX49" fmla="*/ 254833 w 3710412"/>
                  <a:gd name="connsiteY49" fmla="*/ 1072507 h 2856337"/>
                  <a:gd name="connsiteX50" fmla="*/ 224852 w 3710412"/>
                  <a:gd name="connsiteY50" fmla="*/ 1117478 h 2856337"/>
                  <a:gd name="connsiteX51" fmla="*/ 224852 w 3710412"/>
                  <a:gd name="connsiteY51" fmla="*/ 1372311 h 2856337"/>
                  <a:gd name="connsiteX52" fmla="*/ 314793 w 3710412"/>
                  <a:gd name="connsiteY52" fmla="*/ 1462252 h 2856337"/>
                  <a:gd name="connsiteX53" fmla="*/ 344774 w 3710412"/>
                  <a:gd name="connsiteY53" fmla="*/ 1507222 h 2856337"/>
                  <a:gd name="connsiteX54" fmla="*/ 389744 w 3710412"/>
                  <a:gd name="connsiteY54" fmla="*/ 1537202 h 2856337"/>
                  <a:gd name="connsiteX55" fmla="*/ 389744 w 3710412"/>
                  <a:gd name="connsiteY55" fmla="*/ 1687104 h 2856337"/>
                  <a:gd name="connsiteX56" fmla="*/ 314793 w 3710412"/>
                  <a:gd name="connsiteY56" fmla="*/ 1762055 h 2856337"/>
                  <a:gd name="connsiteX57" fmla="*/ 254833 w 3710412"/>
                  <a:gd name="connsiteY57" fmla="*/ 1822015 h 2856337"/>
                  <a:gd name="connsiteX58" fmla="*/ 239842 w 3710412"/>
                  <a:gd name="connsiteY58" fmla="*/ 1881976 h 2856337"/>
                  <a:gd name="connsiteX59" fmla="*/ 224852 w 3710412"/>
                  <a:gd name="connsiteY59" fmla="*/ 1926947 h 2856337"/>
                  <a:gd name="connsiteX60" fmla="*/ 254833 w 3710412"/>
                  <a:gd name="connsiteY60" fmla="*/ 2226750 h 2856337"/>
                  <a:gd name="connsiteX61" fmla="*/ 284813 w 3710412"/>
                  <a:gd name="connsiteY61" fmla="*/ 2286711 h 2856337"/>
                  <a:gd name="connsiteX62" fmla="*/ 344774 w 3710412"/>
                  <a:gd name="connsiteY62" fmla="*/ 2331681 h 2856337"/>
                  <a:gd name="connsiteX63" fmla="*/ 374754 w 3710412"/>
                  <a:gd name="connsiteY63" fmla="*/ 2391642 h 2856337"/>
                  <a:gd name="connsiteX64" fmla="*/ 329783 w 3710412"/>
                  <a:gd name="connsiteY64" fmla="*/ 2586514 h 2856337"/>
                  <a:gd name="connsiteX65" fmla="*/ 389744 w 3710412"/>
                  <a:gd name="connsiteY65" fmla="*/ 2841347 h 2856337"/>
                  <a:gd name="connsiteX66" fmla="*/ 419724 w 3710412"/>
                  <a:gd name="connsiteY66" fmla="*/ 2856337 h 285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710412" h="2856337">
                    <a:moveTo>
                      <a:pt x="3702570" y="128127"/>
                    </a:moveTo>
                    <a:cubicBezTo>
                      <a:pt x="3673388" y="215672"/>
                      <a:pt x="3710412" y="135276"/>
                      <a:pt x="3642610" y="203078"/>
                    </a:cubicBezTo>
                    <a:cubicBezTo>
                      <a:pt x="3629871" y="215817"/>
                      <a:pt x="3625368" y="235309"/>
                      <a:pt x="3612629" y="248048"/>
                    </a:cubicBezTo>
                    <a:cubicBezTo>
                      <a:pt x="3599890" y="260787"/>
                      <a:pt x="3581050" y="265977"/>
                      <a:pt x="3567659" y="278029"/>
                    </a:cubicBezTo>
                    <a:cubicBezTo>
                      <a:pt x="3530892" y="311119"/>
                      <a:pt x="3503886" y="355522"/>
                      <a:pt x="3462728" y="382960"/>
                    </a:cubicBezTo>
                    <a:cubicBezTo>
                      <a:pt x="3363333" y="449222"/>
                      <a:pt x="3473781" y="371345"/>
                      <a:pt x="3372787" y="457911"/>
                    </a:cubicBezTo>
                    <a:cubicBezTo>
                      <a:pt x="3301133" y="519329"/>
                      <a:pt x="3329641" y="488989"/>
                      <a:pt x="3252865" y="532861"/>
                    </a:cubicBezTo>
                    <a:cubicBezTo>
                      <a:pt x="3237223" y="541799"/>
                      <a:pt x="3224009" y="554785"/>
                      <a:pt x="3207895" y="562842"/>
                    </a:cubicBezTo>
                    <a:cubicBezTo>
                      <a:pt x="3173632" y="579974"/>
                      <a:pt x="3122179" y="584271"/>
                      <a:pt x="3087974" y="592822"/>
                    </a:cubicBezTo>
                    <a:cubicBezTo>
                      <a:pt x="3072645" y="596654"/>
                      <a:pt x="3057993" y="602815"/>
                      <a:pt x="3043003" y="607812"/>
                    </a:cubicBezTo>
                    <a:cubicBezTo>
                      <a:pt x="2898098" y="602815"/>
                      <a:pt x="2752646" y="606355"/>
                      <a:pt x="2608288" y="592822"/>
                    </a:cubicBezTo>
                    <a:cubicBezTo>
                      <a:pt x="2590351" y="591140"/>
                      <a:pt x="2579877" y="569939"/>
                      <a:pt x="2563318" y="562842"/>
                    </a:cubicBezTo>
                    <a:cubicBezTo>
                      <a:pt x="2544382" y="554726"/>
                      <a:pt x="2523344" y="552849"/>
                      <a:pt x="2503357" y="547852"/>
                    </a:cubicBezTo>
                    <a:cubicBezTo>
                      <a:pt x="2424317" y="495157"/>
                      <a:pt x="2495223" y="535146"/>
                      <a:pt x="2398426" y="502881"/>
                    </a:cubicBezTo>
                    <a:cubicBezTo>
                      <a:pt x="2252955" y="454391"/>
                      <a:pt x="2399635" y="483781"/>
                      <a:pt x="2218544" y="457911"/>
                    </a:cubicBezTo>
                    <a:cubicBezTo>
                      <a:pt x="2203554" y="447917"/>
                      <a:pt x="2190037" y="435247"/>
                      <a:pt x="2173574" y="427930"/>
                    </a:cubicBezTo>
                    <a:cubicBezTo>
                      <a:pt x="2144696" y="415095"/>
                      <a:pt x="2083633" y="397950"/>
                      <a:pt x="2083633" y="397950"/>
                    </a:cubicBezTo>
                    <a:cubicBezTo>
                      <a:pt x="2073639" y="387957"/>
                      <a:pt x="2065771" y="375241"/>
                      <a:pt x="2053652" y="367970"/>
                    </a:cubicBezTo>
                    <a:cubicBezTo>
                      <a:pt x="1991423" y="330632"/>
                      <a:pt x="1872792" y="364304"/>
                      <a:pt x="1828800" y="367970"/>
                    </a:cubicBezTo>
                    <a:cubicBezTo>
                      <a:pt x="1721429" y="403760"/>
                      <a:pt x="1844253" y="352593"/>
                      <a:pt x="1753849" y="427930"/>
                    </a:cubicBezTo>
                    <a:cubicBezTo>
                      <a:pt x="1736682" y="442236"/>
                      <a:pt x="1713875" y="447917"/>
                      <a:pt x="1693888" y="457911"/>
                    </a:cubicBezTo>
                    <a:cubicBezTo>
                      <a:pt x="1664411" y="502127"/>
                      <a:pt x="1662218" y="511785"/>
                      <a:pt x="1618938" y="547852"/>
                    </a:cubicBezTo>
                    <a:cubicBezTo>
                      <a:pt x="1605098" y="559386"/>
                      <a:pt x="1588957" y="567839"/>
                      <a:pt x="1573967" y="577832"/>
                    </a:cubicBezTo>
                    <a:cubicBezTo>
                      <a:pt x="1544488" y="622050"/>
                      <a:pt x="1542299" y="631704"/>
                      <a:pt x="1499016" y="667773"/>
                    </a:cubicBezTo>
                    <a:cubicBezTo>
                      <a:pt x="1485176" y="679306"/>
                      <a:pt x="1469036" y="687760"/>
                      <a:pt x="1454046" y="697753"/>
                    </a:cubicBezTo>
                    <a:cubicBezTo>
                      <a:pt x="1379095" y="692756"/>
                      <a:pt x="1303851" y="691058"/>
                      <a:pt x="1229193" y="682763"/>
                    </a:cubicBezTo>
                    <a:cubicBezTo>
                      <a:pt x="1174480" y="676684"/>
                      <a:pt x="1181485" y="657996"/>
                      <a:pt x="1139252" y="622802"/>
                    </a:cubicBezTo>
                    <a:cubicBezTo>
                      <a:pt x="1119476" y="606322"/>
                      <a:pt x="1029781" y="554122"/>
                      <a:pt x="1019331" y="547852"/>
                    </a:cubicBezTo>
                    <a:cubicBezTo>
                      <a:pt x="940864" y="351683"/>
                      <a:pt x="1040375" y="571922"/>
                      <a:pt x="944380" y="427930"/>
                    </a:cubicBezTo>
                    <a:cubicBezTo>
                      <a:pt x="935615" y="414783"/>
                      <a:pt x="937519" y="396509"/>
                      <a:pt x="929390" y="382960"/>
                    </a:cubicBezTo>
                    <a:cubicBezTo>
                      <a:pt x="922119" y="370841"/>
                      <a:pt x="907890" y="364285"/>
                      <a:pt x="899410" y="352979"/>
                    </a:cubicBezTo>
                    <a:cubicBezTo>
                      <a:pt x="877791" y="324153"/>
                      <a:pt x="859436" y="293018"/>
                      <a:pt x="839449" y="263038"/>
                    </a:cubicBezTo>
                    <a:cubicBezTo>
                      <a:pt x="829456" y="248048"/>
                      <a:pt x="824459" y="228061"/>
                      <a:pt x="809469" y="218068"/>
                    </a:cubicBezTo>
                    <a:lnTo>
                      <a:pt x="764498" y="188088"/>
                    </a:lnTo>
                    <a:cubicBezTo>
                      <a:pt x="754505" y="168101"/>
                      <a:pt x="749061" y="145093"/>
                      <a:pt x="734518" y="128127"/>
                    </a:cubicBezTo>
                    <a:cubicBezTo>
                      <a:pt x="624696" y="0"/>
                      <a:pt x="385347" y="93868"/>
                      <a:pt x="269823" y="98147"/>
                    </a:cubicBezTo>
                    <a:cubicBezTo>
                      <a:pt x="249836" y="103144"/>
                      <a:pt x="228289" y="103924"/>
                      <a:pt x="209862" y="113137"/>
                    </a:cubicBezTo>
                    <a:cubicBezTo>
                      <a:pt x="187516" y="124310"/>
                      <a:pt x="170231" y="143586"/>
                      <a:pt x="149901" y="158107"/>
                    </a:cubicBezTo>
                    <a:cubicBezTo>
                      <a:pt x="135241" y="168579"/>
                      <a:pt x="119921" y="178094"/>
                      <a:pt x="104931" y="188088"/>
                    </a:cubicBezTo>
                    <a:cubicBezTo>
                      <a:pt x="94938" y="203078"/>
                      <a:pt x="86205" y="218990"/>
                      <a:pt x="74951" y="233058"/>
                    </a:cubicBezTo>
                    <a:cubicBezTo>
                      <a:pt x="50542" y="263569"/>
                      <a:pt x="33387" y="270760"/>
                      <a:pt x="0" y="293019"/>
                    </a:cubicBezTo>
                    <a:cubicBezTo>
                      <a:pt x="4997" y="362973"/>
                      <a:pt x="2802" y="433816"/>
                      <a:pt x="14990" y="502881"/>
                    </a:cubicBezTo>
                    <a:cubicBezTo>
                      <a:pt x="18121" y="520623"/>
                      <a:pt x="33715" y="533784"/>
                      <a:pt x="44970" y="547852"/>
                    </a:cubicBezTo>
                    <a:cubicBezTo>
                      <a:pt x="69379" y="578364"/>
                      <a:pt x="86533" y="585554"/>
                      <a:pt x="119921" y="607812"/>
                    </a:cubicBezTo>
                    <a:cubicBezTo>
                      <a:pt x="174885" y="690261"/>
                      <a:pt x="119920" y="620302"/>
                      <a:pt x="194872" y="682763"/>
                    </a:cubicBezTo>
                    <a:cubicBezTo>
                      <a:pt x="310291" y="778946"/>
                      <a:pt x="173158" y="683279"/>
                      <a:pt x="284813" y="757714"/>
                    </a:cubicBezTo>
                    <a:cubicBezTo>
                      <a:pt x="289810" y="777701"/>
                      <a:pt x="294143" y="797866"/>
                      <a:pt x="299803" y="817675"/>
                    </a:cubicBezTo>
                    <a:cubicBezTo>
                      <a:pt x="304144" y="832868"/>
                      <a:pt x="314793" y="846844"/>
                      <a:pt x="314793" y="862645"/>
                    </a:cubicBezTo>
                    <a:cubicBezTo>
                      <a:pt x="314793" y="917836"/>
                      <a:pt x="314965" y="974470"/>
                      <a:pt x="299803" y="1027537"/>
                    </a:cubicBezTo>
                    <a:cubicBezTo>
                      <a:pt x="293979" y="1047920"/>
                      <a:pt x="268404" y="1056221"/>
                      <a:pt x="254833" y="1072507"/>
                    </a:cubicBezTo>
                    <a:cubicBezTo>
                      <a:pt x="243299" y="1086347"/>
                      <a:pt x="234846" y="1102488"/>
                      <a:pt x="224852" y="1117478"/>
                    </a:cubicBezTo>
                    <a:cubicBezTo>
                      <a:pt x="202088" y="1208534"/>
                      <a:pt x="182898" y="1258434"/>
                      <a:pt x="224852" y="1372311"/>
                    </a:cubicBezTo>
                    <a:cubicBezTo>
                      <a:pt x="239509" y="1412095"/>
                      <a:pt x="291274" y="1426975"/>
                      <a:pt x="314793" y="1462252"/>
                    </a:cubicBezTo>
                    <a:cubicBezTo>
                      <a:pt x="324787" y="1477242"/>
                      <a:pt x="332035" y="1494483"/>
                      <a:pt x="344774" y="1507222"/>
                    </a:cubicBezTo>
                    <a:cubicBezTo>
                      <a:pt x="357513" y="1519961"/>
                      <a:pt x="374754" y="1527209"/>
                      <a:pt x="389744" y="1537202"/>
                    </a:cubicBezTo>
                    <a:cubicBezTo>
                      <a:pt x="408204" y="1592582"/>
                      <a:pt x="424193" y="1618206"/>
                      <a:pt x="389744" y="1687104"/>
                    </a:cubicBezTo>
                    <a:cubicBezTo>
                      <a:pt x="373943" y="1718706"/>
                      <a:pt x="339777" y="1737071"/>
                      <a:pt x="314793" y="1762055"/>
                    </a:cubicBezTo>
                    <a:lnTo>
                      <a:pt x="254833" y="1822015"/>
                    </a:lnTo>
                    <a:cubicBezTo>
                      <a:pt x="249836" y="1842002"/>
                      <a:pt x="245502" y="1862167"/>
                      <a:pt x="239842" y="1881976"/>
                    </a:cubicBezTo>
                    <a:cubicBezTo>
                      <a:pt x="235501" y="1897169"/>
                      <a:pt x="224166" y="1911161"/>
                      <a:pt x="224852" y="1926947"/>
                    </a:cubicBezTo>
                    <a:cubicBezTo>
                      <a:pt x="229215" y="2027285"/>
                      <a:pt x="238322" y="2127684"/>
                      <a:pt x="254833" y="2226750"/>
                    </a:cubicBezTo>
                    <a:cubicBezTo>
                      <a:pt x="258507" y="2248792"/>
                      <a:pt x="270270" y="2269745"/>
                      <a:pt x="284813" y="2286711"/>
                    </a:cubicBezTo>
                    <a:cubicBezTo>
                      <a:pt x="301072" y="2305680"/>
                      <a:pt x="324787" y="2316691"/>
                      <a:pt x="344774" y="2331681"/>
                    </a:cubicBezTo>
                    <a:cubicBezTo>
                      <a:pt x="354767" y="2351668"/>
                      <a:pt x="373162" y="2369353"/>
                      <a:pt x="374754" y="2391642"/>
                    </a:cubicBezTo>
                    <a:cubicBezTo>
                      <a:pt x="383957" y="2520491"/>
                      <a:pt x="378296" y="2513745"/>
                      <a:pt x="329783" y="2586514"/>
                    </a:cubicBezTo>
                    <a:cubicBezTo>
                      <a:pt x="345095" y="2701351"/>
                      <a:pt x="309389" y="2781079"/>
                      <a:pt x="389744" y="2841347"/>
                    </a:cubicBezTo>
                    <a:cubicBezTo>
                      <a:pt x="398682" y="2848051"/>
                      <a:pt x="409731" y="2851340"/>
                      <a:pt x="419724" y="2856337"/>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8" name="Group 7"/>
              <p:cNvGrpSpPr/>
              <p:nvPr/>
            </p:nvGrpSpPr>
            <p:grpSpPr>
              <a:xfrm>
                <a:off x="2714612" y="3286124"/>
                <a:ext cx="4214842" cy="3571876"/>
                <a:chOff x="2714612" y="3286124"/>
                <a:chExt cx="4214842" cy="3571876"/>
              </a:xfrm>
            </p:grpSpPr>
            <p:sp>
              <p:nvSpPr>
                <p:cNvPr id="12" name="Freeform 11"/>
                <p:cNvSpPr/>
                <p:nvPr/>
              </p:nvSpPr>
              <p:spPr>
                <a:xfrm>
                  <a:off x="2908092" y="3709355"/>
                  <a:ext cx="3710412" cy="2856337"/>
                </a:xfrm>
                <a:custGeom>
                  <a:avLst/>
                  <a:gdLst>
                    <a:gd name="connsiteX0" fmla="*/ 3702570 w 3710412"/>
                    <a:gd name="connsiteY0" fmla="*/ 128127 h 2856337"/>
                    <a:gd name="connsiteX1" fmla="*/ 3642610 w 3710412"/>
                    <a:gd name="connsiteY1" fmla="*/ 203078 h 2856337"/>
                    <a:gd name="connsiteX2" fmla="*/ 3612629 w 3710412"/>
                    <a:gd name="connsiteY2" fmla="*/ 248048 h 2856337"/>
                    <a:gd name="connsiteX3" fmla="*/ 3567659 w 3710412"/>
                    <a:gd name="connsiteY3" fmla="*/ 278029 h 2856337"/>
                    <a:gd name="connsiteX4" fmla="*/ 3462728 w 3710412"/>
                    <a:gd name="connsiteY4" fmla="*/ 382960 h 2856337"/>
                    <a:gd name="connsiteX5" fmla="*/ 3372787 w 3710412"/>
                    <a:gd name="connsiteY5" fmla="*/ 457911 h 2856337"/>
                    <a:gd name="connsiteX6" fmla="*/ 3252865 w 3710412"/>
                    <a:gd name="connsiteY6" fmla="*/ 532861 h 2856337"/>
                    <a:gd name="connsiteX7" fmla="*/ 3207895 w 3710412"/>
                    <a:gd name="connsiteY7" fmla="*/ 562842 h 2856337"/>
                    <a:gd name="connsiteX8" fmla="*/ 3087974 w 3710412"/>
                    <a:gd name="connsiteY8" fmla="*/ 592822 h 2856337"/>
                    <a:gd name="connsiteX9" fmla="*/ 3043003 w 3710412"/>
                    <a:gd name="connsiteY9" fmla="*/ 607812 h 2856337"/>
                    <a:gd name="connsiteX10" fmla="*/ 2608288 w 3710412"/>
                    <a:gd name="connsiteY10" fmla="*/ 592822 h 2856337"/>
                    <a:gd name="connsiteX11" fmla="*/ 2563318 w 3710412"/>
                    <a:gd name="connsiteY11" fmla="*/ 562842 h 2856337"/>
                    <a:gd name="connsiteX12" fmla="*/ 2503357 w 3710412"/>
                    <a:gd name="connsiteY12" fmla="*/ 547852 h 2856337"/>
                    <a:gd name="connsiteX13" fmla="*/ 2398426 w 3710412"/>
                    <a:gd name="connsiteY13" fmla="*/ 502881 h 2856337"/>
                    <a:gd name="connsiteX14" fmla="*/ 2218544 w 3710412"/>
                    <a:gd name="connsiteY14" fmla="*/ 457911 h 2856337"/>
                    <a:gd name="connsiteX15" fmla="*/ 2173574 w 3710412"/>
                    <a:gd name="connsiteY15" fmla="*/ 427930 h 2856337"/>
                    <a:gd name="connsiteX16" fmla="*/ 2083633 w 3710412"/>
                    <a:gd name="connsiteY16" fmla="*/ 397950 h 2856337"/>
                    <a:gd name="connsiteX17" fmla="*/ 2053652 w 3710412"/>
                    <a:gd name="connsiteY17" fmla="*/ 367970 h 2856337"/>
                    <a:gd name="connsiteX18" fmla="*/ 1828800 w 3710412"/>
                    <a:gd name="connsiteY18" fmla="*/ 367970 h 2856337"/>
                    <a:gd name="connsiteX19" fmla="*/ 1753849 w 3710412"/>
                    <a:gd name="connsiteY19" fmla="*/ 427930 h 2856337"/>
                    <a:gd name="connsiteX20" fmla="*/ 1693888 w 3710412"/>
                    <a:gd name="connsiteY20" fmla="*/ 457911 h 2856337"/>
                    <a:gd name="connsiteX21" fmla="*/ 1618938 w 3710412"/>
                    <a:gd name="connsiteY21" fmla="*/ 547852 h 2856337"/>
                    <a:gd name="connsiteX22" fmla="*/ 1573967 w 3710412"/>
                    <a:gd name="connsiteY22" fmla="*/ 577832 h 2856337"/>
                    <a:gd name="connsiteX23" fmla="*/ 1499016 w 3710412"/>
                    <a:gd name="connsiteY23" fmla="*/ 667773 h 2856337"/>
                    <a:gd name="connsiteX24" fmla="*/ 1454046 w 3710412"/>
                    <a:gd name="connsiteY24" fmla="*/ 697753 h 2856337"/>
                    <a:gd name="connsiteX25" fmla="*/ 1229193 w 3710412"/>
                    <a:gd name="connsiteY25" fmla="*/ 682763 h 2856337"/>
                    <a:gd name="connsiteX26" fmla="*/ 1139252 w 3710412"/>
                    <a:gd name="connsiteY26" fmla="*/ 622802 h 2856337"/>
                    <a:gd name="connsiteX27" fmla="*/ 1019331 w 3710412"/>
                    <a:gd name="connsiteY27" fmla="*/ 547852 h 2856337"/>
                    <a:gd name="connsiteX28" fmla="*/ 944380 w 3710412"/>
                    <a:gd name="connsiteY28" fmla="*/ 427930 h 2856337"/>
                    <a:gd name="connsiteX29" fmla="*/ 929390 w 3710412"/>
                    <a:gd name="connsiteY29" fmla="*/ 382960 h 2856337"/>
                    <a:gd name="connsiteX30" fmla="*/ 899410 w 3710412"/>
                    <a:gd name="connsiteY30" fmla="*/ 352979 h 2856337"/>
                    <a:gd name="connsiteX31" fmla="*/ 839449 w 3710412"/>
                    <a:gd name="connsiteY31" fmla="*/ 263038 h 2856337"/>
                    <a:gd name="connsiteX32" fmla="*/ 809469 w 3710412"/>
                    <a:gd name="connsiteY32" fmla="*/ 218068 h 2856337"/>
                    <a:gd name="connsiteX33" fmla="*/ 764498 w 3710412"/>
                    <a:gd name="connsiteY33" fmla="*/ 188088 h 2856337"/>
                    <a:gd name="connsiteX34" fmla="*/ 734518 w 3710412"/>
                    <a:gd name="connsiteY34" fmla="*/ 128127 h 2856337"/>
                    <a:gd name="connsiteX35" fmla="*/ 269823 w 3710412"/>
                    <a:gd name="connsiteY35" fmla="*/ 98147 h 2856337"/>
                    <a:gd name="connsiteX36" fmla="*/ 209862 w 3710412"/>
                    <a:gd name="connsiteY36" fmla="*/ 113137 h 2856337"/>
                    <a:gd name="connsiteX37" fmla="*/ 149901 w 3710412"/>
                    <a:gd name="connsiteY37" fmla="*/ 158107 h 2856337"/>
                    <a:gd name="connsiteX38" fmla="*/ 104931 w 3710412"/>
                    <a:gd name="connsiteY38" fmla="*/ 188088 h 2856337"/>
                    <a:gd name="connsiteX39" fmla="*/ 74951 w 3710412"/>
                    <a:gd name="connsiteY39" fmla="*/ 233058 h 2856337"/>
                    <a:gd name="connsiteX40" fmla="*/ 0 w 3710412"/>
                    <a:gd name="connsiteY40" fmla="*/ 293019 h 2856337"/>
                    <a:gd name="connsiteX41" fmla="*/ 14990 w 3710412"/>
                    <a:gd name="connsiteY41" fmla="*/ 502881 h 2856337"/>
                    <a:gd name="connsiteX42" fmla="*/ 44970 w 3710412"/>
                    <a:gd name="connsiteY42" fmla="*/ 547852 h 2856337"/>
                    <a:gd name="connsiteX43" fmla="*/ 119921 w 3710412"/>
                    <a:gd name="connsiteY43" fmla="*/ 607812 h 2856337"/>
                    <a:gd name="connsiteX44" fmla="*/ 194872 w 3710412"/>
                    <a:gd name="connsiteY44" fmla="*/ 682763 h 2856337"/>
                    <a:gd name="connsiteX45" fmla="*/ 284813 w 3710412"/>
                    <a:gd name="connsiteY45" fmla="*/ 757714 h 2856337"/>
                    <a:gd name="connsiteX46" fmla="*/ 299803 w 3710412"/>
                    <a:gd name="connsiteY46" fmla="*/ 817675 h 2856337"/>
                    <a:gd name="connsiteX47" fmla="*/ 314793 w 3710412"/>
                    <a:gd name="connsiteY47" fmla="*/ 862645 h 2856337"/>
                    <a:gd name="connsiteX48" fmla="*/ 299803 w 3710412"/>
                    <a:gd name="connsiteY48" fmla="*/ 1027537 h 2856337"/>
                    <a:gd name="connsiteX49" fmla="*/ 254833 w 3710412"/>
                    <a:gd name="connsiteY49" fmla="*/ 1072507 h 2856337"/>
                    <a:gd name="connsiteX50" fmla="*/ 224852 w 3710412"/>
                    <a:gd name="connsiteY50" fmla="*/ 1117478 h 2856337"/>
                    <a:gd name="connsiteX51" fmla="*/ 224852 w 3710412"/>
                    <a:gd name="connsiteY51" fmla="*/ 1372311 h 2856337"/>
                    <a:gd name="connsiteX52" fmla="*/ 314793 w 3710412"/>
                    <a:gd name="connsiteY52" fmla="*/ 1462252 h 2856337"/>
                    <a:gd name="connsiteX53" fmla="*/ 344774 w 3710412"/>
                    <a:gd name="connsiteY53" fmla="*/ 1507222 h 2856337"/>
                    <a:gd name="connsiteX54" fmla="*/ 389744 w 3710412"/>
                    <a:gd name="connsiteY54" fmla="*/ 1537202 h 2856337"/>
                    <a:gd name="connsiteX55" fmla="*/ 389744 w 3710412"/>
                    <a:gd name="connsiteY55" fmla="*/ 1687104 h 2856337"/>
                    <a:gd name="connsiteX56" fmla="*/ 314793 w 3710412"/>
                    <a:gd name="connsiteY56" fmla="*/ 1762055 h 2856337"/>
                    <a:gd name="connsiteX57" fmla="*/ 254833 w 3710412"/>
                    <a:gd name="connsiteY57" fmla="*/ 1822015 h 2856337"/>
                    <a:gd name="connsiteX58" fmla="*/ 239842 w 3710412"/>
                    <a:gd name="connsiteY58" fmla="*/ 1881976 h 2856337"/>
                    <a:gd name="connsiteX59" fmla="*/ 224852 w 3710412"/>
                    <a:gd name="connsiteY59" fmla="*/ 1926947 h 2856337"/>
                    <a:gd name="connsiteX60" fmla="*/ 254833 w 3710412"/>
                    <a:gd name="connsiteY60" fmla="*/ 2226750 h 2856337"/>
                    <a:gd name="connsiteX61" fmla="*/ 284813 w 3710412"/>
                    <a:gd name="connsiteY61" fmla="*/ 2286711 h 2856337"/>
                    <a:gd name="connsiteX62" fmla="*/ 344774 w 3710412"/>
                    <a:gd name="connsiteY62" fmla="*/ 2331681 h 2856337"/>
                    <a:gd name="connsiteX63" fmla="*/ 374754 w 3710412"/>
                    <a:gd name="connsiteY63" fmla="*/ 2391642 h 2856337"/>
                    <a:gd name="connsiteX64" fmla="*/ 329783 w 3710412"/>
                    <a:gd name="connsiteY64" fmla="*/ 2586514 h 2856337"/>
                    <a:gd name="connsiteX65" fmla="*/ 389744 w 3710412"/>
                    <a:gd name="connsiteY65" fmla="*/ 2841347 h 2856337"/>
                    <a:gd name="connsiteX66" fmla="*/ 419724 w 3710412"/>
                    <a:gd name="connsiteY66" fmla="*/ 2856337 h 2856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Lst>
                  <a:rect l="l" t="t" r="r" b="b"/>
                  <a:pathLst>
                    <a:path w="3710412" h="2856337">
                      <a:moveTo>
                        <a:pt x="3702570" y="128127"/>
                      </a:moveTo>
                      <a:cubicBezTo>
                        <a:pt x="3673388" y="215672"/>
                        <a:pt x="3710412" y="135276"/>
                        <a:pt x="3642610" y="203078"/>
                      </a:cubicBezTo>
                      <a:cubicBezTo>
                        <a:pt x="3629871" y="215817"/>
                        <a:pt x="3625368" y="235309"/>
                        <a:pt x="3612629" y="248048"/>
                      </a:cubicBezTo>
                      <a:cubicBezTo>
                        <a:pt x="3599890" y="260787"/>
                        <a:pt x="3581050" y="265977"/>
                        <a:pt x="3567659" y="278029"/>
                      </a:cubicBezTo>
                      <a:cubicBezTo>
                        <a:pt x="3530892" y="311119"/>
                        <a:pt x="3503886" y="355522"/>
                        <a:pt x="3462728" y="382960"/>
                      </a:cubicBezTo>
                      <a:cubicBezTo>
                        <a:pt x="3363333" y="449222"/>
                        <a:pt x="3473781" y="371345"/>
                        <a:pt x="3372787" y="457911"/>
                      </a:cubicBezTo>
                      <a:cubicBezTo>
                        <a:pt x="3301133" y="519329"/>
                        <a:pt x="3329641" y="488989"/>
                        <a:pt x="3252865" y="532861"/>
                      </a:cubicBezTo>
                      <a:cubicBezTo>
                        <a:pt x="3237223" y="541799"/>
                        <a:pt x="3224009" y="554785"/>
                        <a:pt x="3207895" y="562842"/>
                      </a:cubicBezTo>
                      <a:cubicBezTo>
                        <a:pt x="3173632" y="579974"/>
                        <a:pt x="3122179" y="584271"/>
                        <a:pt x="3087974" y="592822"/>
                      </a:cubicBezTo>
                      <a:cubicBezTo>
                        <a:pt x="3072645" y="596654"/>
                        <a:pt x="3057993" y="602815"/>
                        <a:pt x="3043003" y="607812"/>
                      </a:cubicBezTo>
                      <a:cubicBezTo>
                        <a:pt x="2898098" y="602815"/>
                        <a:pt x="2752646" y="606355"/>
                        <a:pt x="2608288" y="592822"/>
                      </a:cubicBezTo>
                      <a:cubicBezTo>
                        <a:pt x="2590351" y="591140"/>
                        <a:pt x="2579877" y="569939"/>
                        <a:pt x="2563318" y="562842"/>
                      </a:cubicBezTo>
                      <a:cubicBezTo>
                        <a:pt x="2544382" y="554726"/>
                        <a:pt x="2523344" y="552849"/>
                        <a:pt x="2503357" y="547852"/>
                      </a:cubicBezTo>
                      <a:cubicBezTo>
                        <a:pt x="2424317" y="495157"/>
                        <a:pt x="2495223" y="535146"/>
                        <a:pt x="2398426" y="502881"/>
                      </a:cubicBezTo>
                      <a:cubicBezTo>
                        <a:pt x="2252955" y="454391"/>
                        <a:pt x="2399635" y="483781"/>
                        <a:pt x="2218544" y="457911"/>
                      </a:cubicBezTo>
                      <a:cubicBezTo>
                        <a:pt x="2203554" y="447917"/>
                        <a:pt x="2190037" y="435247"/>
                        <a:pt x="2173574" y="427930"/>
                      </a:cubicBezTo>
                      <a:cubicBezTo>
                        <a:pt x="2144696" y="415095"/>
                        <a:pt x="2083633" y="397950"/>
                        <a:pt x="2083633" y="397950"/>
                      </a:cubicBezTo>
                      <a:cubicBezTo>
                        <a:pt x="2073639" y="387957"/>
                        <a:pt x="2065771" y="375241"/>
                        <a:pt x="2053652" y="367970"/>
                      </a:cubicBezTo>
                      <a:cubicBezTo>
                        <a:pt x="1991423" y="330632"/>
                        <a:pt x="1872792" y="364304"/>
                        <a:pt x="1828800" y="367970"/>
                      </a:cubicBezTo>
                      <a:cubicBezTo>
                        <a:pt x="1721429" y="403760"/>
                        <a:pt x="1844253" y="352593"/>
                        <a:pt x="1753849" y="427930"/>
                      </a:cubicBezTo>
                      <a:cubicBezTo>
                        <a:pt x="1736682" y="442236"/>
                        <a:pt x="1713875" y="447917"/>
                        <a:pt x="1693888" y="457911"/>
                      </a:cubicBezTo>
                      <a:cubicBezTo>
                        <a:pt x="1664411" y="502127"/>
                        <a:pt x="1662218" y="511785"/>
                        <a:pt x="1618938" y="547852"/>
                      </a:cubicBezTo>
                      <a:cubicBezTo>
                        <a:pt x="1605098" y="559386"/>
                        <a:pt x="1588957" y="567839"/>
                        <a:pt x="1573967" y="577832"/>
                      </a:cubicBezTo>
                      <a:cubicBezTo>
                        <a:pt x="1544488" y="622050"/>
                        <a:pt x="1542299" y="631704"/>
                        <a:pt x="1499016" y="667773"/>
                      </a:cubicBezTo>
                      <a:cubicBezTo>
                        <a:pt x="1485176" y="679306"/>
                        <a:pt x="1469036" y="687760"/>
                        <a:pt x="1454046" y="697753"/>
                      </a:cubicBezTo>
                      <a:cubicBezTo>
                        <a:pt x="1379095" y="692756"/>
                        <a:pt x="1303851" y="691058"/>
                        <a:pt x="1229193" y="682763"/>
                      </a:cubicBezTo>
                      <a:cubicBezTo>
                        <a:pt x="1174480" y="676684"/>
                        <a:pt x="1181485" y="657996"/>
                        <a:pt x="1139252" y="622802"/>
                      </a:cubicBezTo>
                      <a:cubicBezTo>
                        <a:pt x="1119476" y="606322"/>
                        <a:pt x="1029781" y="554122"/>
                        <a:pt x="1019331" y="547852"/>
                      </a:cubicBezTo>
                      <a:cubicBezTo>
                        <a:pt x="940864" y="351683"/>
                        <a:pt x="1040375" y="571922"/>
                        <a:pt x="944380" y="427930"/>
                      </a:cubicBezTo>
                      <a:cubicBezTo>
                        <a:pt x="935615" y="414783"/>
                        <a:pt x="937519" y="396509"/>
                        <a:pt x="929390" y="382960"/>
                      </a:cubicBezTo>
                      <a:cubicBezTo>
                        <a:pt x="922119" y="370841"/>
                        <a:pt x="907890" y="364285"/>
                        <a:pt x="899410" y="352979"/>
                      </a:cubicBezTo>
                      <a:cubicBezTo>
                        <a:pt x="877791" y="324153"/>
                        <a:pt x="859436" y="293018"/>
                        <a:pt x="839449" y="263038"/>
                      </a:cubicBezTo>
                      <a:cubicBezTo>
                        <a:pt x="829456" y="248048"/>
                        <a:pt x="824459" y="228061"/>
                        <a:pt x="809469" y="218068"/>
                      </a:cubicBezTo>
                      <a:lnTo>
                        <a:pt x="764498" y="188088"/>
                      </a:lnTo>
                      <a:cubicBezTo>
                        <a:pt x="754505" y="168101"/>
                        <a:pt x="749061" y="145093"/>
                        <a:pt x="734518" y="128127"/>
                      </a:cubicBezTo>
                      <a:cubicBezTo>
                        <a:pt x="624696" y="0"/>
                        <a:pt x="385347" y="93868"/>
                        <a:pt x="269823" y="98147"/>
                      </a:cubicBezTo>
                      <a:cubicBezTo>
                        <a:pt x="249836" y="103144"/>
                        <a:pt x="228289" y="103924"/>
                        <a:pt x="209862" y="113137"/>
                      </a:cubicBezTo>
                      <a:cubicBezTo>
                        <a:pt x="187516" y="124310"/>
                        <a:pt x="170231" y="143586"/>
                        <a:pt x="149901" y="158107"/>
                      </a:cubicBezTo>
                      <a:cubicBezTo>
                        <a:pt x="135241" y="168579"/>
                        <a:pt x="119921" y="178094"/>
                        <a:pt x="104931" y="188088"/>
                      </a:cubicBezTo>
                      <a:cubicBezTo>
                        <a:pt x="94938" y="203078"/>
                        <a:pt x="86205" y="218990"/>
                        <a:pt x="74951" y="233058"/>
                      </a:cubicBezTo>
                      <a:cubicBezTo>
                        <a:pt x="50542" y="263569"/>
                        <a:pt x="33387" y="270760"/>
                        <a:pt x="0" y="293019"/>
                      </a:cubicBezTo>
                      <a:cubicBezTo>
                        <a:pt x="4997" y="362973"/>
                        <a:pt x="2802" y="433816"/>
                        <a:pt x="14990" y="502881"/>
                      </a:cubicBezTo>
                      <a:cubicBezTo>
                        <a:pt x="18121" y="520623"/>
                        <a:pt x="33715" y="533784"/>
                        <a:pt x="44970" y="547852"/>
                      </a:cubicBezTo>
                      <a:cubicBezTo>
                        <a:pt x="69379" y="578364"/>
                        <a:pt x="86533" y="585554"/>
                        <a:pt x="119921" y="607812"/>
                      </a:cubicBezTo>
                      <a:cubicBezTo>
                        <a:pt x="174885" y="690261"/>
                        <a:pt x="119920" y="620302"/>
                        <a:pt x="194872" y="682763"/>
                      </a:cubicBezTo>
                      <a:cubicBezTo>
                        <a:pt x="310291" y="778946"/>
                        <a:pt x="173158" y="683279"/>
                        <a:pt x="284813" y="757714"/>
                      </a:cubicBezTo>
                      <a:cubicBezTo>
                        <a:pt x="289810" y="777701"/>
                        <a:pt x="294143" y="797866"/>
                        <a:pt x="299803" y="817675"/>
                      </a:cubicBezTo>
                      <a:cubicBezTo>
                        <a:pt x="304144" y="832868"/>
                        <a:pt x="314793" y="846844"/>
                        <a:pt x="314793" y="862645"/>
                      </a:cubicBezTo>
                      <a:cubicBezTo>
                        <a:pt x="314793" y="917836"/>
                        <a:pt x="314965" y="974470"/>
                        <a:pt x="299803" y="1027537"/>
                      </a:cubicBezTo>
                      <a:cubicBezTo>
                        <a:pt x="293979" y="1047920"/>
                        <a:pt x="268404" y="1056221"/>
                        <a:pt x="254833" y="1072507"/>
                      </a:cubicBezTo>
                      <a:cubicBezTo>
                        <a:pt x="243299" y="1086347"/>
                        <a:pt x="234846" y="1102488"/>
                        <a:pt x="224852" y="1117478"/>
                      </a:cubicBezTo>
                      <a:cubicBezTo>
                        <a:pt x="202088" y="1208534"/>
                        <a:pt x="182898" y="1258434"/>
                        <a:pt x="224852" y="1372311"/>
                      </a:cubicBezTo>
                      <a:cubicBezTo>
                        <a:pt x="239509" y="1412095"/>
                        <a:pt x="291274" y="1426975"/>
                        <a:pt x="314793" y="1462252"/>
                      </a:cubicBezTo>
                      <a:cubicBezTo>
                        <a:pt x="324787" y="1477242"/>
                        <a:pt x="332035" y="1494483"/>
                        <a:pt x="344774" y="1507222"/>
                      </a:cubicBezTo>
                      <a:cubicBezTo>
                        <a:pt x="357513" y="1519961"/>
                        <a:pt x="374754" y="1527209"/>
                        <a:pt x="389744" y="1537202"/>
                      </a:cubicBezTo>
                      <a:cubicBezTo>
                        <a:pt x="408204" y="1592582"/>
                        <a:pt x="424193" y="1618206"/>
                        <a:pt x="389744" y="1687104"/>
                      </a:cubicBezTo>
                      <a:cubicBezTo>
                        <a:pt x="373943" y="1718706"/>
                        <a:pt x="339777" y="1737071"/>
                        <a:pt x="314793" y="1762055"/>
                      </a:cubicBezTo>
                      <a:lnTo>
                        <a:pt x="254833" y="1822015"/>
                      </a:lnTo>
                      <a:cubicBezTo>
                        <a:pt x="249836" y="1842002"/>
                        <a:pt x="245502" y="1862167"/>
                        <a:pt x="239842" y="1881976"/>
                      </a:cubicBezTo>
                      <a:cubicBezTo>
                        <a:pt x="235501" y="1897169"/>
                        <a:pt x="224166" y="1911161"/>
                        <a:pt x="224852" y="1926947"/>
                      </a:cubicBezTo>
                      <a:cubicBezTo>
                        <a:pt x="229215" y="2027285"/>
                        <a:pt x="238322" y="2127684"/>
                        <a:pt x="254833" y="2226750"/>
                      </a:cubicBezTo>
                      <a:cubicBezTo>
                        <a:pt x="258507" y="2248792"/>
                        <a:pt x="270270" y="2269745"/>
                        <a:pt x="284813" y="2286711"/>
                      </a:cubicBezTo>
                      <a:cubicBezTo>
                        <a:pt x="301072" y="2305680"/>
                        <a:pt x="324787" y="2316691"/>
                        <a:pt x="344774" y="2331681"/>
                      </a:cubicBezTo>
                      <a:cubicBezTo>
                        <a:pt x="354767" y="2351668"/>
                        <a:pt x="373162" y="2369353"/>
                        <a:pt x="374754" y="2391642"/>
                      </a:cubicBezTo>
                      <a:cubicBezTo>
                        <a:pt x="383957" y="2520491"/>
                        <a:pt x="378296" y="2513745"/>
                        <a:pt x="329783" y="2586514"/>
                      </a:cubicBezTo>
                      <a:cubicBezTo>
                        <a:pt x="345095" y="2701351"/>
                        <a:pt x="309389" y="2781079"/>
                        <a:pt x="389744" y="2841347"/>
                      </a:cubicBezTo>
                      <a:cubicBezTo>
                        <a:pt x="398682" y="2848051"/>
                        <a:pt x="409731" y="2851340"/>
                        <a:pt x="419724" y="2856337"/>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5" name="Freeform 14"/>
                <p:cNvSpPr/>
                <p:nvPr/>
              </p:nvSpPr>
              <p:spPr>
                <a:xfrm>
                  <a:off x="2714612" y="3286124"/>
                  <a:ext cx="4214842" cy="3571876"/>
                </a:xfrm>
                <a:custGeom>
                  <a:avLst/>
                  <a:gdLst>
                    <a:gd name="connsiteX0" fmla="*/ 3168530 w 3168530"/>
                    <a:gd name="connsiteY0" fmla="*/ 331821 h 2480155"/>
                    <a:gd name="connsiteX1" fmla="*/ 20596 w 3168530"/>
                    <a:gd name="connsiteY1" fmla="*/ 331821 h 2480155"/>
                    <a:gd name="connsiteX2" fmla="*/ 35586 w 3168530"/>
                    <a:gd name="connsiteY2" fmla="*/ 391782 h 2480155"/>
                    <a:gd name="connsiteX3" fmla="*/ 80557 w 3168530"/>
                    <a:gd name="connsiteY3" fmla="*/ 466733 h 2480155"/>
                    <a:gd name="connsiteX4" fmla="*/ 95547 w 3168530"/>
                    <a:gd name="connsiteY4" fmla="*/ 781526 h 2480155"/>
                    <a:gd name="connsiteX5" fmla="*/ 110537 w 3168530"/>
                    <a:gd name="connsiteY5" fmla="*/ 1321172 h 2480155"/>
                    <a:gd name="connsiteX6" fmla="*/ 155507 w 3168530"/>
                    <a:gd name="connsiteY6" fmla="*/ 1650956 h 2480155"/>
                    <a:gd name="connsiteX7" fmla="*/ 170497 w 3168530"/>
                    <a:gd name="connsiteY7" fmla="*/ 2205592 h 2480155"/>
                    <a:gd name="connsiteX8" fmla="*/ 185488 w 3168530"/>
                    <a:gd name="connsiteY8" fmla="*/ 2430444 h 2480155"/>
                    <a:gd name="connsiteX9" fmla="*/ 155507 w 3168530"/>
                    <a:gd name="connsiteY9" fmla="*/ 2475415 h 2480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168530" h="2480155">
                      <a:moveTo>
                        <a:pt x="3168530" y="331821"/>
                      </a:moveTo>
                      <a:cubicBezTo>
                        <a:pt x="2173066" y="0"/>
                        <a:pt x="1069598" y="306360"/>
                        <a:pt x="20596" y="331821"/>
                      </a:cubicBezTo>
                      <a:cubicBezTo>
                        <a:pt x="0" y="332321"/>
                        <a:pt x="29926" y="371973"/>
                        <a:pt x="35586" y="391782"/>
                      </a:cubicBezTo>
                      <a:cubicBezTo>
                        <a:pt x="51153" y="446268"/>
                        <a:pt x="42884" y="429060"/>
                        <a:pt x="80557" y="466733"/>
                      </a:cubicBezTo>
                      <a:cubicBezTo>
                        <a:pt x="85554" y="571664"/>
                        <a:pt x="91863" y="676541"/>
                        <a:pt x="95547" y="781526"/>
                      </a:cubicBezTo>
                      <a:cubicBezTo>
                        <a:pt x="101857" y="961367"/>
                        <a:pt x="100173" y="1141519"/>
                        <a:pt x="110537" y="1321172"/>
                      </a:cubicBezTo>
                      <a:cubicBezTo>
                        <a:pt x="116493" y="1424409"/>
                        <a:pt x="137756" y="1544451"/>
                        <a:pt x="155507" y="1650956"/>
                      </a:cubicBezTo>
                      <a:cubicBezTo>
                        <a:pt x="160504" y="1835835"/>
                        <a:pt x="163389" y="2020782"/>
                        <a:pt x="170497" y="2205592"/>
                      </a:cubicBezTo>
                      <a:cubicBezTo>
                        <a:pt x="173384" y="2280654"/>
                        <a:pt x="185488" y="2355327"/>
                        <a:pt x="185488" y="2430444"/>
                      </a:cubicBezTo>
                      <a:cubicBezTo>
                        <a:pt x="185488" y="2480155"/>
                        <a:pt x="181058" y="2475415"/>
                        <a:pt x="155507" y="2475415"/>
                      </a:cubicBezTo>
                    </a:path>
                  </a:pathLst>
                </a:cu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grpSp>
    </p:spTree>
    <p:extLst>
      <p:ext uri="{BB962C8B-B14F-4D97-AF65-F5344CB8AC3E}">
        <p14:creationId xmlns:p14="http://schemas.microsoft.com/office/powerpoint/2010/main" val="2100775110"/>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0" y="785794"/>
            <a:ext cx="9144000" cy="4708981"/>
          </a:xfrm>
          <a:prstGeom prst="rect">
            <a:avLst/>
          </a:prstGeom>
          <a:noFill/>
          <a:ln w="9525">
            <a:noFill/>
            <a:miter lim="800000"/>
            <a:headEnd/>
            <a:tailEnd/>
          </a:ln>
        </p:spPr>
        <p:txBody>
          <a:bodyPr wrap="square">
            <a:spAutoFit/>
          </a:bodyPr>
          <a:lstStyle/>
          <a:p>
            <a:pPr algn="just" rtl="1"/>
            <a:r>
              <a:rPr lang="fa-IR" sz="3000" dirty="0" smtClean="0">
                <a:cs typeface="B Koodak" pitchFamily="2" charset="-78"/>
              </a:rPr>
              <a:t>در احداث </a:t>
            </a:r>
            <a:r>
              <a:rPr lang="en-US" sz="3000" dirty="0" smtClean="0">
                <a:cs typeface="B Koodak" pitchFamily="2" charset="-78"/>
              </a:rPr>
              <a:t>flood wall</a:t>
            </a:r>
            <a:r>
              <a:rPr lang="fa-IR" sz="3000" dirty="0" smtClean="0">
                <a:cs typeface="B Koodak" pitchFamily="2" charset="-78"/>
              </a:rPr>
              <a:t> باید چندعامل مدنظر قرار گیرد</a:t>
            </a:r>
          </a:p>
          <a:p>
            <a:pPr algn="just" rtl="1"/>
            <a:r>
              <a:rPr lang="fa-IR" sz="3000" dirty="0" smtClean="0">
                <a:cs typeface="B Koodak" pitchFamily="2" charset="-78"/>
              </a:rPr>
              <a:t>1- مقابل نیروی هیدرواستاتیک مقاوم باشد.</a:t>
            </a:r>
          </a:p>
          <a:p>
            <a:pPr algn="just" rtl="1"/>
            <a:r>
              <a:rPr lang="fa-IR" sz="3000" dirty="0" smtClean="0">
                <a:cs typeface="B Koodak" pitchFamily="2" charset="-78"/>
              </a:rPr>
              <a:t>2- د رمقابل نیروی رانش مقاوم باشد</a:t>
            </a:r>
          </a:p>
          <a:p>
            <a:pPr algn="just" rtl="1"/>
            <a:r>
              <a:rPr lang="fa-IR" sz="3000" dirty="0" smtClean="0">
                <a:cs typeface="B Koodak" pitchFamily="2" charset="-78"/>
              </a:rPr>
              <a:t>3- فشار تحتانی زیادی آن را تهدید نکند. هرقدر قاعده زیرین بیشتر فشار تحتانی بیشتر است. هر قدر فشار هیدرواستاتیکی بیشتر باشد بهتر است زیرا تحتانی برآن غلبه میکند.</a:t>
            </a:r>
          </a:p>
          <a:p>
            <a:pPr algn="just" rtl="1"/>
            <a:endParaRPr lang="fa-IR" sz="3000" dirty="0" smtClean="0">
              <a:cs typeface="B Koodak" pitchFamily="2" charset="-78"/>
            </a:endParaRPr>
          </a:p>
          <a:p>
            <a:pPr algn="just" rtl="1"/>
            <a:r>
              <a:rPr lang="fa-IR" sz="3000" dirty="0" smtClean="0">
                <a:cs typeface="B Koodak" pitchFamily="2" charset="-78"/>
              </a:rPr>
              <a:t>زواید: از جوشش ماسه و رانش زمین جلوگیری میکند و سبب محکم شدن دیواره می گردد</a:t>
            </a:r>
          </a:p>
          <a:p>
            <a:pPr algn="just" rtl="1"/>
            <a:endParaRPr lang="en-US" sz="3000" dirty="0" smtClean="0">
              <a:cs typeface="B Koodak" pitchFamily="2" charset="-78"/>
            </a:endParaRPr>
          </a:p>
        </p:txBody>
      </p:sp>
      <p:sp>
        <p:nvSpPr>
          <p:cNvPr id="4" name="Slide Number Placeholder 3"/>
          <p:cNvSpPr>
            <a:spLocks noGrp="1"/>
          </p:cNvSpPr>
          <p:nvPr>
            <p:ph type="sldNum" sz="quarter" idx="12"/>
          </p:nvPr>
        </p:nvSpPr>
        <p:spPr/>
        <p:txBody>
          <a:bodyPr/>
          <a:lstStyle/>
          <a:p>
            <a:pPr>
              <a:defRPr/>
            </a:pPr>
            <a:fld id="{45BC8178-2427-4EA9-92E5-D32A9A069CF2}" type="slidenum">
              <a:rPr lang="fa-IR"/>
              <a:pPr>
                <a:defRPr/>
              </a:pPr>
              <a:t>63</a:t>
            </a:fld>
            <a:endParaRPr lang="en-US"/>
          </a:p>
        </p:txBody>
      </p:sp>
      <p:grpSp>
        <p:nvGrpSpPr>
          <p:cNvPr id="22" name="Group 21"/>
          <p:cNvGrpSpPr/>
          <p:nvPr/>
        </p:nvGrpSpPr>
        <p:grpSpPr>
          <a:xfrm>
            <a:off x="857224" y="5143512"/>
            <a:ext cx="5786478" cy="1299155"/>
            <a:chOff x="857224" y="5143512"/>
            <a:chExt cx="5786478" cy="1299155"/>
          </a:xfrm>
        </p:grpSpPr>
        <p:grpSp>
          <p:nvGrpSpPr>
            <p:cNvPr id="46" name="Group 45"/>
            <p:cNvGrpSpPr/>
            <p:nvPr/>
          </p:nvGrpSpPr>
          <p:grpSpPr>
            <a:xfrm>
              <a:off x="857224" y="5143512"/>
              <a:ext cx="3215504" cy="1287472"/>
              <a:chOff x="1142976" y="4214818"/>
              <a:chExt cx="3215504" cy="1287472"/>
            </a:xfrm>
          </p:grpSpPr>
          <p:grpSp>
            <p:nvGrpSpPr>
              <p:cNvPr id="24" name="Group 23"/>
              <p:cNvGrpSpPr/>
              <p:nvPr/>
            </p:nvGrpSpPr>
            <p:grpSpPr>
              <a:xfrm>
                <a:off x="2571736" y="4214818"/>
                <a:ext cx="366714" cy="795342"/>
                <a:chOff x="3929058" y="3429000"/>
                <a:chExt cx="366714" cy="795342"/>
              </a:xfrm>
            </p:grpSpPr>
            <p:cxnSp>
              <p:nvCxnSpPr>
                <p:cNvPr id="18" name="Straight Connector 17"/>
                <p:cNvCxnSpPr/>
                <p:nvPr/>
              </p:nvCxnSpPr>
              <p:spPr>
                <a:xfrm rot="16200000" flipV="1">
                  <a:off x="3893339" y="3821909"/>
                  <a:ext cx="795342" cy="9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6200000" flipV="1">
                  <a:off x="3536149" y="3821909"/>
                  <a:ext cx="795342" cy="952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3929058" y="3429000"/>
                  <a:ext cx="35719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a:off x="1142976" y="5000636"/>
                <a:ext cx="3215504" cy="501654"/>
                <a:chOff x="2500298" y="4214818"/>
                <a:chExt cx="3215504" cy="501654"/>
              </a:xfrm>
            </p:grpSpPr>
            <p:cxnSp>
              <p:nvCxnSpPr>
                <p:cNvPr id="9" name="Straight Connector 8"/>
                <p:cNvCxnSpPr/>
                <p:nvPr/>
              </p:nvCxnSpPr>
              <p:spPr>
                <a:xfrm>
                  <a:off x="4286248" y="4214818"/>
                  <a:ext cx="142876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2500298" y="4214818"/>
                  <a:ext cx="1428760"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rot="5400000" flipH="1" flipV="1">
                  <a:off x="5464975" y="4464851"/>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rot="5400000" flipH="1" flipV="1">
                  <a:off x="5286380" y="4572008"/>
                  <a:ext cx="28575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429256" y="4714884"/>
                  <a:ext cx="28575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2786050" y="4429132"/>
                  <a:ext cx="264320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rot="5400000" flipH="1" flipV="1">
                  <a:off x="2643968" y="4571214"/>
                  <a:ext cx="28575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2500298" y="4713296"/>
                  <a:ext cx="285752"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rot="5400000" flipH="1" flipV="1">
                  <a:off x="2251059" y="4464057"/>
                  <a:ext cx="500066"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grpSp>
        <p:cxnSp>
          <p:nvCxnSpPr>
            <p:cNvPr id="48" name="Straight Arrow Connector 47"/>
            <p:cNvCxnSpPr/>
            <p:nvPr/>
          </p:nvCxnSpPr>
          <p:spPr>
            <a:xfrm>
              <a:off x="4071934" y="6143644"/>
              <a:ext cx="928694" cy="15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0" name="TextBox 49"/>
            <p:cNvSpPr txBox="1"/>
            <p:nvPr/>
          </p:nvSpPr>
          <p:spPr>
            <a:xfrm>
              <a:off x="5143504" y="5857892"/>
              <a:ext cx="1500198" cy="584775"/>
            </a:xfrm>
            <a:prstGeom prst="rect">
              <a:avLst/>
            </a:prstGeom>
            <a:noFill/>
          </p:spPr>
          <p:txBody>
            <a:bodyPr wrap="square" rtlCol="0">
              <a:spAutoFit/>
            </a:bodyPr>
            <a:lstStyle/>
            <a:p>
              <a:r>
                <a:rPr lang="fa-IR" dirty="0" smtClean="0"/>
                <a:t>زواید</a:t>
              </a:r>
              <a:endParaRPr lang="en-US" dirty="0"/>
            </a:p>
          </p:txBody>
        </p:sp>
      </p:grpSp>
    </p:spTree>
    <p:extLst>
      <p:ext uri="{BB962C8B-B14F-4D97-AF65-F5344CB8AC3E}">
        <p14:creationId xmlns:p14="http://schemas.microsoft.com/office/powerpoint/2010/main" val="188522968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Box 2"/>
          <p:cNvSpPr txBox="1">
            <a:spLocks noChangeArrowheads="1"/>
          </p:cNvSpPr>
          <p:nvPr/>
        </p:nvSpPr>
        <p:spPr bwMode="auto">
          <a:xfrm>
            <a:off x="0" y="785794"/>
            <a:ext cx="9144000" cy="5632311"/>
          </a:xfrm>
          <a:prstGeom prst="rect">
            <a:avLst/>
          </a:prstGeom>
          <a:noFill/>
          <a:ln w="9525">
            <a:noFill/>
            <a:miter lim="800000"/>
            <a:headEnd/>
            <a:tailEnd/>
          </a:ln>
        </p:spPr>
        <p:txBody>
          <a:bodyPr wrap="square">
            <a:spAutoFit/>
          </a:bodyPr>
          <a:lstStyle/>
          <a:p>
            <a:pPr algn="ctr" rtl="1"/>
            <a:r>
              <a:rPr lang="fa-IR" sz="3000" dirty="0" smtClean="0">
                <a:cs typeface="B Koodak" pitchFamily="2" charset="-78"/>
              </a:rPr>
              <a:t>روشهای مدیریت سیلابدشتها و کنترل سیلاب</a:t>
            </a:r>
          </a:p>
          <a:p>
            <a:pPr algn="just" rtl="1"/>
            <a:r>
              <a:rPr lang="fa-IR" sz="3000" dirty="0" smtClean="0">
                <a:cs typeface="B Koodak" pitchFamily="2" charset="-78"/>
              </a:rPr>
              <a:t>10- احداث گردانها و پشته های خاکی</a:t>
            </a:r>
          </a:p>
          <a:p>
            <a:pPr algn="just" rtl="1"/>
            <a:r>
              <a:rPr lang="fa-IR" sz="3000" dirty="0" smtClean="0">
                <a:cs typeface="B Koodak" pitchFamily="2" charset="-78"/>
              </a:rPr>
              <a:t>گردانها در محدوده دشت سیلابی و رودخانه با ارتفاع متناسب با دوره بازگشت مشخص احداث می گردد و تنها منطقه تحت تاثیر سیل و رودخانه را تحت سیطره دارد و از پخش و گسترش سیل جلوگیری کرده و محدوده سیل را تنگ می کند.</a:t>
            </a:r>
          </a:p>
          <a:p>
            <a:pPr algn="just" rtl="1"/>
            <a:r>
              <a:rPr lang="fa-IR" sz="3000" dirty="0" smtClean="0">
                <a:cs typeface="B Koodak" pitchFamily="2" charset="-78"/>
              </a:rPr>
              <a:t>مهمترین مسئله در مبحث نگهداری گردانها جوشش ماسه یا</a:t>
            </a:r>
            <a:r>
              <a:rPr lang="en-US" sz="3000" dirty="0" smtClean="0">
                <a:cs typeface="B Koodak" pitchFamily="2" charset="-78"/>
              </a:rPr>
              <a:t>Sand boiling </a:t>
            </a:r>
            <a:r>
              <a:rPr lang="fa-IR" sz="3000" dirty="0" smtClean="0">
                <a:cs typeface="B Koodak" pitchFamily="2" charset="-78"/>
              </a:rPr>
              <a:t> است که فشار منفذی سبب شسته شدن مصالح مثل ماسه می گردد.</a:t>
            </a:r>
            <a:endParaRPr lang="fa-IR" sz="3000" u="sng" dirty="0" smtClean="0">
              <a:solidFill>
                <a:srgbClr val="FF0000"/>
              </a:solidFill>
              <a:cs typeface="B Koodak" pitchFamily="2" charset="-78"/>
            </a:endParaRPr>
          </a:p>
          <a:p>
            <a:pPr algn="just" rtl="1"/>
            <a:r>
              <a:rPr lang="en-US" sz="3000" u="sng" dirty="0" smtClean="0">
                <a:solidFill>
                  <a:srgbClr val="FF0000"/>
                </a:solidFill>
                <a:cs typeface="B Koodak" pitchFamily="2" charset="-78"/>
              </a:rPr>
              <a:t>Sand boiling liquefaction</a:t>
            </a:r>
            <a:r>
              <a:rPr lang="fa-IR" sz="3000" u="sng" dirty="0" smtClean="0">
                <a:solidFill>
                  <a:srgbClr val="FF0000"/>
                </a:solidFill>
                <a:cs typeface="B Koodak" pitchFamily="2" charset="-78"/>
              </a:rPr>
              <a:t>: </a:t>
            </a:r>
            <a:r>
              <a:rPr lang="fa-IR" sz="3000" dirty="0" smtClean="0">
                <a:cs typeface="B Koodak" pitchFamily="2" charset="-78"/>
              </a:rPr>
              <a:t>روان شدن خاک زیر سازه که منجر به از دست رفتن استحکام و سختی خاک شده و سبب نشست سازه، وقوع زمینلرزه، ایجاد گسیختگی های سریع می گردد.</a:t>
            </a:r>
          </a:p>
        </p:txBody>
      </p:sp>
      <p:sp>
        <p:nvSpPr>
          <p:cNvPr id="4" name="Slide Number Placeholder 3"/>
          <p:cNvSpPr>
            <a:spLocks noGrp="1"/>
          </p:cNvSpPr>
          <p:nvPr>
            <p:ph type="sldNum" sz="quarter" idx="12"/>
          </p:nvPr>
        </p:nvSpPr>
        <p:spPr/>
        <p:txBody>
          <a:bodyPr/>
          <a:lstStyle/>
          <a:p>
            <a:pPr>
              <a:defRPr/>
            </a:pPr>
            <a:fld id="{45BC8178-2427-4EA9-92E5-D32A9A069CF2}" type="slidenum">
              <a:rPr lang="fa-IR"/>
              <a:pPr>
                <a:defRPr/>
              </a:pPr>
              <a:t>64</a:t>
            </a:fld>
            <a:endParaRPr lang="en-US"/>
          </a:p>
        </p:txBody>
      </p:sp>
    </p:spTree>
    <p:extLst>
      <p:ext uri="{BB962C8B-B14F-4D97-AF65-F5344CB8AC3E}">
        <p14:creationId xmlns:p14="http://schemas.microsoft.com/office/powerpoint/2010/main" val="65681182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94E1C5-702D-4697-9A79-C60B218686C6}" type="slidenum">
              <a:rPr lang="fa-IR" smtClean="0"/>
              <a:t>7</a:t>
            </a:fld>
            <a:endParaRPr lang="fa-IR"/>
          </a:p>
        </p:txBody>
      </p:sp>
      <p:sp>
        <p:nvSpPr>
          <p:cNvPr id="3" name="Rectangle 2"/>
          <p:cNvSpPr/>
          <p:nvPr/>
        </p:nvSpPr>
        <p:spPr>
          <a:xfrm>
            <a:off x="179512" y="836712"/>
            <a:ext cx="8712968" cy="5016758"/>
          </a:xfrm>
          <a:prstGeom prst="rect">
            <a:avLst/>
          </a:prstGeom>
        </p:spPr>
        <p:txBody>
          <a:bodyPr wrap="square">
            <a:spAutoFit/>
          </a:bodyPr>
          <a:lstStyle/>
          <a:p>
            <a:pPr algn="l" rtl="0"/>
            <a:r>
              <a:rPr lang="en-US" sz="2000" b="1" dirty="0">
                <a:solidFill>
                  <a:srgbClr val="FF0000"/>
                </a:solidFill>
                <a:latin typeface="Times New Roman" pitchFamily="18" charset="0"/>
                <a:cs typeface="Times New Roman" pitchFamily="18" charset="0"/>
              </a:rPr>
              <a:t>Drainage: is the removal of excess water from wet </a:t>
            </a:r>
            <a:r>
              <a:rPr lang="en-US" sz="2000" b="1" dirty="0" smtClean="0">
                <a:solidFill>
                  <a:srgbClr val="FF0000"/>
                </a:solidFill>
                <a:latin typeface="Times New Roman" pitchFamily="18" charset="0"/>
                <a:cs typeface="Times New Roman" pitchFamily="18" charset="0"/>
              </a:rPr>
              <a:t>lands</a:t>
            </a:r>
          </a:p>
          <a:p>
            <a:pPr marL="342900" indent="-342900" algn="l" rtl="0">
              <a:buFont typeface="Wingdings" pitchFamily="2" charset="2"/>
              <a:buChar char="v"/>
            </a:pPr>
            <a:r>
              <a:rPr lang="en-US" sz="2000" dirty="0">
                <a:latin typeface="Times New Roman" pitchFamily="18" charset="0"/>
                <a:cs typeface="Times New Roman" pitchFamily="18" charset="0"/>
              </a:rPr>
              <a:t/>
            </a:r>
            <a:br>
              <a:rPr lang="en-US" sz="2000" dirty="0">
                <a:latin typeface="Times New Roman" pitchFamily="18" charset="0"/>
                <a:cs typeface="Times New Roman" pitchFamily="18" charset="0"/>
              </a:rPr>
            </a:br>
            <a:r>
              <a:rPr lang="en-US" sz="2000" dirty="0">
                <a:latin typeface="Times New Roman" pitchFamily="18" charset="0"/>
                <a:cs typeface="Times New Roman" pitchFamily="18" charset="0"/>
              </a:rPr>
              <a:t>Drainage: is the </a:t>
            </a:r>
            <a:r>
              <a:rPr lang="en-US" sz="2000" u="sng" dirty="0">
                <a:solidFill>
                  <a:srgbClr val="FF0000"/>
                </a:solidFill>
                <a:latin typeface="Times New Roman" pitchFamily="18" charset="0"/>
                <a:cs typeface="Times New Roman" pitchFamily="18" charset="0"/>
              </a:rPr>
              <a:t>removal of excess water </a:t>
            </a:r>
            <a:r>
              <a:rPr lang="en-US" sz="2000" dirty="0">
                <a:latin typeface="Times New Roman" pitchFamily="18" charset="0"/>
                <a:cs typeface="Times New Roman" pitchFamily="18" charset="0"/>
              </a:rPr>
              <a:t>from wet lands. In humid areas, drainage is achieved by either using surface ditches or tile drains or a combination of both. </a:t>
            </a:r>
            <a:endParaRPr lang="en-US" sz="2000" dirty="0" smtClean="0">
              <a:latin typeface="Times New Roman" pitchFamily="18" charset="0"/>
              <a:cs typeface="Times New Roman" pitchFamily="18" charset="0"/>
            </a:endParaRPr>
          </a:p>
          <a:p>
            <a:pPr marL="342900" indent="-342900" algn="l" rtl="0">
              <a:buFont typeface="Wingdings" pitchFamily="2" charset="2"/>
              <a:buChar char="v"/>
            </a:pPr>
            <a:endParaRPr lang="en-US" sz="2000" dirty="0">
              <a:latin typeface="Times New Roman" pitchFamily="18" charset="0"/>
              <a:cs typeface="Times New Roman" pitchFamily="18" charset="0"/>
            </a:endParaRPr>
          </a:p>
          <a:p>
            <a:pPr marL="342900" indent="-342900" algn="l" rtl="0">
              <a:buFont typeface="Wingdings" pitchFamily="2" charset="2"/>
              <a:buChar char="v"/>
            </a:pPr>
            <a:r>
              <a:rPr lang="en-US" sz="2000" dirty="0" smtClean="0">
                <a:latin typeface="Times New Roman" pitchFamily="18" charset="0"/>
                <a:cs typeface="Times New Roman" pitchFamily="18" charset="0"/>
              </a:rPr>
              <a:t>Wet </a:t>
            </a:r>
            <a:r>
              <a:rPr lang="en-US" sz="2000" dirty="0">
                <a:latin typeface="Times New Roman" pitchFamily="18" charset="0"/>
                <a:cs typeface="Times New Roman" pitchFamily="18" charset="0"/>
              </a:rPr>
              <a:t>land is usually flat, has </a:t>
            </a:r>
            <a:r>
              <a:rPr lang="en-US" sz="2000" u="sng" dirty="0">
                <a:solidFill>
                  <a:srgbClr val="FF0000"/>
                </a:solidFill>
                <a:latin typeface="Times New Roman" pitchFamily="18" charset="0"/>
                <a:cs typeface="Times New Roman" pitchFamily="18" charset="0"/>
              </a:rPr>
              <a:t>high fertility </a:t>
            </a:r>
            <a:r>
              <a:rPr lang="en-US" sz="2000" dirty="0">
                <a:latin typeface="Times New Roman" pitchFamily="18" charset="0"/>
                <a:cs typeface="Times New Roman" pitchFamily="18" charset="0"/>
              </a:rPr>
              <a:t>and does not have serious erosion problem. </a:t>
            </a:r>
            <a:endParaRPr lang="fa-IR" sz="2000" dirty="0" smtClean="0">
              <a:latin typeface="Times New Roman" pitchFamily="18" charset="0"/>
              <a:cs typeface="Times New Roman" pitchFamily="18" charset="0"/>
            </a:endParaRPr>
          </a:p>
          <a:p>
            <a:pPr algn="l" rtl="0"/>
            <a:endParaRPr lang="fa-IR" sz="2000" dirty="0">
              <a:latin typeface="Times New Roman" pitchFamily="18" charset="0"/>
              <a:cs typeface="Times New Roman" pitchFamily="18" charset="0"/>
            </a:endParaRPr>
          </a:p>
          <a:p>
            <a:pPr algn="l" rtl="0"/>
            <a:r>
              <a:rPr lang="en-US" sz="2000" u="sng" dirty="0" smtClean="0">
                <a:solidFill>
                  <a:srgbClr val="FF0000"/>
                </a:solidFill>
                <a:latin typeface="Times New Roman" pitchFamily="18" charset="0"/>
                <a:cs typeface="Times New Roman" pitchFamily="18" charset="0"/>
              </a:rPr>
              <a:t>Purpose</a:t>
            </a:r>
          </a:p>
          <a:p>
            <a:pPr marL="342900" indent="-342900" algn="l" rtl="0">
              <a:buFont typeface="Wingdings" pitchFamily="2" charset="2"/>
              <a:buChar char="v"/>
            </a:pPr>
            <a:r>
              <a:rPr lang="en-US" sz="2000" dirty="0" smtClean="0">
                <a:latin typeface="Times New Roman" pitchFamily="18" charset="0"/>
                <a:cs typeface="Times New Roman" pitchFamily="18" charset="0"/>
              </a:rPr>
              <a:t>Drainage </a:t>
            </a:r>
            <a:r>
              <a:rPr lang="en-US" sz="2000" dirty="0">
                <a:latin typeface="Times New Roman" pitchFamily="18" charset="0"/>
                <a:cs typeface="Times New Roman" pitchFamily="18" charset="0"/>
              </a:rPr>
              <a:t>in </a:t>
            </a:r>
            <a:r>
              <a:rPr lang="en-US" sz="2000" u="sng" dirty="0">
                <a:solidFill>
                  <a:srgbClr val="FF0000"/>
                </a:solidFill>
                <a:latin typeface="Times New Roman" pitchFamily="18" charset="0"/>
                <a:cs typeface="Times New Roman" pitchFamily="18" charset="0"/>
              </a:rPr>
              <a:t>humid areas </a:t>
            </a:r>
            <a:r>
              <a:rPr lang="en-US" sz="2000" dirty="0">
                <a:latin typeface="Times New Roman" pitchFamily="18" charset="0"/>
                <a:cs typeface="Times New Roman" pitchFamily="18" charset="0"/>
              </a:rPr>
              <a:t>often </a:t>
            </a:r>
            <a:r>
              <a:rPr lang="en-US" sz="2000" dirty="0" smtClean="0">
                <a:latin typeface="Times New Roman" pitchFamily="18" charset="0"/>
                <a:cs typeface="Times New Roman" pitchFamily="18" charset="0"/>
              </a:rPr>
              <a:t>precedes </a:t>
            </a:r>
            <a:r>
              <a:rPr lang="en-US" sz="2000" u="sng" dirty="0">
                <a:solidFill>
                  <a:srgbClr val="FF0000"/>
                </a:solidFill>
                <a:latin typeface="Times New Roman" pitchFamily="18" charset="0"/>
                <a:cs typeface="Times New Roman" pitchFamily="18" charset="0"/>
              </a:rPr>
              <a:t>land development</a:t>
            </a:r>
            <a:r>
              <a:rPr lang="en-US" sz="2000" dirty="0">
                <a:latin typeface="Times New Roman" pitchFamily="18" charset="0"/>
                <a:cs typeface="Times New Roman" pitchFamily="18" charset="0"/>
              </a:rPr>
              <a:t>, while in arid regions it normally accompanies irrigation. </a:t>
            </a:r>
            <a:endParaRPr lang="en-US" sz="2000" dirty="0" smtClean="0">
              <a:latin typeface="Times New Roman" pitchFamily="18" charset="0"/>
              <a:cs typeface="Times New Roman" pitchFamily="18" charset="0"/>
            </a:endParaRPr>
          </a:p>
          <a:p>
            <a:pPr marL="342900" indent="-342900" algn="l" rtl="0">
              <a:buFont typeface="Wingdings" pitchFamily="2" charset="2"/>
              <a:buChar char="v"/>
            </a:pPr>
            <a:endParaRPr lang="en-US" sz="2000" dirty="0">
              <a:latin typeface="Times New Roman" pitchFamily="18" charset="0"/>
              <a:cs typeface="Times New Roman" pitchFamily="18" charset="0"/>
            </a:endParaRPr>
          </a:p>
          <a:p>
            <a:pPr marL="342900" indent="-342900" algn="l" rtl="0">
              <a:buFont typeface="Wingdings" pitchFamily="2" charset="2"/>
              <a:buChar char="v"/>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principal purposes of drainage in irrigated regions are </a:t>
            </a:r>
            <a:r>
              <a:rPr lang="en-US" sz="2000" dirty="0">
                <a:solidFill>
                  <a:srgbClr val="FF0000"/>
                </a:solidFill>
                <a:latin typeface="Times New Roman" pitchFamily="18" charset="0"/>
                <a:cs typeface="Times New Roman" pitchFamily="18" charset="0"/>
              </a:rPr>
              <a:t>to reclaim saline and alkali soils by leaching </a:t>
            </a:r>
            <a:r>
              <a:rPr lang="en-US" sz="2000" dirty="0">
                <a:latin typeface="Times New Roman" pitchFamily="18" charset="0"/>
                <a:cs typeface="Times New Roman" pitchFamily="18" charset="0"/>
              </a:rPr>
              <a:t>and to prevent </a:t>
            </a:r>
            <a:r>
              <a:rPr lang="en-US" sz="2000" dirty="0">
                <a:solidFill>
                  <a:srgbClr val="FF0000"/>
                </a:solidFill>
                <a:latin typeface="Times New Roman" pitchFamily="18" charset="0"/>
                <a:cs typeface="Times New Roman" pitchFamily="18" charset="0"/>
              </a:rPr>
              <a:t>salinity problems </a:t>
            </a:r>
            <a:r>
              <a:rPr lang="en-US" sz="2000" dirty="0">
                <a:latin typeface="Times New Roman" pitchFamily="18" charset="0"/>
                <a:cs typeface="Times New Roman" pitchFamily="18" charset="0"/>
              </a:rPr>
              <a:t>by maintaining a low water table. </a:t>
            </a:r>
          </a:p>
        </p:txBody>
      </p:sp>
    </p:spTree>
    <p:extLst>
      <p:ext uri="{BB962C8B-B14F-4D97-AF65-F5344CB8AC3E}">
        <p14:creationId xmlns:p14="http://schemas.microsoft.com/office/powerpoint/2010/main" val="16857766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6294E1C5-702D-4697-9A79-C60B218686C6}" type="slidenum">
              <a:rPr lang="fa-IR" smtClean="0"/>
              <a:t>8</a:t>
            </a:fld>
            <a:endParaRPr lang="fa-IR"/>
          </a:p>
        </p:txBody>
      </p:sp>
      <p:sp>
        <p:nvSpPr>
          <p:cNvPr id="3" name="Rectangle 2"/>
          <p:cNvSpPr/>
          <p:nvPr/>
        </p:nvSpPr>
        <p:spPr>
          <a:xfrm>
            <a:off x="467544" y="836712"/>
            <a:ext cx="8460432" cy="1323439"/>
          </a:xfrm>
          <a:prstGeom prst="rect">
            <a:avLst/>
          </a:prstGeom>
        </p:spPr>
        <p:txBody>
          <a:bodyPr wrap="square">
            <a:spAutoFit/>
          </a:bodyPr>
          <a:lstStyle/>
          <a:p>
            <a:pPr marL="342900" indent="-342900" algn="just">
              <a:buFont typeface="Wingdings" pitchFamily="2" charset="2"/>
              <a:buChar char="Ø"/>
            </a:pPr>
            <a:r>
              <a:rPr lang="fa-IR" sz="2000" dirty="0" err="1">
                <a:cs typeface="B Koodak" pitchFamily="2" charset="-78"/>
              </a:rPr>
              <a:t>زهكشي</a:t>
            </a:r>
            <a:r>
              <a:rPr lang="fa-IR" sz="2000" dirty="0">
                <a:cs typeface="B Koodak" pitchFamily="2" charset="-78"/>
              </a:rPr>
              <a:t> </a:t>
            </a:r>
            <a:r>
              <a:rPr lang="fa-IR" sz="2000" dirty="0" err="1">
                <a:cs typeface="B Koodak" pitchFamily="2" charset="-78"/>
              </a:rPr>
              <a:t>مي</a:t>
            </a:r>
            <a:r>
              <a:rPr lang="fa-IR" sz="2000" dirty="0">
                <a:cs typeface="B Koodak" pitchFamily="2" charset="-78"/>
              </a:rPr>
              <a:t> تواند به </a:t>
            </a:r>
            <a:r>
              <a:rPr lang="fa-IR" sz="2000" u="sng" dirty="0">
                <a:solidFill>
                  <a:srgbClr val="FF0000"/>
                </a:solidFill>
                <a:cs typeface="B Koodak" pitchFamily="2" charset="-78"/>
              </a:rPr>
              <a:t>صورت </a:t>
            </a:r>
            <a:r>
              <a:rPr lang="fa-IR" sz="2000" u="sng" dirty="0" err="1">
                <a:solidFill>
                  <a:srgbClr val="FF0000"/>
                </a:solidFill>
                <a:cs typeface="B Koodak" pitchFamily="2" charset="-78"/>
              </a:rPr>
              <a:t>طبيعي</a:t>
            </a:r>
            <a:r>
              <a:rPr lang="fa-IR" sz="2000" u="sng" dirty="0">
                <a:solidFill>
                  <a:srgbClr val="FF0000"/>
                </a:solidFill>
                <a:cs typeface="B Koodak" pitchFamily="2" charset="-78"/>
              </a:rPr>
              <a:t> </a:t>
            </a:r>
            <a:r>
              <a:rPr lang="fa-IR" sz="2000" u="sng" dirty="0" err="1">
                <a:solidFill>
                  <a:srgbClr val="FF0000"/>
                </a:solidFill>
                <a:cs typeface="B Koodak" pitchFamily="2" charset="-78"/>
              </a:rPr>
              <a:t>يا</a:t>
            </a:r>
            <a:r>
              <a:rPr lang="fa-IR" sz="2000" u="sng" dirty="0">
                <a:solidFill>
                  <a:srgbClr val="FF0000"/>
                </a:solidFill>
                <a:cs typeface="B Koodak" pitchFamily="2" charset="-78"/>
              </a:rPr>
              <a:t> </a:t>
            </a:r>
            <a:r>
              <a:rPr lang="fa-IR" sz="2000" u="sng" dirty="0" err="1">
                <a:solidFill>
                  <a:srgbClr val="FF0000"/>
                </a:solidFill>
                <a:cs typeface="B Koodak" pitchFamily="2" charset="-78"/>
              </a:rPr>
              <a:t>مصنوعي</a:t>
            </a:r>
            <a:r>
              <a:rPr lang="fa-IR" sz="2000" u="sng" dirty="0">
                <a:solidFill>
                  <a:srgbClr val="FF0000"/>
                </a:solidFill>
                <a:cs typeface="B Koodak" pitchFamily="2" charset="-78"/>
              </a:rPr>
              <a:t> </a:t>
            </a:r>
            <a:r>
              <a:rPr lang="fa-IR" sz="2000" dirty="0">
                <a:cs typeface="B Koodak" pitchFamily="2" charset="-78"/>
              </a:rPr>
              <a:t>اجرا گردد. </a:t>
            </a:r>
            <a:endParaRPr lang="fa-IR" sz="2000" dirty="0" smtClean="0">
              <a:cs typeface="B Koodak" pitchFamily="2" charset="-78"/>
            </a:endParaRPr>
          </a:p>
          <a:p>
            <a:pPr algn="just"/>
            <a:r>
              <a:rPr lang="fa-IR" sz="2000" dirty="0" smtClean="0">
                <a:cs typeface="B Koodak" pitchFamily="2" charset="-78"/>
              </a:rPr>
              <a:t>1- </a:t>
            </a:r>
            <a:r>
              <a:rPr lang="fa-IR" sz="2000" dirty="0" err="1" smtClean="0">
                <a:cs typeface="B Koodak" pitchFamily="2" charset="-78"/>
              </a:rPr>
              <a:t>بيشتر</a:t>
            </a:r>
            <a:r>
              <a:rPr lang="fa-IR" sz="2000" dirty="0" smtClean="0">
                <a:cs typeface="B Koodak" pitchFamily="2" charset="-78"/>
              </a:rPr>
              <a:t> </a:t>
            </a:r>
            <a:r>
              <a:rPr lang="fa-IR" sz="2000" dirty="0" err="1">
                <a:cs typeface="B Koodak" pitchFamily="2" charset="-78"/>
              </a:rPr>
              <a:t>اراضي</a:t>
            </a:r>
            <a:r>
              <a:rPr lang="fa-IR" sz="2000" dirty="0">
                <a:cs typeface="B Koodak" pitchFamily="2" charset="-78"/>
              </a:rPr>
              <a:t> </a:t>
            </a:r>
            <a:r>
              <a:rPr lang="fa-IR" sz="2000" dirty="0" err="1" smtClean="0">
                <a:cs typeface="B Koodak" pitchFamily="2" charset="-78"/>
              </a:rPr>
              <a:t>داراي</a:t>
            </a:r>
            <a:r>
              <a:rPr lang="en-US" sz="2000" dirty="0" smtClean="0">
                <a:cs typeface="B Koodak" pitchFamily="2" charset="-78"/>
              </a:rPr>
              <a:t> </a:t>
            </a:r>
            <a:r>
              <a:rPr lang="fa-IR" sz="2000" dirty="0" err="1" smtClean="0">
                <a:cs typeface="B Koodak" pitchFamily="2" charset="-78"/>
              </a:rPr>
              <a:t>زهكشي</a:t>
            </a:r>
            <a:r>
              <a:rPr lang="fa-IR" sz="2000" dirty="0" smtClean="0">
                <a:cs typeface="B Koodak" pitchFamily="2" charset="-78"/>
              </a:rPr>
              <a:t> </a:t>
            </a:r>
            <a:r>
              <a:rPr lang="fa-IR" sz="2000" dirty="0" err="1">
                <a:cs typeface="B Koodak" pitchFamily="2" charset="-78"/>
              </a:rPr>
              <a:t>طبيعي</a:t>
            </a:r>
            <a:r>
              <a:rPr lang="fa-IR" sz="2000" dirty="0">
                <a:cs typeface="B Koodak" pitchFamily="2" charset="-78"/>
              </a:rPr>
              <a:t> </a:t>
            </a:r>
            <a:r>
              <a:rPr lang="fa-IR" sz="2000" dirty="0" err="1">
                <a:cs typeface="B Koodak" pitchFamily="2" charset="-78"/>
              </a:rPr>
              <a:t>سطحي</a:t>
            </a:r>
            <a:r>
              <a:rPr lang="fa-IR" sz="2000" dirty="0">
                <a:cs typeface="B Koodak" pitchFamily="2" charset="-78"/>
              </a:rPr>
              <a:t> </a:t>
            </a:r>
            <a:r>
              <a:rPr lang="fa-IR" sz="2000" dirty="0" err="1">
                <a:cs typeface="B Koodak" pitchFamily="2" charset="-78"/>
              </a:rPr>
              <a:t>يا</a:t>
            </a:r>
            <a:r>
              <a:rPr lang="fa-IR" sz="2000" dirty="0">
                <a:cs typeface="B Koodak" pitchFamily="2" charset="-78"/>
              </a:rPr>
              <a:t> </a:t>
            </a:r>
            <a:r>
              <a:rPr lang="fa-IR" sz="2000" dirty="0" err="1">
                <a:cs typeface="B Koodak" pitchFamily="2" charset="-78"/>
              </a:rPr>
              <a:t>زيرزميني</a:t>
            </a:r>
            <a:r>
              <a:rPr lang="fa-IR" sz="2000" dirty="0">
                <a:cs typeface="B Koodak" pitchFamily="2" charset="-78"/>
              </a:rPr>
              <a:t> </a:t>
            </a:r>
            <a:r>
              <a:rPr lang="fa-IR" sz="2000" dirty="0" err="1">
                <a:cs typeface="B Koodak" pitchFamily="2" charset="-78"/>
              </a:rPr>
              <a:t>مي</a:t>
            </a:r>
            <a:r>
              <a:rPr lang="fa-IR" sz="2000" dirty="0">
                <a:cs typeface="B Koodak" pitchFamily="2" charset="-78"/>
              </a:rPr>
              <a:t> باشند. </a:t>
            </a:r>
            <a:endParaRPr lang="fa-IR" sz="2000" dirty="0" smtClean="0">
              <a:cs typeface="B Koodak" pitchFamily="2" charset="-78"/>
            </a:endParaRPr>
          </a:p>
          <a:p>
            <a:pPr algn="just"/>
            <a:r>
              <a:rPr lang="fa-IR" sz="2000" dirty="0" smtClean="0">
                <a:cs typeface="B Koodak" pitchFamily="2" charset="-78"/>
              </a:rPr>
              <a:t>2- </a:t>
            </a:r>
            <a:r>
              <a:rPr lang="fa-IR" sz="2000" dirty="0" err="1" smtClean="0">
                <a:cs typeface="B Koodak" pitchFamily="2" charset="-78"/>
              </a:rPr>
              <a:t>زماني</a:t>
            </a:r>
            <a:r>
              <a:rPr lang="fa-IR" sz="2000" dirty="0" smtClean="0">
                <a:cs typeface="B Koodak" pitchFamily="2" charset="-78"/>
              </a:rPr>
              <a:t> </a:t>
            </a:r>
            <a:r>
              <a:rPr lang="fa-IR" sz="2000" dirty="0" err="1">
                <a:cs typeface="B Koodak" pitchFamily="2" charset="-78"/>
              </a:rPr>
              <a:t>كه</a:t>
            </a:r>
            <a:r>
              <a:rPr lang="fa-IR" sz="2000" dirty="0">
                <a:cs typeface="B Koodak" pitchFamily="2" charset="-78"/>
              </a:rPr>
              <a:t> </a:t>
            </a:r>
            <a:r>
              <a:rPr lang="fa-IR" sz="2000" dirty="0" err="1">
                <a:cs typeface="B Koodak" pitchFamily="2" charset="-78"/>
              </a:rPr>
              <a:t>زهكشي</a:t>
            </a:r>
            <a:r>
              <a:rPr lang="fa-IR" sz="2000" dirty="0">
                <a:cs typeface="B Koodak" pitchFamily="2" charset="-78"/>
              </a:rPr>
              <a:t> </a:t>
            </a:r>
            <a:r>
              <a:rPr lang="fa-IR" sz="2000" dirty="0" err="1">
                <a:cs typeface="B Koodak" pitchFamily="2" charset="-78"/>
              </a:rPr>
              <a:t>طبيعي</a:t>
            </a:r>
            <a:r>
              <a:rPr lang="fa-IR" sz="2000" dirty="0">
                <a:cs typeface="B Koodak" pitchFamily="2" charset="-78"/>
              </a:rPr>
              <a:t> قادر </a:t>
            </a:r>
            <a:r>
              <a:rPr lang="fa-IR" sz="2000" dirty="0" smtClean="0">
                <a:cs typeface="B Koodak" pitchFamily="2" charset="-78"/>
              </a:rPr>
              <a:t>نباشد، زه </a:t>
            </a:r>
            <a:r>
              <a:rPr lang="fa-IR" sz="2000" dirty="0">
                <a:cs typeface="B Koodak" pitchFamily="2" charset="-78"/>
              </a:rPr>
              <a:t>آب </a:t>
            </a:r>
            <a:r>
              <a:rPr lang="fa-IR" sz="2000" dirty="0" err="1">
                <a:cs typeface="B Koodak" pitchFamily="2" charset="-78"/>
              </a:rPr>
              <a:t>هاي</a:t>
            </a:r>
            <a:r>
              <a:rPr lang="fa-IR" sz="2000" dirty="0">
                <a:cs typeface="B Koodak" pitchFamily="2" charset="-78"/>
              </a:rPr>
              <a:t> </a:t>
            </a:r>
            <a:r>
              <a:rPr lang="fa-IR" sz="2000" dirty="0" err="1">
                <a:cs typeface="B Koodak" pitchFamily="2" charset="-78"/>
              </a:rPr>
              <a:t>ناشي</a:t>
            </a:r>
            <a:r>
              <a:rPr lang="fa-IR" sz="2000" dirty="0">
                <a:cs typeface="B Koodak" pitchFamily="2" charset="-78"/>
              </a:rPr>
              <a:t> از </a:t>
            </a:r>
            <a:r>
              <a:rPr lang="fa-IR" sz="2000" dirty="0" err="1">
                <a:cs typeface="B Koodak" pitchFamily="2" charset="-78"/>
              </a:rPr>
              <a:t>نزولات</a:t>
            </a:r>
            <a:r>
              <a:rPr lang="fa-IR" sz="2000" dirty="0">
                <a:cs typeface="B Koodak" pitchFamily="2" charset="-78"/>
              </a:rPr>
              <a:t> </a:t>
            </a:r>
            <a:r>
              <a:rPr lang="fa-IR" sz="2000" dirty="0" err="1">
                <a:cs typeface="B Koodak" pitchFamily="2" charset="-78"/>
              </a:rPr>
              <a:t>جوي</a:t>
            </a:r>
            <a:r>
              <a:rPr lang="fa-IR" sz="2000" dirty="0">
                <a:cs typeface="B Koodak" pitchFamily="2" charset="-78"/>
              </a:rPr>
              <a:t> </a:t>
            </a:r>
            <a:r>
              <a:rPr lang="fa-IR" sz="2000" dirty="0" err="1">
                <a:cs typeface="B Koodak" pitchFamily="2" charset="-78"/>
              </a:rPr>
              <a:t>يا</a:t>
            </a:r>
            <a:r>
              <a:rPr lang="fa-IR" sz="2000" dirty="0">
                <a:cs typeface="B Koodak" pitchFamily="2" charset="-78"/>
              </a:rPr>
              <a:t> </a:t>
            </a:r>
            <a:r>
              <a:rPr lang="fa-IR" sz="2000" dirty="0" err="1">
                <a:cs typeface="B Koodak" pitchFamily="2" charset="-78"/>
              </a:rPr>
              <a:t>آبياري</a:t>
            </a:r>
            <a:r>
              <a:rPr lang="fa-IR" sz="2000" dirty="0">
                <a:cs typeface="B Koodak" pitchFamily="2" charset="-78"/>
              </a:rPr>
              <a:t> را </a:t>
            </a:r>
            <a:r>
              <a:rPr lang="fa-IR" sz="2000" dirty="0" err="1">
                <a:cs typeface="B Koodak" pitchFamily="2" charset="-78"/>
              </a:rPr>
              <a:t>تخليه</a:t>
            </a:r>
            <a:r>
              <a:rPr lang="fa-IR" sz="2000" dirty="0">
                <a:cs typeface="B Koodak" pitchFamily="2" charset="-78"/>
              </a:rPr>
              <a:t> </a:t>
            </a:r>
            <a:r>
              <a:rPr lang="fa-IR" sz="2000" dirty="0" err="1">
                <a:cs typeface="B Koodak" pitchFamily="2" charset="-78"/>
              </a:rPr>
              <a:t>نمايد</a:t>
            </a:r>
            <a:r>
              <a:rPr lang="fa-IR" sz="2000" dirty="0">
                <a:cs typeface="B Koodak" pitchFamily="2" charset="-78"/>
              </a:rPr>
              <a:t>، </a:t>
            </a:r>
            <a:r>
              <a:rPr lang="fa-IR" sz="2000" dirty="0" err="1">
                <a:cs typeface="B Koodak" pitchFamily="2" charset="-78"/>
              </a:rPr>
              <a:t>زهكشي</a:t>
            </a:r>
            <a:r>
              <a:rPr lang="fa-IR" sz="2000" dirty="0">
                <a:cs typeface="B Koodak" pitchFamily="2" charset="-78"/>
              </a:rPr>
              <a:t> </a:t>
            </a:r>
            <a:r>
              <a:rPr lang="fa-IR" sz="2000" dirty="0" err="1" smtClean="0">
                <a:cs typeface="B Koodak" pitchFamily="2" charset="-78"/>
              </a:rPr>
              <a:t>مصنوعي</a:t>
            </a:r>
            <a:r>
              <a:rPr lang="fa-IR" sz="2000" dirty="0" smtClean="0">
                <a:cs typeface="B Koodak" pitchFamily="2" charset="-78"/>
              </a:rPr>
              <a:t> اجتناب </a:t>
            </a:r>
            <a:r>
              <a:rPr lang="fa-IR" sz="2000" dirty="0" err="1">
                <a:cs typeface="B Koodak" pitchFamily="2" charset="-78"/>
              </a:rPr>
              <a:t>ناپذير</a:t>
            </a:r>
            <a:r>
              <a:rPr lang="fa-IR" sz="2000" dirty="0">
                <a:cs typeface="B Koodak" pitchFamily="2" charset="-78"/>
              </a:rPr>
              <a:t> خواهد بود.</a:t>
            </a:r>
            <a:endParaRPr lang="en-US" sz="2000" dirty="0">
              <a:cs typeface="B Koodak" pitchFamily="2" charset="-78"/>
            </a:endParaRPr>
          </a:p>
        </p:txBody>
      </p:sp>
      <p:pic>
        <p:nvPicPr>
          <p:cNvPr id="4" name="Picture 3" descr="excavator.gif"/>
          <p:cNvPicPr>
            <a:picLocks noChangeAspect="1"/>
          </p:cNvPicPr>
          <p:nvPr/>
        </p:nvPicPr>
        <p:blipFill>
          <a:blip r:embed="rId2"/>
          <a:stretch>
            <a:fillRect/>
          </a:stretch>
        </p:blipFill>
        <p:spPr>
          <a:xfrm>
            <a:off x="467544" y="3284984"/>
            <a:ext cx="3978261" cy="2926437"/>
          </a:xfrm>
          <a:prstGeom prst="rect">
            <a:avLst/>
          </a:prstGeom>
          <a:effectLst>
            <a:softEdge rad="63500"/>
          </a:effectLst>
        </p:spPr>
      </p:pic>
      <p:sp>
        <p:nvSpPr>
          <p:cNvPr id="6" name="Subtitle 2"/>
          <p:cNvSpPr txBox="1">
            <a:spLocks/>
          </p:cNvSpPr>
          <p:nvPr/>
        </p:nvSpPr>
        <p:spPr>
          <a:xfrm>
            <a:off x="323528" y="2564904"/>
            <a:ext cx="8604448" cy="4064496"/>
          </a:xfrm>
          <a:prstGeom prst="rect">
            <a:avLst/>
          </a:prstGeom>
        </p:spPr>
        <p:txBody>
          <a:bodyPr>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spcBef>
                <a:spcPts val="0"/>
              </a:spcBef>
            </a:pPr>
            <a:r>
              <a:rPr lang="fa-IR" sz="1800" dirty="0" smtClean="0">
                <a:cs typeface="B Koodak" pitchFamily="2" charset="-78"/>
              </a:rPr>
              <a:t>از فواید </a:t>
            </a:r>
            <a:r>
              <a:rPr lang="fa-IR" sz="1800" dirty="0" err="1" smtClean="0">
                <a:cs typeface="B Koodak" pitchFamily="2" charset="-78"/>
              </a:rPr>
              <a:t>زهکشی</a:t>
            </a:r>
            <a:r>
              <a:rPr lang="fa-IR" sz="1800" dirty="0" smtClean="0">
                <a:cs typeface="B Koodak" pitchFamily="2" charset="-78"/>
              </a:rPr>
              <a:t> میتوان جلوگیری از وقوع سیل ، به زیر کشت بردن اراضی جدید، زودتر گرم شدن خاک در فصل بهار ، شروع زودتر عملیات کشاورزی ، کیفیت و کمیت بهتر محصولات ، شستشوی املاح اضافی و بهتر شدن وضعیت مسائل بهداشتی را نام برد .در تعریفی جامع تر از این فواید میتوان گفت فواید </a:t>
            </a:r>
            <a:r>
              <a:rPr lang="fa-IR" sz="1800" dirty="0" err="1" smtClean="0">
                <a:cs typeface="B Koodak" pitchFamily="2" charset="-78"/>
              </a:rPr>
              <a:t>زهکشی</a:t>
            </a:r>
            <a:r>
              <a:rPr lang="fa-IR" sz="1800" dirty="0" smtClean="0">
                <a:cs typeface="B Koodak" pitchFamily="2" charset="-78"/>
              </a:rPr>
              <a:t> به شرح زیر است .</a:t>
            </a:r>
            <a:br>
              <a:rPr lang="fa-IR" sz="1800" dirty="0" smtClean="0">
                <a:cs typeface="B Koodak" pitchFamily="2" charset="-78"/>
              </a:rPr>
            </a:br>
            <a:r>
              <a:rPr lang="fa-IR" sz="1800" dirty="0" smtClean="0">
                <a:cs typeface="B Koodak" pitchFamily="2" charset="-78"/>
              </a:rPr>
              <a:t>1-کنترل و جلوگیری از </a:t>
            </a:r>
            <a:r>
              <a:rPr lang="fa-IR" sz="1800" dirty="0" err="1" smtClean="0">
                <a:cs typeface="B Koodak" pitchFamily="2" charset="-78"/>
              </a:rPr>
              <a:t>ماندابی</a:t>
            </a:r>
            <a:r>
              <a:rPr lang="fa-IR" sz="1800" dirty="0" smtClean="0">
                <a:cs typeface="B Koodak" pitchFamily="2" charset="-78"/>
              </a:rPr>
              <a:t> شدن.</a:t>
            </a:r>
          </a:p>
          <a:p>
            <a:pPr>
              <a:spcBef>
                <a:spcPts val="0"/>
              </a:spcBef>
            </a:pPr>
            <a:r>
              <a:rPr lang="fa-IR" sz="1800" dirty="0" smtClean="0">
                <a:cs typeface="B Koodak" pitchFamily="2" charset="-78"/>
              </a:rPr>
              <a:t>2.کنترل و جلوگیری از </a:t>
            </a:r>
            <a:r>
              <a:rPr lang="fa-IR" sz="1800" dirty="0" err="1" smtClean="0">
                <a:cs typeface="B Koodak" pitchFamily="2" charset="-78"/>
              </a:rPr>
              <a:t>شورشدن</a:t>
            </a:r>
            <a:r>
              <a:rPr lang="fa-IR" sz="1800" dirty="0" smtClean="0">
                <a:cs typeface="B Koodak" pitchFamily="2" charset="-78"/>
              </a:rPr>
              <a:t> اراضی.</a:t>
            </a:r>
          </a:p>
          <a:p>
            <a:pPr>
              <a:spcBef>
                <a:spcPts val="0"/>
              </a:spcBef>
            </a:pPr>
            <a:r>
              <a:rPr lang="fa-IR" sz="1800" dirty="0" smtClean="0">
                <a:cs typeface="B Koodak" pitchFamily="2" charset="-78"/>
              </a:rPr>
              <a:t>3.کنترل فرسایش. </a:t>
            </a:r>
          </a:p>
          <a:p>
            <a:pPr>
              <a:spcBef>
                <a:spcPts val="0"/>
              </a:spcBef>
            </a:pPr>
            <a:r>
              <a:rPr lang="fa-IR" sz="1800" dirty="0" smtClean="0">
                <a:cs typeface="B Koodak" pitchFamily="2" charset="-78"/>
              </a:rPr>
              <a:t>4.کنترل سیل. </a:t>
            </a:r>
          </a:p>
          <a:p>
            <a:pPr>
              <a:spcBef>
                <a:spcPts val="0"/>
              </a:spcBef>
            </a:pPr>
            <a:r>
              <a:rPr lang="fa-IR" sz="1800" dirty="0" smtClean="0">
                <a:cs typeface="B Koodak" pitchFamily="2" charset="-78"/>
              </a:rPr>
              <a:t>5.حفاظت محیط زیست. </a:t>
            </a:r>
          </a:p>
          <a:p>
            <a:pPr>
              <a:spcBef>
                <a:spcPts val="0"/>
              </a:spcBef>
            </a:pPr>
            <a:r>
              <a:rPr lang="fa-IR" sz="1800" dirty="0" smtClean="0">
                <a:cs typeface="B Koodak" pitchFamily="2" charset="-78"/>
              </a:rPr>
              <a:t>6.سلامت عمومی و بهداشت. </a:t>
            </a:r>
          </a:p>
          <a:p>
            <a:pPr>
              <a:spcBef>
                <a:spcPts val="0"/>
              </a:spcBef>
            </a:pPr>
            <a:r>
              <a:rPr lang="fa-IR" sz="1800" dirty="0" smtClean="0">
                <a:cs typeface="B Koodak" pitchFamily="2" charset="-78"/>
              </a:rPr>
              <a:t>7.جلوگیری از راکد شدن آب و ایجاد بوی تعفن و نامطبوع در محیط مزرعه. </a:t>
            </a:r>
          </a:p>
          <a:p>
            <a:pPr>
              <a:spcBef>
                <a:spcPts val="0"/>
              </a:spcBef>
            </a:pPr>
            <a:r>
              <a:rPr lang="fa-IR" sz="1800" dirty="0" smtClean="0">
                <a:cs typeface="B Koodak" pitchFamily="2" charset="-78"/>
              </a:rPr>
              <a:t>8.توسعه روستایی و امنیت غذایی. </a:t>
            </a:r>
            <a:r>
              <a:rPr lang="fa-IR" sz="1200" dirty="0" smtClean="0">
                <a:cs typeface="B Koodak" pitchFamily="2" charset="-78"/>
              </a:rPr>
              <a:t/>
            </a:r>
            <a:br>
              <a:rPr lang="fa-IR" sz="1200" dirty="0" smtClean="0">
                <a:cs typeface="B Koodak" pitchFamily="2" charset="-78"/>
              </a:rPr>
            </a:br>
            <a:r>
              <a:rPr lang="fa-IR" sz="1200" dirty="0" smtClean="0">
                <a:cs typeface="B Koodak" pitchFamily="2" charset="-78"/>
              </a:rPr>
              <a:t/>
            </a:r>
            <a:br>
              <a:rPr lang="fa-IR" sz="1200" dirty="0" smtClean="0">
                <a:cs typeface="B Koodak" pitchFamily="2" charset="-78"/>
              </a:rPr>
            </a:br>
            <a:endParaRPr lang="en-US" sz="1200" dirty="0">
              <a:cs typeface="B Koodak" pitchFamily="2" charset="-78"/>
            </a:endParaRPr>
          </a:p>
        </p:txBody>
      </p:sp>
    </p:spTree>
    <p:extLst>
      <p:ext uri="{BB962C8B-B14F-4D97-AF65-F5344CB8AC3E}">
        <p14:creationId xmlns:p14="http://schemas.microsoft.com/office/powerpoint/2010/main" val="388660417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457200" y="6520259"/>
            <a:ext cx="2133600" cy="365125"/>
          </a:xfrm>
        </p:spPr>
        <p:txBody>
          <a:bodyPr/>
          <a:lstStyle/>
          <a:p>
            <a:fld id="{6294E1C5-702D-4697-9A79-C60B218686C6}" type="slidenum">
              <a:rPr lang="fa-IR" sz="1600" smtClean="0"/>
              <a:pPr/>
              <a:t>9</a:t>
            </a:fld>
            <a:endParaRPr lang="fa-IR" sz="1600"/>
          </a:p>
        </p:txBody>
      </p:sp>
      <p:pic>
        <p:nvPicPr>
          <p:cNvPr id="3" name="Picture 2" descr="20100414160618cb-zehkeshi.jpg"/>
          <p:cNvPicPr>
            <a:picLocks noChangeAspect="1"/>
          </p:cNvPicPr>
          <p:nvPr/>
        </p:nvPicPr>
        <p:blipFill>
          <a:blip r:embed="rId2"/>
          <a:stretch>
            <a:fillRect/>
          </a:stretch>
        </p:blipFill>
        <p:spPr>
          <a:xfrm>
            <a:off x="179512" y="3211909"/>
            <a:ext cx="4114800" cy="3280085"/>
          </a:xfrm>
          <a:prstGeom prst="rect">
            <a:avLst/>
          </a:prstGeom>
          <a:effectLst>
            <a:softEdge rad="317500"/>
          </a:effectLst>
          <a:scene3d>
            <a:camera prst="perspectiveRelaxedModerately"/>
            <a:lightRig rig="threePt" dir="t"/>
          </a:scene3d>
        </p:spPr>
      </p:pic>
      <p:sp>
        <p:nvSpPr>
          <p:cNvPr id="4" name="Title 1"/>
          <p:cNvSpPr txBox="1">
            <a:spLocks/>
          </p:cNvSpPr>
          <p:nvPr/>
        </p:nvSpPr>
        <p:spPr>
          <a:xfrm>
            <a:off x="7315200" y="621109"/>
            <a:ext cx="1600200" cy="446562"/>
          </a:xfrm>
          <a:prstGeom prst="rect">
            <a:avLst/>
          </a:prstGeom>
        </p:spPr>
        <p:txBody>
          <a:bodyPr>
            <a:normAutofit fontScale="92500"/>
          </a:bodyPr>
          <a:lstStyle>
            <a:lvl1pPr algn="ctr" defTabSz="914400" rtl="1" eaLnBrk="1" latinLnBrk="0" hangingPunct="1">
              <a:spcBef>
                <a:spcPct val="0"/>
              </a:spcBef>
              <a:buNone/>
              <a:defRPr sz="4400" kern="1200">
                <a:solidFill>
                  <a:schemeClr val="tx1"/>
                </a:solidFill>
                <a:latin typeface="+mj-lt"/>
                <a:ea typeface="+mj-ea"/>
                <a:cs typeface="+mj-cs"/>
              </a:defRPr>
            </a:lvl1pPr>
          </a:lstStyle>
          <a:p>
            <a:r>
              <a:rPr lang="fa-IR" sz="2400" smtClean="0">
                <a:solidFill>
                  <a:schemeClr val="accent1">
                    <a:lumMod val="75000"/>
                  </a:schemeClr>
                </a:solidFill>
                <a:cs typeface="B Koodak" pitchFamily="2" charset="-78"/>
              </a:rPr>
              <a:t>معایب زهکشی</a:t>
            </a:r>
            <a:endParaRPr lang="en-US" sz="2400" dirty="0">
              <a:solidFill>
                <a:schemeClr val="accent1">
                  <a:lumMod val="75000"/>
                </a:schemeClr>
              </a:solidFill>
              <a:cs typeface="B Koodak" pitchFamily="2" charset="-78"/>
            </a:endParaRPr>
          </a:p>
        </p:txBody>
      </p:sp>
      <p:sp>
        <p:nvSpPr>
          <p:cNvPr id="5" name="Subtitle 2"/>
          <p:cNvSpPr txBox="1">
            <a:spLocks/>
          </p:cNvSpPr>
          <p:nvPr/>
        </p:nvSpPr>
        <p:spPr>
          <a:xfrm>
            <a:off x="1676400" y="1230709"/>
            <a:ext cx="7040880" cy="1371600"/>
          </a:xfrm>
          <a:prstGeom prst="rect">
            <a:avLst/>
          </a:prstGeom>
        </p:spPr>
        <p:txBody>
          <a:bodyPr>
            <a:noAutofit/>
          </a:bodyPr>
          <a:lstStyle>
            <a:lvl1pPr marL="342900" indent="-342900" algn="r" defTabSz="914400" rtl="1"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fa-IR" sz="2000" dirty="0" smtClean="0">
                <a:cs typeface="B Koodak" pitchFamily="2" charset="-78"/>
              </a:rPr>
              <a:t> شستن و ‌خروج بعضی از املاح ‌مفید ‌خاک به ‌همراه املاح مضر</a:t>
            </a:r>
            <a:endParaRPr lang="en-US" sz="2000" dirty="0" smtClean="0">
              <a:cs typeface="B Koodak" pitchFamily="2" charset="-78"/>
            </a:endParaRPr>
          </a:p>
          <a:p>
            <a:r>
              <a:rPr lang="fa-IR" sz="2000" dirty="0" err="1" smtClean="0">
                <a:cs typeface="B Koodak" pitchFamily="2" charset="-78"/>
              </a:rPr>
              <a:t>ازبین</a:t>
            </a:r>
            <a:r>
              <a:rPr lang="fa-IR" sz="2000" dirty="0" smtClean="0">
                <a:cs typeface="B Koodak" pitchFamily="2" charset="-78"/>
              </a:rPr>
              <a:t>  بردن </a:t>
            </a:r>
            <a:r>
              <a:rPr lang="fa-IR" sz="2000" dirty="0" err="1" smtClean="0">
                <a:cs typeface="B Koodak" pitchFamily="2" charset="-78"/>
              </a:rPr>
              <a:t>اکو‌سیستم</a:t>
            </a:r>
            <a:r>
              <a:rPr lang="fa-IR" sz="2000" dirty="0" smtClean="0">
                <a:cs typeface="B Koodak" pitchFamily="2" charset="-78"/>
              </a:rPr>
              <a:t> ‌طبیعی منطقه به علت کم کردن رطوبت و </a:t>
            </a:r>
            <a:r>
              <a:rPr lang="fa-IR" sz="2000" dirty="0" err="1" smtClean="0">
                <a:cs typeface="B Koodak" pitchFamily="2" charset="-78"/>
              </a:rPr>
              <a:t>نتیجتاً</a:t>
            </a:r>
            <a:r>
              <a:rPr lang="fa-IR" sz="2000" dirty="0" smtClean="0">
                <a:cs typeface="B Koodak" pitchFamily="2" charset="-78"/>
              </a:rPr>
              <a:t> غیر قابل زیست شدن ‌آن منطقه برای بعضی از موجودات مانند پرندگان به علت کم شدن رطوبت</a:t>
            </a:r>
            <a:endParaRPr lang="en-US" sz="2000" dirty="0" smtClean="0">
              <a:cs typeface="B Koodak" pitchFamily="2" charset="-78"/>
            </a:endParaRPr>
          </a:p>
          <a:p>
            <a:r>
              <a:rPr lang="ar-SA" sz="2000" dirty="0" smtClean="0">
                <a:cs typeface="B Koodak" pitchFamily="2" charset="-78"/>
              </a:rPr>
              <a:t>ازبین رفتن علفهای طبیعی منطقه </a:t>
            </a:r>
            <a:endParaRPr lang="en-US" sz="2000" dirty="0" smtClean="0">
              <a:cs typeface="B Koodak" pitchFamily="2" charset="-78"/>
            </a:endParaRPr>
          </a:p>
          <a:p>
            <a:r>
              <a:rPr lang="ar-SA" sz="2000" dirty="0" smtClean="0">
                <a:cs typeface="B Koodak" pitchFamily="2" charset="-78"/>
              </a:rPr>
              <a:t>اشغال بخشی از زمین زراعی و تقسیم زمین به قطعات جداگانه </a:t>
            </a:r>
            <a:endParaRPr lang="en-US" sz="2000" dirty="0" smtClean="0">
              <a:cs typeface="B Koodak" pitchFamily="2" charset="-78"/>
            </a:endParaRPr>
          </a:p>
          <a:p>
            <a:r>
              <a:rPr lang="fa-IR" sz="2000" dirty="0" err="1" smtClean="0">
                <a:cs typeface="B Koodak" pitchFamily="2" charset="-78"/>
              </a:rPr>
              <a:t>ازبین</a:t>
            </a:r>
            <a:r>
              <a:rPr lang="fa-IR" sz="2000" dirty="0" smtClean="0">
                <a:cs typeface="B Koodak" pitchFamily="2" charset="-78"/>
              </a:rPr>
              <a:t>  رفتن علف های طبیعی منطقه و نیز اشغال بخشی از زمین زراعی و تقسیم زمین به قطعات جداگانه</a:t>
            </a:r>
            <a:endParaRPr lang="en-US" sz="2000" dirty="0">
              <a:cs typeface="B Koodak" pitchFamily="2" charset="-78"/>
            </a:endParaRPr>
          </a:p>
        </p:txBody>
      </p:sp>
    </p:spTree>
    <p:extLst>
      <p:ext uri="{BB962C8B-B14F-4D97-AF65-F5344CB8AC3E}">
        <p14:creationId xmlns:p14="http://schemas.microsoft.com/office/powerpoint/2010/main" val="29137623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3279</TotalTime>
  <Words>4041</Words>
  <Application>Microsoft Office PowerPoint</Application>
  <PresentationFormat>On-screen Show (4:3)</PresentationFormat>
  <Paragraphs>340</Paragraphs>
  <Slides>64</Slides>
  <Notes>0</Notes>
  <HiddenSlides>0</HiddenSlides>
  <MMClips>0</MMClips>
  <ScaleCrop>false</ScaleCrop>
  <HeadingPairs>
    <vt:vector size="4" baseType="variant">
      <vt:variant>
        <vt:lpstr>Theme</vt:lpstr>
      </vt:variant>
      <vt:variant>
        <vt:i4>1</vt:i4>
      </vt:variant>
      <vt:variant>
        <vt:lpstr>Slide Titles</vt:lpstr>
      </vt:variant>
      <vt:variant>
        <vt:i4>64</vt:i4>
      </vt:variant>
    </vt:vector>
  </HeadingPairs>
  <TitlesOfParts>
    <vt:vector size="65" baseType="lpstr">
      <vt:lpstr>Office Theme</vt:lpstr>
      <vt:lpstr>مهندسی حفاظت آب و خاک پیشرفته</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زهکش روباز </vt:lpstr>
      <vt:lpstr>زهکش های لوله ای </vt:lpstr>
      <vt:lpstr>تاثیر زهکشی بر جریان آبراهه ای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Irrigation techniques Micro irrigation: Drip irrigation</vt:lpstr>
      <vt:lpstr>Irrigation techniques Micro irrigation: Root zone</vt:lpstr>
      <vt:lpstr>Irrigation techniques Micro irrigation: Thick walled drip hose</vt:lpstr>
      <vt:lpstr>Irrigation techniques Micro irrigation: Thin walled drip hose</vt:lpstr>
      <vt:lpstr>Irrigation techniques Micro irrigation: Bubblers</vt:lpstr>
      <vt:lpstr>B3.2.4 Irrigation techniques Micro irrigation: Microsprinklers</vt:lpstr>
      <vt:lpstr>B3.2.4 Irrigation techniques Micro irrigation: Microsprinklers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آبخیزداری پیشرفته</dc:title>
  <dc:creator>Aras Computer</dc:creator>
  <cp:lastModifiedBy>asus</cp:lastModifiedBy>
  <cp:revision>213</cp:revision>
  <dcterms:created xsi:type="dcterms:W3CDTF">2018-09-21T07:56:59Z</dcterms:created>
  <dcterms:modified xsi:type="dcterms:W3CDTF">2019-03-02T18:37:57Z</dcterms:modified>
</cp:coreProperties>
</file>