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16"/>
  </p:notesMasterIdLst>
  <p:sldIdLst>
    <p:sldId id="301" r:id="rId2"/>
    <p:sldId id="348" r:id="rId3"/>
    <p:sldId id="349" r:id="rId4"/>
    <p:sldId id="350" r:id="rId5"/>
    <p:sldId id="351" r:id="rId6"/>
    <p:sldId id="352" r:id="rId7"/>
    <p:sldId id="342" r:id="rId8"/>
    <p:sldId id="256" r:id="rId9"/>
    <p:sldId id="257" r:id="rId10"/>
    <p:sldId id="258" r:id="rId11"/>
    <p:sldId id="353" r:id="rId12"/>
    <p:sldId id="259" r:id="rId13"/>
    <p:sldId id="332" r:id="rId14"/>
    <p:sldId id="261" r:id="rId15"/>
    <p:sldId id="262" r:id="rId16"/>
    <p:sldId id="354" r:id="rId17"/>
    <p:sldId id="263" r:id="rId18"/>
    <p:sldId id="264" r:id="rId19"/>
    <p:sldId id="343" r:id="rId20"/>
    <p:sldId id="355" r:id="rId21"/>
    <p:sldId id="265" r:id="rId22"/>
    <p:sldId id="266" r:id="rId23"/>
    <p:sldId id="267" r:id="rId24"/>
    <p:sldId id="356" r:id="rId25"/>
    <p:sldId id="268" r:id="rId26"/>
    <p:sldId id="269" r:id="rId27"/>
    <p:sldId id="344" r:id="rId28"/>
    <p:sldId id="357" r:id="rId29"/>
    <p:sldId id="270" r:id="rId30"/>
    <p:sldId id="346" r:id="rId31"/>
    <p:sldId id="347" r:id="rId32"/>
    <p:sldId id="358" r:id="rId33"/>
    <p:sldId id="271" r:id="rId34"/>
    <p:sldId id="272" r:id="rId35"/>
    <p:sldId id="273" r:id="rId36"/>
    <p:sldId id="274" r:id="rId37"/>
    <p:sldId id="359" r:id="rId38"/>
    <p:sldId id="334" r:id="rId39"/>
    <p:sldId id="275" r:id="rId40"/>
    <p:sldId id="336" r:id="rId41"/>
    <p:sldId id="277" r:id="rId42"/>
    <p:sldId id="360" r:id="rId43"/>
    <p:sldId id="276" r:id="rId44"/>
    <p:sldId id="278" r:id="rId45"/>
    <p:sldId id="279" r:id="rId46"/>
    <p:sldId id="361" r:id="rId47"/>
    <p:sldId id="280" r:id="rId48"/>
    <p:sldId id="281" r:id="rId49"/>
    <p:sldId id="282" r:id="rId50"/>
    <p:sldId id="283" r:id="rId51"/>
    <p:sldId id="362" r:id="rId52"/>
    <p:sldId id="300" r:id="rId53"/>
    <p:sldId id="285" r:id="rId54"/>
    <p:sldId id="363" r:id="rId55"/>
    <p:sldId id="284" r:id="rId56"/>
    <p:sldId id="286" r:id="rId57"/>
    <p:sldId id="287" r:id="rId58"/>
    <p:sldId id="288" r:id="rId59"/>
    <p:sldId id="337" r:id="rId60"/>
    <p:sldId id="289" r:id="rId61"/>
    <p:sldId id="364" r:id="rId62"/>
    <p:sldId id="290" r:id="rId63"/>
    <p:sldId id="345" r:id="rId64"/>
    <p:sldId id="291" r:id="rId65"/>
    <p:sldId id="292" r:id="rId66"/>
    <p:sldId id="365" r:id="rId67"/>
    <p:sldId id="293" r:id="rId68"/>
    <p:sldId id="294" r:id="rId69"/>
    <p:sldId id="295" r:id="rId70"/>
    <p:sldId id="366" r:id="rId71"/>
    <p:sldId id="296" r:id="rId72"/>
    <p:sldId id="297" r:id="rId73"/>
    <p:sldId id="298" r:id="rId74"/>
    <p:sldId id="299" r:id="rId75"/>
    <p:sldId id="367" r:id="rId76"/>
    <p:sldId id="333" r:id="rId77"/>
    <p:sldId id="302" r:id="rId78"/>
    <p:sldId id="317" r:id="rId79"/>
    <p:sldId id="318" r:id="rId80"/>
    <p:sldId id="319" r:id="rId81"/>
    <p:sldId id="320" r:id="rId82"/>
    <p:sldId id="321" r:id="rId83"/>
    <p:sldId id="322" r:id="rId84"/>
    <p:sldId id="368" r:id="rId85"/>
    <p:sldId id="303" r:id="rId86"/>
    <p:sldId id="338" r:id="rId87"/>
    <p:sldId id="323" r:id="rId88"/>
    <p:sldId id="304" r:id="rId89"/>
    <p:sldId id="369" r:id="rId90"/>
    <p:sldId id="305" r:id="rId91"/>
    <p:sldId id="306" r:id="rId92"/>
    <p:sldId id="325" r:id="rId93"/>
    <p:sldId id="324" r:id="rId94"/>
    <p:sldId id="370" r:id="rId95"/>
    <p:sldId id="307" r:id="rId96"/>
    <p:sldId id="326" r:id="rId97"/>
    <p:sldId id="308" r:id="rId98"/>
    <p:sldId id="371" r:id="rId99"/>
    <p:sldId id="309" r:id="rId100"/>
    <p:sldId id="327" r:id="rId101"/>
    <p:sldId id="310" r:id="rId102"/>
    <p:sldId id="372" r:id="rId103"/>
    <p:sldId id="339" r:id="rId104"/>
    <p:sldId id="311" r:id="rId105"/>
    <p:sldId id="312" r:id="rId106"/>
    <p:sldId id="373" r:id="rId107"/>
    <p:sldId id="313" r:id="rId108"/>
    <p:sldId id="314" r:id="rId109"/>
    <p:sldId id="315" r:id="rId110"/>
    <p:sldId id="328" r:id="rId111"/>
    <p:sldId id="374" r:id="rId112"/>
    <p:sldId id="316" r:id="rId113"/>
    <p:sldId id="340" r:id="rId114"/>
    <p:sldId id="341"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9D8FA-5FC6-4562-9CEF-A3ED1B53393A}" type="datetimeFigureOut">
              <a:rPr lang="en-US" smtClean="0"/>
              <a:t>10/1/2019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D34E3-0E8D-4A52-AB47-D86D6FA2C0E9}" type="slidenum">
              <a:rPr lang="en-US" smtClean="0"/>
              <a:t>‹#›</a:t>
            </a:fld>
            <a:endParaRPr lang="en-US"/>
          </a:p>
        </p:txBody>
      </p:sp>
    </p:spTree>
    <p:extLst>
      <p:ext uri="{BB962C8B-B14F-4D97-AF65-F5344CB8AC3E}">
        <p14:creationId xmlns:p14="http://schemas.microsoft.com/office/powerpoint/2010/main" val="15603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D34E3-0E8D-4A52-AB47-D86D6FA2C0E9}" type="slidenum">
              <a:rPr lang="en-US" smtClean="0"/>
              <a:t>95</a:t>
            </a:fld>
            <a:endParaRPr lang="en-US"/>
          </a:p>
        </p:txBody>
      </p:sp>
    </p:spTree>
    <p:extLst>
      <p:ext uri="{BB962C8B-B14F-4D97-AF65-F5344CB8AC3E}">
        <p14:creationId xmlns:p14="http://schemas.microsoft.com/office/powerpoint/2010/main" val="129898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10/1/2019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spd="slow">
    <p:wip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inakal75\Desktop\photo_2017-11-13_15-4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800" y="76200"/>
            <a:ext cx="3505200" cy="89361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cs typeface="B Titr" panose="00000700000000000000" pitchFamily="2" charset="-78"/>
            </a:endParaRPr>
          </a:p>
          <a:p>
            <a:pPr algn="ctr"/>
            <a:r>
              <a:rPr lang="fa-IR" sz="3200" b="1" dirty="0" smtClean="0">
                <a:solidFill>
                  <a:schemeClr val="tx1"/>
                </a:solidFill>
                <a:cs typeface="B Titr" panose="00000700000000000000" pitchFamily="2" charset="-78"/>
              </a:rPr>
              <a:t>زمین </a:t>
            </a:r>
            <a:r>
              <a:rPr lang="fa-IR" sz="3200" b="1" dirty="0">
                <a:solidFill>
                  <a:schemeClr val="tx1"/>
                </a:solidFill>
                <a:cs typeface="B Titr" panose="00000700000000000000" pitchFamily="2" charset="-78"/>
              </a:rPr>
              <a:t>شناسی اقتصادی</a:t>
            </a:r>
            <a:endParaRPr lang="en-US" sz="3200" b="1" dirty="0">
              <a:solidFill>
                <a:schemeClr val="tx1"/>
              </a:solidFill>
              <a:cs typeface="B Titr" panose="00000700000000000000" pitchFamily="2" charset="-78"/>
            </a:endParaRPr>
          </a:p>
          <a:p>
            <a:pPr algn="ctr"/>
            <a:endParaRPr lang="en-US" dirty="0"/>
          </a:p>
        </p:txBody>
      </p:sp>
    </p:spTree>
    <p:extLst>
      <p:ext uri="{BB962C8B-B14F-4D97-AF65-F5344CB8AC3E}">
        <p14:creationId xmlns:p14="http://schemas.microsoft.com/office/powerpoint/2010/main" val="3193743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8077200" cy="5386090"/>
          </a:xfrm>
          <a:prstGeom prst="rect">
            <a:avLst/>
          </a:prstGeom>
        </p:spPr>
        <p:txBody>
          <a:bodyPr wrap="square">
            <a:spAutoFit/>
          </a:bodyPr>
          <a:lstStyle/>
          <a:p>
            <a:pPr marL="342900" lvl="0" indent="-342900" algn="just" rtl="1">
              <a:buFont typeface="+mj-lt"/>
              <a:buAutoNum type="arabicPeriod"/>
            </a:pPr>
            <a:r>
              <a:rPr lang="fa-IR" sz="3200" b="1" dirty="0" smtClean="0">
                <a:cs typeface="B Nazanin" panose="00000400000000000000"/>
              </a:rPr>
              <a:t>منبع </a:t>
            </a:r>
            <a:r>
              <a:rPr lang="fa-IR" sz="3200" b="1" dirty="0">
                <a:cs typeface="B Nazanin" panose="00000400000000000000"/>
              </a:rPr>
              <a:t>و مشخصه سیالات کانه دار؛</a:t>
            </a:r>
            <a:endParaRPr lang="en-US" sz="3200" b="1" dirty="0">
              <a:cs typeface="B Nazanin" panose="00000400000000000000"/>
            </a:endParaRPr>
          </a:p>
          <a:p>
            <a:pPr marL="342900" lvl="0" indent="-342900" algn="just" rtl="1">
              <a:buFont typeface="+mj-lt"/>
              <a:buAutoNum type="arabicPeriod"/>
            </a:pPr>
            <a:r>
              <a:rPr lang="fa-IR" sz="3200" b="1" dirty="0" smtClean="0">
                <a:cs typeface="B Nazanin" panose="00000400000000000000"/>
              </a:rPr>
              <a:t>منبع </a:t>
            </a:r>
            <a:r>
              <a:rPr lang="fa-IR" sz="3200" b="1" dirty="0">
                <a:cs typeface="B Nazanin" panose="00000400000000000000"/>
              </a:rPr>
              <a:t>مواد سازنده کانه ها و چگونگی ورود آنها به سیال؛</a:t>
            </a:r>
            <a:endParaRPr lang="en-US" sz="3200" b="1" dirty="0">
              <a:cs typeface="B Nazanin" panose="00000400000000000000"/>
            </a:endParaRPr>
          </a:p>
          <a:p>
            <a:pPr marL="342900" lvl="0" indent="-342900" algn="just" rtl="1">
              <a:buFont typeface="+mj-lt"/>
              <a:buAutoNum type="arabicPeriod"/>
            </a:pPr>
            <a:r>
              <a:rPr lang="fa-IR" sz="3200" b="1" dirty="0">
                <a:cs typeface="B Nazanin" panose="00000400000000000000"/>
              </a:rPr>
              <a:t>چگونگی مهاجرت سالات کانه دار؛</a:t>
            </a:r>
            <a:endParaRPr lang="en-US" sz="3200" b="1" dirty="0">
              <a:cs typeface="B Nazanin" panose="00000400000000000000"/>
            </a:endParaRPr>
          </a:p>
          <a:p>
            <a:pPr marL="342900" lvl="0" indent="-342900" algn="just" rtl="1">
              <a:buFont typeface="+mj-lt"/>
              <a:buAutoNum type="arabicPeriod"/>
            </a:pPr>
            <a:r>
              <a:rPr lang="fa-IR" sz="3200" b="1" dirty="0">
                <a:cs typeface="B Nazanin" panose="00000400000000000000"/>
              </a:rPr>
              <a:t>نحوه جدا شدن ماده معدنی از سیال کانه دار و چگونگی نهشت آن.</a:t>
            </a:r>
            <a:endParaRPr lang="en-US" sz="3200" b="1" dirty="0">
              <a:cs typeface="B Nazanin" panose="00000400000000000000"/>
            </a:endParaRPr>
          </a:p>
          <a:p>
            <a:pPr algn="just" rtl="1"/>
            <a:r>
              <a:rPr lang="fa-IR" sz="2000" dirty="0">
                <a:cs typeface="B Nazanin" pitchFamily="2" charset="-78"/>
              </a:rPr>
              <a:t> </a:t>
            </a:r>
            <a:endParaRPr lang="en-US" sz="2000" dirty="0">
              <a:cs typeface="B Nazanin" pitchFamily="2" charset="-78"/>
            </a:endParaRPr>
          </a:p>
          <a:p>
            <a:pPr algn="just" rtl="1"/>
            <a:r>
              <a:rPr lang="fa-IR" sz="3600" b="1" dirty="0">
                <a:solidFill>
                  <a:schemeClr val="accent6"/>
                </a:solidFill>
                <a:cs typeface="+mj-cs"/>
              </a:rPr>
              <a:t>منبع و مشخصه سیالات کانه دار</a:t>
            </a:r>
            <a:endParaRPr lang="en-US" sz="3600" b="1" dirty="0">
              <a:solidFill>
                <a:schemeClr val="accent6"/>
              </a:solidFill>
              <a:cs typeface="+mj-cs"/>
            </a:endParaRPr>
          </a:p>
          <a:p>
            <a:pPr marL="342900" lvl="0" indent="-342900" algn="just" rtl="1">
              <a:buFont typeface="+mj-lt"/>
              <a:buAutoNum type="arabicPeriod"/>
            </a:pPr>
            <a:r>
              <a:rPr lang="fa-IR" sz="3200" b="1" dirty="0">
                <a:cs typeface="B Nazanin" panose="00000400000000000000"/>
              </a:rPr>
              <a:t>ماگما و سیالات ماگمایی؛</a:t>
            </a:r>
            <a:endParaRPr lang="en-US" sz="3200" b="1" dirty="0">
              <a:cs typeface="B Nazanin" panose="00000400000000000000"/>
            </a:endParaRPr>
          </a:p>
          <a:p>
            <a:pPr marL="342900" lvl="0" indent="-342900" algn="just" rtl="1">
              <a:buFont typeface="+mj-lt"/>
              <a:buAutoNum type="arabicPeriod"/>
            </a:pPr>
            <a:r>
              <a:rPr lang="fa-IR" sz="3200" b="1" dirty="0">
                <a:cs typeface="B Nazanin" panose="00000400000000000000"/>
              </a:rPr>
              <a:t>آبهایی که در اثر ریزشهای جوی جاصل شدهاند؛</a:t>
            </a:r>
            <a:endParaRPr lang="en-US" sz="3200" b="1" dirty="0">
              <a:cs typeface="B Nazanin" panose="00000400000000000000"/>
            </a:endParaRPr>
          </a:p>
          <a:p>
            <a:pPr marL="342900" lvl="0" indent="-342900" algn="just" rtl="1">
              <a:buFont typeface="+mj-lt"/>
              <a:buAutoNum type="arabicPeriod"/>
            </a:pPr>
            <a:r>
              <a:rPr lang="fa-IR" sz="3200" b="1" dirty="0">
                <a:cs typeface="B Nazanin" panose="00000400000000000000"/>
              </a:rPr>
              <a:t>آبهای فسیل یا محصور در رسوبات که از زمان تشکیل رسوب در آن باقی مانده اند؛</a:t>
            </a:r>
            <a:endParaRPr lang="en-US" sz="3200" b="1" dirty="0">
              <a:cs typeface="B Nazanin" panose="00000400000000000000"/>
            </a:endParaRPr>
          </a:p>
          <a:p>
            <a:pPr marL="342900" lvl="0" indent="-342900" algn="just" rtl="1">
              <a:buFont typeface="+mj-lt"/>
              <a:buAutoNum type="arabicPeriod"/>
            </a:pPr>
            <a:r>
              <a:rPr lang="fa-IR" sz="3200" b="1" dirty="0">
                <a:cs typeface="B Nazanin" panose="00000400000000000000"/>
              </a:rPr>
              <a:t>سیالاتی که در نتیجه مراحل دگرگونی حاصل شده اند.</a:t>
            </a:r>
            <a:endParaRPr lang="en-US" sz="3200" b="1" dirty="0">
              <a:cs typeface="B Nazanin" panose="00000400000000000000"/>
            </a:endParaRPr>
          </a:p>
        </p:txBody>
      </p:sp>
      <p:sp>
        <p:nvSpPr>
          <p:cNvPr id="3" name="TextBox 2"/>
          <p:cNvSpPr txBox="1"/>
          <p:nvPr/>
        </p:nvSpPr>
        <p:spPr>
          <a:xfrm>
            <a:off x="1295400" y="304800"/>
            <a:ext cx="6324600" cy="646331"/>
          </a:xfrm>
          <a:prstGeom prst="rect">
            <a:avLst/>
          </a:prstGeom>
          <a:noFill/>
        </p:spPr>
        <p:txBody>
          <a:bodyPr wrap="square" rtlCol="0">
            <a:spAutoFit/>
          </a:bodyPr>
          <a:lstStyle/>
          <a:p>
            <a:pPr algn="just" rtl="1"/>
            <a:r>
              <a:rPr lang="fa-IR" sz="3600" b="1" dirty="0">
                <a:solidFill>
                  <a:schemeClr val="accent6"/>
                </a:solidFill>
                <a:cs typeface="+mj-cs"/>
              </a:rPr>
              <a:t>چگونگی تشکیل </a:t>
            </a:r>
            <a:r>
              <a:rPr lang="fa-IR" sz="3600" b="1" dirty="0" smtClean="0">
                <a:solidFill>
                  <a:schemeClr val="accent6"/>
                </a:solidFill>
                <a:cs typeface="+mj-cs"/>
              </a:rPr>
              <a:t>کانسارها</a:t>
            </a:r>
            <a:endParaRPr lang="en-US" sz="3600" b="1" dirty="0">
              <a:solidFill>
                <a:schemeClr val="accent6"/>
              </a:solidFill>
              <a:cs typeface="+mj-cs"/>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down)">
                                      <p:cBhvr>
                                        <p:cTn id="30" dur="500"/>
                                        <p:tgtEl>
                                          <p:spTgt spid="2">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wipe(down)">
                                      <p:cBhvr>
                                        <p:cTn id="36" dur="500"/>
                                        <p:tgtEl>
                                          <p:spTgt spid="2">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wipe(down)">
                                      <p:cBhvr>
                                        <p:cTn id="3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اسکن\2017_11_2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0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823450"/>
      </p:ext>
    </p:extLst>
  </p:cSld>
  <p:clrMapOvr>
    <a:masterClrMapping/>
  </p:clrMapOvr>
  <p:transition spd="slow">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52400" y="152400"/>
                <a:ext cx="8763000" cy="6856364"/>
              </a:xfrm>
              <a:prstGeom prst="rect">
                <a:avLst/>
              </a:prstGeom>
            </p:spPr>
            <p:txBody>
              <a:bodyPr wrap="square">
                <a:spAutoFit/>
              </a:bodyPr>
              <a:lstStyle/>
              <a:p>
                <a:pPr algn="just" rtl="1">
                  <a:lnSpc>
                    <a:spcPct val="150000"/>
                  </a:lnSpc>
                  <a:spcAft>
                    <a:spcPts val="1000"/>
                  </a:spcAft>
                </a:pPr>
                <a:r>
                  <a:rPr lang="fa-IR" sz="36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سیلیس</a:t>
                </a:r>
                <a:endParaRPr lang="en-US" sz="3600" dirty="0">
                  <a:solidFill>
                    <a:schemeClr val="accent1"/>
                  </a:solidFill>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100" dirty="0">
                    <a:latin typeface="Calibri" panose="020F0502020204030204" pitchFamily="34" charset="0"/>
                    <a:ea typeface="Times New Roman" panose="02020603050405020304" pitchFamily="18" charset="0"/>
                    <a:cs typeface="B Nazanin" panose="00000400000000000000" pitchFamily="2" charset="-78"/>
                  </a:rPr>
                  <a:t>نوع اولیه در رگه های پگماتیتی و دایکهای کوارتزی مشاهده می شوند</a:t>
                </a:r>
                <a:endParaRPr lang="en-US" sz="2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100" dirty="0">
                    <a:latin typeface="Calibri" panose="020F0502020204030204" pitchFamily="34" charset="0"/>
                    <a:ea typeface="Times New Roman" panose="02020603050405020304" pitchFamily="18" charset="0"/>
                    <a:cs typeface="B Nazanin" panose="00000400000000000000" pitchFamily="2" charset="-78"/>
                  </a:rPr>
                  <a:t>نوع ثانویه سیلیس شامل ماسه، ماسه سنگ و کوارتزیت هایی است که در نتیجه فرسایش، رسوب گذاری و مراحل مختلف آن حاصل شده اند. </a:t>
                </a:r>
                <a:endParaRPr lang="en-US" sz="2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100" dirty="0">
                    <a:latin typeface="Calibri" panose="020F0502020204030204" pitchFamily="34" charset="0"/>
                    <a:ea typeface="Times New Roman" panose="02020603050405020304" pitchFamily="18" charset="0"/>
                    <a:cs typeface="B Nazanin" panose="00000400000000000000" pitchFamily="2" charset="-78"/>
                  </a:rPr>
                  <a:t>سیلیسهای نوع جانشینی حاصل جانشین شدن محلولهای  سیلیسی در سنگها و شکافها و در نتیجه تشکیل ژاسب، آگات، بلورهای کوارتزی و رگه های کوارتزی هستند.</a:t>
                </a:r>
                <a:endParaRPr lang="en-US" sz="2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100" dirty="0">
                    <a:latin typeface="Calibri" panose="020F0502020204030204" pitchFamily="34" charset="0"/>
                    <a:ea typeface="Times New Roman" panose="02020603050405020304" pitchFamily="18" charset="0"/>
                    <a:cs typeface="B Nazanin" panose="00000400000000000000" pitchFamily="2" charset="-78"/>
                  </a:rPr>
                  <a:t>میکا</a:t>
                </a:r>
                <a:endParaRPr lang="en-US" sz="2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100" dirty="0">
                    <a:latin typeface="Calibri" panose="020F0502020204030204" pitchFamily="34" charset="0"/>
                    <a:ea typeface="Times New Roman" panose="02020603050405020304" pitchFamily="18" charset="0"/>
                    <a:cs typeface="B Nazanin" panose="00000400000000000000" pitchFamily="2" charset="-78"/>
                  </a:rPr>
                  <a:t>میکاها گروه سیلیکات های درهم آلومینیم و قلیاییها هستند که همگی حاوی عامل </a:t>
                </a:r>
                <a:r>
                  <a:rPr lang="en-US" sz="2100" dirty="0">
                    <a:latin typeface="Calibri" panose="020F0502020204030204" pitchFamily="34" charset="0"/>
                    <a:ea typeface="Times New Roman" panose="02020603050405020304" pitchFamily="18" charset="0"/>
                    <a:cs typeface="B Nazanin" panose="00000400000000000000" pitchFamily="2" charset="-78"/>
                  </a:rPr>
                  <a:t>(OH)</a:t>
                </a:r>
                <a:r>
                  <a:rPr lang="fa-IR" sz="2100" dirty="0">
                    <a:latin typeface="Calibri" panose="020F0502020204030204" pitchFamily="34" charset="0"/>
                    <a:ea typeface="Times New Roman" panose="02020603050405020304" pitchFamily="18" charset="0"/>
                    <a:cs typeface="B Nazanin" panose="00000400000000000000" pitchFamily="2" charset="-78"/>
                  </a:rPr>
                  <a:t> بوده و غالب آنها علاوه بر ترکیب ذکر شده محتوی یک یا چند عنصر دیگر از قبیل آهن، منیزیم، لیتیوم و فلوئور هستند. معمولیترین کانی این گروه بیوتیت است که نوعی میکای آهن و منیزیم دار است. ولی ارزش اقتصادی آن ناچیز است. از انواع میکاهایی که از نظر اقتصادی ارزش دارند، می توان مسکویت (میکای سفید)</a:t>
                </a:r>
                <a14:m>
                  <m:oMath xmlns:m="http://schemas.openxmlformats.org/officeDocument/2006/math">
                    <m:sSub>
                      <m:sSubPr>
                        <m:ctrlPr>
                          <a:rPr lang="en-US" sz="2100" i="1">
                            <a:latin typeface="Cambria Math" panose="02040503050406030204" pitchFamily="18" charset="0"/>
                            <a:ea typeface="Times New Roman" panose="02020603050405020304" pitchFamily="18" charset="0"/>
                            <a:cs typeface="B Nazanin" panose="00000400000000000000" pitchFamily="2" charset="-78"/>
                          </a:rPr>
                        </m:ctrlPr>
                      </m:sSubPr>
                      <m:e>
                        <m:r>
                          <a:rPr lang="en-US" sz="2100" i="1">
                            <a:latin typeface="Cambria Math" panose="02040503050406030204" pitchFamily="18" charset="0"/>
                            <a:ea typeface="Times New Roman" panose="02020603050405020304" pitchFamily="18" charset="0"/>
                            <a:cs typeface="B Nazanin" panose="00000400000000000000" pitchFamily="2" charset="-78"/>
                          </a:rPr>
                          <m:t>[</m:t>
                        </m:r>
                        <m:r>
                          <a:rPr lang="en-US" sz="2100" i="1">
                            <a:latin typeface="Cambria Math" panose="02040503050406030204" pitchFamily="18" charset="0"/>
                            <a:ea typeface="Times New Roman" panose="02020603050405020304" pitchFamily="18" charset="0"/>
                            <a:cs typeface="B Nazanin" panose="00000400000000000000" pitchFamily="2" charset="-78"/>
                          </a:rPr>
                          <m:t>𝐾𝐴𝑙</m:t>
                        </m:r>
                      </m:e>
                      <m:sub>
                        <m:r>
                          <a:rPr lang="en-US" sz="2100" i="1">
                            <a:latin typeface="Cambria Math" panose="02040503050406030204" pitchFamily="18" charset="0"/>
                            <a:ea typeface="Times New Roman" panose="02020603050405020304" pitchFamily="18" charset="0"/>
                            <a:cs typeface="B Nazanin" panose="00000400000000000000" pitchFamily="2" charset="-78"/>
                          </a:rPr>
                          <m:t>2</m:t>
                        </m:r>
                      </m:sub>
                    </m:sSub>
                    <m:sSub>
                      <m:sSubPr>
                        <m:ctrlPr>
                          <a:rPr lang="en-US" sz="2100" i="1">
                            <a:latin typeface="Cambria Math" panose="02040503050406030204" pitchFamily="18" charset="0"/>
                            <a:ea typeface="Times New Roman" panose="02020603050405020304" pitchFamily="18" charset="0"/>
                            <a:cs typeface="B Nazanin" panose="00000400000000000000" pitchFamily="2" charset="-78"/>
                          </a:rPr>
                        </m:ctrlPr>
                      </m:sSubPr>
                      <m:e>
                        <m:r>
                          <a:rPr lang="en-US" sz="2100" i="1">
                            <a:latin typeface="Cambria Math" panose="02040503050406030204" pitchFamily="18" charset="0"/>
                            <a:ea typeface="Times New Roman" panose="02020603050405020304" pitchFamily="18" charset="0"/>
                            <a:cs typeface="B Nazanin" panose="00000400000000000000" pitchFamily="2" charset="-78"/>
                          </a:rPr>
                          <m:t>(</m:t>
                        </m:r>
                        <m:r>
                          <a:rPr lang="en-US" sz="2100" i="1">
                            <a:latin typeface="Cambria Math" panose="02040503050406030204" pitchFamily="18" charset="0"/>
                            <a:ea typeface="Times New Roman" panose="02020603050405020304" pitchFamily="18" charset="0"/>
                            <a:cs typeface="B Nazanin" panose="00000400000000000000" pitchFamily="2" charset="-78"/>
                          </a:rPr>
                          <m:t>𝐴𝐼𝑆𝑖</m:t>
                        </m:r>
                      </m:e>
                      <m:sub>
                        <m:r>
                          <a:rPr lang="en-US" sz="2100" i="1">
                            <a:latin typeface="Cambria Math" panose="02040503050406030204" pitchFamily="18" charset="0"/>
                            <a:ea typeface="Times New Roman" panose="02020603050405020304" pitchFamily="18" charset="0"/>
                            <a:cs typeface="B Nazanin" panose="00000400000000000000" pitchFamily="2" charset="-78"/>
                          </a:rPr>
                          <m:t>3</m:t>
                        </m:r>
                      </m:sub>
                    </m:sSub>
                    <m:sSub>
                      <m:sSubPr>
                        <m:ctrlPr>
                          <a:rPr lang="en-US" sz="2100" i="1">
                            <a:latin typeface="Cambria Math" panose="02040503050406030204" pitchFamily="18" charset="0"/>
                            <a:ea typeface="Times New Roman" panose="02020603050405020304" pitchFamily="18" charset="0"/>
                            <a:cs typeface="B Nazanin" panose="00000400000000000000" pitchFamily="2" charset="-78"/>
                          </a:rPr>
                        </m:ctrlPr>
                      </m:sSubPr>
                      <m:e>
                        <m:r>
                          <a:rPr lang="en-US" sz="2100" i="1">
                            <a:latin typeface="Cambria Math" panose="02040503050406030204" pitchFamily="18" charset="0"/>
                            <a:ea typeface="Times New Roman" panose="02020603050405020304" pitchFamily="18" charset="0"/>
                            <a:cs typeface="B Nazanin" panose="00000400000000000000" pitchFamily="2" charset="-78"/>
                          </a:rPr>
                          <m:t>𝑂</m:t>
                        </m:r>
                      </m:e>
                      <m:sub>
                        <m:r>
                          <a:rPr lang="en-US" sz="2100" i="1">
                            <a:latin typeface="Cambria Math" panose="02040503050406030204" pitchFamily="18" charset="0"/>
                            <a:ea typeface="Times New Roman" panose="02020603050405020304" pitchFamily="18" charset="0"/>
                            <a:cs typeface="B Nazanin" panose="00000400000000000000" pitchFamily="2" charset="-78"/>
                          </a:rPr>
                          <m:t>10</m:t>
                        </m:r>
                      </m:sub>
                    </m:sSub>
                    <m:r>
                      <a:rPr lang="en-US" sz="2100"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2100" i="1">
                            <a:latin typeface="Cambria Math" panose="02040503050406030204" pitchFamily="18" charset="0"/>
                            <a:ea typeface="Times New Roman" panose="02020603050405020304" pitchFamily="18" charset="0"/>
                            <a:cs typeface="B Nazanin" panose="00000400000000000000" pitchFamily="2" charset="-78"/>
                          </a:rPr>
                        </m:ctrlPr>
                      </m:sSubPr>
                      <m:e>
                        <m:r>
                          <a:rPr lang="en-US" sz="2100" i="1">
                            <a:latin typeface="Cambria Math" panose="02040503050406030204" pitchFamily="18" charset="0"/>
                            <a:ea typeface="Times New Roman" panose="02020603050405020304" pitchFamily="18" charset="0"/>
                            <a:cs typeface="B Nazanin" panose="00000400000000000000" pitchFamily="2" charset="-78"/>
                          </a:rPr>
                          <m:t>(</m:t>
                        </m:r>
                        <m:r>
                          <a:rPr lang="en-US" sz="2100" i="1">
                            <a:latin typeface="Cambria Math" panose="02040503050406030204" pitchFamily="18" charset="0"/>
                            <a:ea typeface="Times New Roman" panose="02020603050405020304" pitchFamily="18" charset="0"/>
                            <a:cs typeface="B Nazanin" panose="00000400000000000000" pitchFamily="2" charset="-78"/>
                          </a:rPr>
                          <m:t>𝑂𝐻</m:t>
                        </m:r>
                        <m:r>
                          <a:rPr lang="en-US" sz="2100" i="1">
                            <a:latin typeface="Cambria Math" panose="02040503050406030204" pitchFamily="18" charset="0"/>
                            <a:ea typeface="Times New Roman" panose="02020603050405020304" pitchFamily="18" charset="0"/>
                            <a:cs typeface="B Nazanin" panose="00000400000000000000" pitchFamily="2" charset="-78"/>
                          </a:rPr>
                          <m:t>)</m:t>
                        </m:r>
                      </m:e>
                      <m:sub>
                        <m:r>
                          <a:rPr lang="en-US" sz="2100" i="1">
                            <a:latin typeface="Cambria Math" panose="02040503050406030204" pitchFamily="18" charset="0"/>
                            <a:ea typeface="Times New Roman" panose="02020603050405020304" pitchFamily="18" charset="0"/>
                            <a:cs typeface="B Nazanin" panose="00000400000000000000" pitchFamily="2" charset="-78"/>
                          </a:rPr>
                          <m:t>2</m:t>
                        </m:r>
                      </m:sub>
                    </m:sSub>
                    <m:r>
                      <a:rPr lang="en-US" sz="2100" i="1">
                        <a:latin typeface="Cambria Math" panose="02040503050406030204" pitchFamily="18" charset="0"/>
                        <a:ea typeface="Times New Roman" panose="02020603050405020304" pitchFamily="18" charset="0"/>
                        <a:cs typeface="B Nazanin" panose="00000400000000000000" pitchFamily="2" charset="-78"/>
                      </a:rPr>
                      <m:t>]</m:t>
                    </m:r>
                  </m:oMath>
                </a14:m>
                <a:r>
                  <a:rPr lang="en-US" sz="2100" dirty="0">
                    <a:latin typeface="Calibri" panose="020F0502020204030204" pitchFamily="34" charset="0"/>
                    <a:ea typeface="Times New Roman" panose="02020603050405020304" pitchFamily="18" charset="0"/>
                    <a:cs typeface="B Nazanin" panose="00000400000000000000" pitchFamily="2" charset="-78"/>
                  </a:rPr>
                  <a:t> </a:t>
                </a:r>
                <a:r>
                  <a:rPr lang="fa-IR" sz="2100" dirty="0">
                    <a:latin typeface="Calibri" panose="020F0502020204030204" pitchFamily="34" charset="0"/>
                    <a:ea typeface="Times New Roman" panose="02020603050405020304" pitchFamily="18" charset="0"/>
                    <a:cs typeface="B Nazanin" panose="00000400000000000000" pitchFamily="2" charset="-78"/>
                  </a:rPr>
                  <a:t> و فلوگوپیت </a:t>
                </a:r>
                <a14:m>
                  <m:oMath xmlns:m="http://schemas.openxmlformats.org/officeDocument/2006/math">
                    <m:sSub>
                      <m:sSubPr>
                        <m:ctrlPr>
                          <a:rPr lang="en-US" sz="2100" i="1">
                            <a:latin typeface="Cambria Math" panose="02040503050406030204" pitchFamily="18" charset="0"/>
                            <a:ea typeface="Times New Roman" panose="02020603050405020304" pitchFamily="18" charset="0"/>
                            <a:cs typeface="B Nazanin" panose="00000400000000000000" pitchFamily="2" charset="-78"/>
                          </a:rPr>
                        </m:ctrlPr>
                      </m:sSubPr>
                      <m:e>
                        <m:r>
                          <a:rPr lang="en-US" sz="2100" i="1">
                            <a:latin typeface="Cambria Math" panose="02040503050406030204" pitchFamily="18" charset="0"/>
                            <a:ea typeface="Times New Roman" panose="02020603050405020304" pitchFamily="18" charset="0"/>
                            <a:cs typeface="B Nazanin" panose="00000400000000000000" pitchFamily="2" charset="-78"/>
                          </a:rPr>
                          <m:t>[</m:t>
                        </m:r>
                        <m:r>
                          <a:rPr lang="en-US" sz="2100" i="1">
                            <a:latin typeface="Cambria Math" panose="02040503050406030204" pitchFamily="18" charset="0"/>
                            <a:ea typeface="Times New Roman" panose="02020603050405020304" pitchFamily="18" charset="0"/>
                            <a:cs typeface="B Nazanin" panose="00000400000000000000" pitchFamily="2" charset="-78"/>
                          </a:rPr>
                          <m:t>𝐾𝑀𝑔</m:t>
                        </m:r>
                      </m:e>
                      <m:sub>
                        <m:r>
                          <a:rPr lang="en-US" sz="2100" i="1">
                            <a:latin typeface="Cambria Math" panose="02040503050406030204" pitchFamily="18" charset="0"/>
                            <a:ea typeface="Times New Roman" panose="02020603050405020304" pitchFamily="18" charset="0"/>
                            <a:cs typeface="B Nazanin" panose="00000400000000000000" pitchFamily="2" charset="-78"/>
                          </a:rPr>
                          <m:t>2</m:t>
                        </m:r>
                      </m:sub>
                    </m:sSub>
                    <m:sSub>
                      <m:sSubPr>
                        <m:ctrlPr>
                          <a:rPr lang="en-US" sz="2100" i="1">
                            <a:latin typeface="Cambria Math" panose="02040503050406030204" pitchFamily="18" charset="0"/>
                            <a:ea typeface="Times New Roman" panose="02020603050405020304" pitchFamily="18" charset="0"/>
                            <a:cs typeface="B Nazanin" panose="00000400000000000000" pitchFamily="2" charset="-78"/>
                          </a:rPr>
                        </m:ctrlPr>
                      </m:sSubPr>
                      <m:e>
                        <m:r>
                          <a:rPr lang="en-US" sz="2100" i="1">
                            <a:latin typeface="Cambria Math" panose="02040503050406030204" pitchFamily="18" charset="0"/>
                            <a:ea typeface="Times New Roman" panose="02020603050405020304" pitchFamily="18" charset="0"/>
                            <a:cs typeface="B Nazanin" panose="00000400000000000000" pitchFamily="2" charset="-78"/>
                          </a:rPr>
                          <m:t>(</m:t>
                        </m:r>
                        <m:r>
                          <a:rPr lang="en-US" sz="2100" i="1">
                            <a:latin typeface="Cambria Math" panose="02040503050406030204" pitchFamily="18" charset="0"/>
                            <a:ea typeface="Times New Roman" panose="02020603050405020304" pitchFamily="18" charset="0"/>
                            <a:cs typeface="B Nazanin" panose="00000400000000000000" pitchFamily="2" charset="-78"/>
                          </a:rPr>
                          <m:t>𝐴𝐼𝑆𝑖</m:t>
                        </m:r>
                      </m:e>
                      <m:sub>
                        <m:r>
                          <a:rPr lang="en-US" sz="2100" i="1">
                            <a:latin typeface="Cambria Math" panose="02040503050406030204" pitchFamily="18" charset="0"/>
                            <a:ea typeface="Times New Roman" panose="02020603050405020304" pitchFamily="18" charset="0"/>
                            <a:cs typeface="B Nazanin" panose="00000400000000000000" pitchFamily="2" charset="-78"/>
                          </a:rPr>
                          <m:t>3</m:t>
                        </m:r>
                      </m:sub>
                    </m:sSub>
                    <m:sSub>
                      <m:sSubPr>
                        <m:ctrlPr>
                          <a:rPr lang="en-US" sz="2100" i="1">
                            <a:latin typeface="Cambria Math" panose="02040503050406030204" pitchFamily="18" charset="0"/>
                            <a:ea typeface="Times New Roman" panose="02020603050405020304" pitchFamily="18" charset="0"/>
                            <a:cs typeface="B Nazanin" panose="00000400000000000000" pitchFamily="2" charset="-78"/>
                          </a:rPr>
                        </m:ctrlPr>
                      </m:sSubPr>
                      <m:e>
                        <m:r>
                          <a:rPr lang="en-US" sz="2100" i="1">
                            <a:latin typeface="Cambria Math" panose="02040503050406030204" pitchFamily="18" charset="0"/>
                            <a:ea typeface="Times New Roman" panose="02020603050405020304" pitchFamily="18" charset="0"/>
                            <a:cs typeface="B Nazanin" panose="00000400000000000000" pitchFamily="2" charset="-78"/>
                          </a:rPr>
                          <m:t>𝑂</m:t>
                        </m:r>
                      </m:e>
                      <m:sub>
                        <m:r>
                          <a:rPr lang="en-US" sz="2100" i="1">
                            <a:latin typeface="Cambria Math" panose="02040503050406030204" pitchFamily="18" charset="0"/>
                            <a:ea typeface="Times New Roman" panose="02020603050405020304" pitchFamily="18" charset="0"/>
                            <a:cs typeface="B Nazanin" panose="00000400000000000000" pitchFamily="2" charset="-78"/>
                          </a:rPr>
                          <m:t>10</m:t>
                        </m:r>
                      </m:sub>
                    </m:sSub>
                    <m:r>
                      <a:rPr lang="en-US" sz="2100"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2100" i="1">
                            <a:latin typeface="Cambria Math" panose="02040503050406030204" pitchFamily="18" charset="0"/>
                            <a:ea typeface="Times New Roman" panose="02020603050405020304" pitchFamily="18" charset="0"/>
                            <a:cs typeface="B Nazanin" panose="00000400000000000000" pitchFamily="2" charset="-78"/>
                          </a:rPr>
                        </m:ctrlPr>
                      </m:sSubPr>
                      <m:e>
                        <m:r>
                          <a:rPr lang="en-US" sz="2100" i="1">
                            <a:latin typeface="Cambria Math" panose="02040503050406030204" pitchFamily="18" charset="0"/>
                            <a:ea typeface="Times New Roman" panose="02020603050405020304" pitchFamily="18" charset="0"/>
                            <a:cs typeface="B Nazanin" panose="00000400000000000000" pitchFamily="2" charset="-78"/>
                          </a:rPr>
                          <m:t>(</m:t>
                        </m:r>
                        <m:r>
                          <a:rPr lang="en-US" sz="2100" i="1">
                            <a:latin typeface="Cambria Math" panose="02040503050406030204" pitchFamily="18" charset="0"/>
                            <a:ea typeface="Times New Roman" panose="02020603050405020304" pitchFamily="18" charset="0"/>
                            <a:cs typeface="B Nazanin" panose="00000400000000000000" pitchFamily="2" charset="-78"/>
                          </a:rPr>
                          <m:t>𝑂𝐻</m:t>
                        </m:r>
                        <m:r>
                          <a:rPr lang="en-US" sz="2100" i="1">
                            <a:latin typeface="Cambria Math" panose="02040503050406030204" pitchFamily="18" charset="0"/>
                            <a:ea typeface="Times New Roman" panose="02020603050405020304" pitchFamily="18" charset="0"/>
                            <a:cs typeface="B Nazanin" panose="00000400000000000000" pitchFamily="2" charset="-78"/>
                          </a:rPr>
                          <m:t>)</m:t>
                        </m:r>
                      </m:e>
                      <m:sub>
                        <m:r>
                          <a:rPr lang="en-US" sz="2100" i="1">
                            <a:latin typeface="Cambria Math" panose="02040503050406030204" pitchFamily="18" charset="0"/>
                            <a:ea typeface="Times New Roman" panose="02020603050405020304" pitchFamily="18" charset="0"/>
                            <a:cs typeface="B Nazanin" panose="00000400000000000000" pitchFamily="2" charset="-78"/>
                          </a:rPr>
                          <m:t>2</m:t>
                        </m:r>
                      </m:sub>
                    </m:sSub>
                    <m:r>
                      <a:rPr lang="en-US" sz="2100" i="1">
                        <a:latin typeface="Cambria Math" panose="02040503050406030204" pitchFamily="18" charset="0"/>
                        <a:ea typeface="Times New Roman" panose="02020603050405020304" pitchFamily="18" charset="0"/>
                        <a:cs typeface="B Nazanin" panose="00000400000000000000" pitchFamily="2" charset="-78"/>
                      </a:rPr>
                      <m:t>]</m:t>
                    </m:r>
                  </m:oMath>
                </a14:m>
                <a:r>
                  <a:rPr lang="en-US" sz="2100" dirty="0">
                    <a:latin typeface="Calibri" panose="020F0502020204030204" pitchFamily="34" charset="0"/>
                    <a:ea typeface="Times New Roman" panose="02020603050405020304" pitchFamily="18" charset="0"/>
                    <a:cs typeface="B Nazanin" panose="00000400000000000000" pitchFamily="2" charset="-78"/>
                  </a:rPr>
                  <a:t> </a:t>
                </a:r>
                <a:r>
                  <a:rPr lang="fa-IR" sz="2100" dirty="0">
                    <a:latin typeface="Calibri" panose="020F0502020204030204" pitchFamily="34" charset="0"/>
                    <a:ea typeface="Times New Roman" panose="02020603050405020304" pitchFamily="18" charset="0"/>
                    <a:cs typeface="B Nazanin" panose="00000400000000000000" pitchFamily="2" charset="-78"/>
                  </a:rPr>
                  <a:t> را ذکر کرد.</a:t>
                </a:r>
                <a:endParaRPr lang="en-US" sz="2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p:sp>
            <p:nvSpPr>
              <p:cNvPr id="2" name="Rectangle 1"/>
              <p:cNvSpPr>
                <a:spLocks noRot="1" noChangeAspect="1" noMove="1" noResize="1" noEditPoints="1" noAdjustHandles="1" noChangeArrowheads="1" noChangeShapeType="1" noTextEdit="1"/>
              </p:cNvSpPr>
              <p:nvPr/>
            </p:nvSpPr>
            <p:spPr>
              <a:xfrm>
                <a:off x="152400" y="152400"/>
                <a:ext cx="8763000" cy="6856364"/>
              </a:xfrm>
              <a:prstGeom prst="rect">
                <a:avLst/>
              </a:prstGeom>
              <a:blipFill>
                <a:blip r:embed="rId2"/>
                <a:stretch>
                  <a:fillRect l="-1599" r="-2017" b="-889"/>
                </a:stretch>
              </a:blipFill>
            </p:spPr>
            <p:txBody>
              <a:bodyPr/>
              <a:lstStyle/>
              <a:p>
                <a:r>
                  <a:rPr lang="en-US">
                    <a:noFill/>
                  </a:rPr>
                  <a:t> </a:t>
                </a:r>
              </a:p>
            </p:txBody>
          </p:sp>
        </mc:Fallback>
      </mc:AlternateContent>
    </p:spTree>
    <p:extLst>
      <p:ext uri="{BB962C8B-B14F-4D97-AF65-F5344CB8AC3E}">
        <p14:creationId xmlns:p14="http://schemas.microsoft.com/office/powerpoint/2010/main" val="2867389835"/>
      </p:ext>
    </p:extLst>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بیست و یکم</a:t>
            </a:r>
            <a:endParaRPr lang="en-US" sz="4000" dirty="0">
              <a:solidFill>
                <a:schemeClr val="tx1"/>
              </a:solidFill>
              <a:cs typeface="B Titr" panose="00000700000000000000" pitchFamily="2" charset="-78"/>
            </a:endParaRPr>
          </a:p>
        </p:txBody>
      </p:sp>
      <p:sp>
        <p:nvSpPr>
          <p:cNvPr id="5"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ذخائر میکا و کاربرد و اسپودومن و دیگر کانی های لیتیوم دار</a:t>
            </a:r>
            <a:endParaRPr lang="en-US" altLang="en-US" sz="2000" dirty="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1804790673"/>
      </p:ext>
    </p:extLst>
  </p:cSld>
  <p:clrMapOvr>
    <a:masterClrMapping/>
  </p:clrMapOvr>
  <p:transition spd="slow">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62000" y="533400"/>
                <a:ext cx="8001000" cy="4875694"/>
              </a:xfrm>
              <a:prstGeom prst="rect">
                <a:avLst/>
              </a:prstGeom>
            </p:spPr>
            <p:txBody>
              <a:bodyPr wrap="square">
                <a:spAutoFit/>
              </a:bodyPr>
              <a:lstStyle/>
              <a:p>
                <a:pPr algn="just" rtl="1">
                  <a:lnSpc>
                    <a:spcPct val="150000"/>
                  </a:lnSpc>
                  <a:spcAft>
                    <a:spcPts val="1000"/>
                  </a:spcAft>
                </a:pPr>
                <a:r>
                  <a:rPr lang="fa-IR" sz="36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میکا</a:t>
                </a:r>
                <a:endParaRPr lang="en-US" sz="3600" dirty="0">
                  <a:solidFill>
                    <a:schemeClr val="accent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a:latin typeface="Calibri" panose="020F0502020204030204" pitchFamily="34" charset="0"/>
                    <a:ea typeface="Times New Roman" panose="02020603050405020304" pitchFamily="18" charset="0"/>
                    <a:cs typeface="B Nazanin" panose="00000400000000000000" pitchFamily="2" charset="-78"/>
                  </a:rPr>
                  <a:t>میکاها گروه سیلیکات های درهم آلومینیم و قلیاییها هستند که همگی حاوی عامل </a:t>
                </a:r>
                <a:r>
                  <a:rPr lang="en-US" sz="2800" dirty="0">
                    <a:latin typeface="Calibri" panose="020F0502020204030204" pitchFamily="34" charset="0"/>
                    <a:ea typeface="Times New Roman" panose="02020603050405020304" pitchFamily="18" charset="0"/>
                    <a:cs typeface="B Nazanin" panose="00000400000000000000" pitchFamily="2" charset="-78"/>
                  </a:rPr>
                  <a:t>(OH)</a:t>
                </a:r>
                <a:r>
                  <a:rPr lang="fa-IR" sz="2800" dirty="0">
                    <a:latin typeface="Calibri" panose="020F0502020204030204" pitchFamily="34" charset="0"/>
                    <a:ea typeface="Times New Roman" panose="02020603050405020304" pitchFamily="18" charset="0"/>
                    <a:cs typeface="B Nazanin" panose="00000400000000000000" pitchFamily="2" charset="-78"/>
                  </a:rPr>
                  <a:t> بوده و غالب آنها علاوه بر ترکیب ذکر شده محتوی یک یا چند عنصر دیگر از قبیل آهن، منیزیم، لیتیوم و فلوئور هستند. معمولیترین کانی این گروه بیوتیت است که نوعی میکای آهن و منیزیم دار است. ولی ارزش اقتصادی آن ناچیز است. از انواع میکاهایی که از نظر اقتصادی ارزش دارند، می توان مسکویت (میکای سفید)</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𝐾𝐴𝑙</m:t>
                        </m:r>
                      </m:e>
                      <m:sub>
                        <m:r>
                          <a:rPr lang="en-US" sz="2800" i="1">
                            <a:latin typeface="Cambria Math" panose="02040503050406030204" pitchFamily="18" charset="0"/>
                            <a:ea typeface="Times New Roman" panose="02020603050405020304" pitchFamily="18" charset="0"/>
                            <a:cs typeface="B Nazanin" panose="00000400000000000000" pitchFamily="2" charset="-78"/>
                          </a:rPr>
                          <m:t>2</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𝐴𝐼𝑆𝑖</m:t>
                        </m:r>
                      </m:e>
                      <m:sub>
                        <m:r>
                          <a:rPr lang="en-US" sz="2800" i="1">
                            <a:latin typeface="Cambria Math" panose="02040503050406030204" pitchFamily="18" charset="0"/>
                            <a:ea typeface="Times New Roman" panose="02020603050405020304" pitchFamily="18" charset="0"/>
                            <a:cs typeface="B Nazanin" panose="00000400000000000000" pitchFamily="2" charset="-78"/>
                          </a:rPr>
                          <m:t>3</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𝑂</m:t>
                        </m:r>
                      </m:e>
                      <m:sub>
                        <m:r>
                          <a:rPr lang="en-US" sz="2800" i="1">
                            <a:latin typeface="Cambria Math" panose="02040503050406030204" pitchFamily="18" charset="0"/>
                            <a:ea typeface="Times New Roman" panose="02020603050405020304" pitchFamily="18" charset="0"/>
                            <a:cs typeface="B Nazanin" panose="00000400000000000000" pitchFamily="2" charset="-78"/>
                          </a:rPr>
                          <m:t>10</m:t>
                        </m:r>
                      </m:sub>
                    </m:sSub>
                    <m:r>
                      <a:rPr lang="en-US" sz="2800"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𝑂𝐻</m:t>
                        </m:r>
                        <m:r>
                          <a:rPr lang="en-US" sz="2800" i="1">
                            <a:latin typeface="Cambria Math" panose="02040503050406030204" pitchFamily="18" charset="0"/>
                            <a:ea typeface="Times New Roman" panose="02020603050405020304" pitchFamily="18" charset="0"/>
                            <a:cs typeface="B Nazanin" panose="00000400000000000000" pitchFamily="2" charset="-78"/>
                          </a:rPr>
                          <m:t>)</m:t>
                        </m:r>
                      </m:e>
                      <m:sub>
                        <m:r>
                          <a:rPr lang="en-US" sz="2800" i="1">
                            <a:latin typeface="Cambria Math" panose="02040503050406030204" pitchFamily="18" charset="0"/>
                            <a:ea typeface="Times New Roman" panose="02020603050405020304" pitchFamily="18" charset="0"/>
                            <a:cs typeface="B Nazanin" panose="00000400000000000000" pitchFamily="2" charset="-78"/>
                          </a:rPr>
                          <m:t>2</m:t>
                        </m:r>
                      </m:sub>
                    </m:sSub>
                    <m:r>
                      <a:rPr lang="en-US" sz="2800" i="1">
                        <a:latin typeface="Cambria Math" panose="02040503050406030204" pitchFamily="18" charset="0"/>
                        <a:ea typeface="Times New Roman" panose="02020603050405020304" pitchFamily="18" charset="0"/>
                        <a:cs typeface="B Nazanin" panose="00000400000000000000" pitchFamily="2" charset="-78"/>
                      </a:rPr>
                      <m:t>]</m:t>
                    </m:r>
                  </m:oMath>
                </a14:m>
                <a:r>
                  <a:rPr lang="en-US" sz="2800" dirty="0">
                    <a:latin typeface="Calibri" panose="020F0502020204030204" pitchFamily="34" charset="0"/>
                    <a:ea typeface="Times New Roman" panose="02020603050405020304" pitchFamily="18" charset="0"/>
                    <a:cs typeface="B Nazanin" panose="00000400000000000000" pitchFamily="2" charset="-78"/>
                  </a:rPr>
                  <a:t> </a:t>
                </a:r>
                <a:r>
                  <a:rPr lang="fa-IR" sz="2800" dirty="0">
                    <a:latin typeface="Calibri" panose="020F0502020204030204" pitchFamily="34" charset="0"/>
                    <a:ea typeface="Times New Roman" panose="02020603050405020304" pitchFamily="18" charset="0"/>
                    <a:cs typeface="B Nazanin" panose="00000400000000000000" pitchFamily="2" charset="-78"/>
                  </a:rPr>
                  <a:t> و فلوگوپیت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𝐾𝑀𝑔</m:t>
                        </m:r>
                      </m:e>
                      <m:sub>
                        <m:r>
                          <a:rPr lang="en-US" sz="2800" i="1">
                            <a:latin typeface="Cambria Math" panose="02040503050406030204" pitchFamily="18" charset="0"/>
                            <a:ea typeface="Times New Roman" panose="02020603050405020304" pitchFamily="18" charset="0"/>
                            <a:cs typeface="B Nazanin" panose="00000400000000000000" pitchFamily="2" charset="-78"/>
                          </a:rPr>
                          <m:t>2</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𝐴𝐼𝑆𝑖</m:t>
                        </m:r>
                      </m:e>
                      <m:sub>
                        <m:r>
                          <a:rPr lang="en-US" sz="2800" i="1">
                            <a:latin typeface="Cambria Math" panose="02040503050406030204" pitchFamily="18" charset="0"/>
                            <a:ea typeface="Times New Roman" panose="02020603050405020304" pitchFamily="18" charset="0"/>
                            <a:cs typeface="B Nazanin" panose="00000400000000000000" pitchFamily="2" charset="-78"/>
                          </a:rPr>
                          <m:t>3</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𝑂</m:t>
                        </m:r>
                      </m:e>
                      <m:sub>
                        <m:r>
                          <a:rPr lang="en-US" sz="2800" i="1">
                            <a:latin typeface="Cambria Math" panose="02040503050406030204" pitchFamily="18" charset="0"/>
                            <a:ea typeface="Times New Roman" panose="02020603050405020304" pitchFamily="18" charset="0"/>
                            <a:cs typeface="B Nazanin" panose="00000400000000000000" pitchFamily="2" charset="-78"/>
                          </a:rPr>
                          <m:t>10</m:t>
                        </m:r>
                      </m:sub>
                    </m:sSub>
                    <m:r>
                      <a:rPr lang="en-US" sz="2800"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𝑂𝐻</m:t>
                        </m:r>
                        <m:r>
                          <a:rPr lang="en-US" sz="2800" i="1">
                            <a:latin typeface="Cambria Math" panose="02040503050406030204" pitchFamily="18" charset="0"/>
                            <a:ea typeface="Times New Roman" panose="02020603050405020304" pitchFamily="18" charset="0"/>
                            <a:cs typeface="B Nazanin" panose="00000400000000000000" pitchFamily="2" charset="-78"/>
                          </a:rPr>
                          <m:t>)</m:t>
                        </m:r>
                      </m:e>
                      <m:sub>
                        <m:r>
                          <a:rPr lang="en-US" sz="2800" i="1">
                            <a:latin typeface="Cambria Math" panose="02040503050406030204" pitchFamily="18" charset="0"/>
                            <a:ea typeface="Times New Roman" panose="02020603050405020304" pitchFamily="18" charset="0"/>
                            <a:cs typeface="B Nazanin" panose="00000400000000000000" pitchFamily="2" charset="-78"/>
                          </a:rPr>
                          <m:t>2</m:t>
                        </m:r>
                      </m:sub>
                    </m:sSub>
                    <m:r>
                      <a:rPr lang="en-US" sz="2800" i="1">
                        <a:latin typeface="Cambria Math" panose="02040503050406030204" pitchFamily="18" charset="0"/>
                        <a:ea typeface="Times New Roman" panose="02020603050405020304" pitchFamily="18" charset="0"/>
                        <a:cs typeface="B Nazanin" panose="00000400000000000000" pitchFamily="2" charset="-78"/>
                      </a:rPr>
                      <m:t>]</m:t>
                    </m:r>
                  </m:oMath>
                </a14:m>
                <a:r>
                  <a:rPr lang="en-US" sz="2800" dirty="0">
                    <a:latin typeface="Calibri" panose="020F0502020204030204" pitchFamily="34" charset="0"/>
                    <a:ea typeface="Times New Roman" panose="02020603050405020304" pitchFamily="18" charset="0"/>
                    <a:cs typeface="B Nazanin" panose="00000400000000000000" pitchFamily="2" charset="-78"/>
                  </a:rPr>
                  <a:t> </a:t>
                </a:r>
                <a:r>
                  <a:rPr lang="fa-IR" sz="2800" dirty="0">
                    <a:latin typeface="Calibri" panose="020F0502020204030204" pitchFamily="34" charset="0"/>
                    <a:ea typeface="Times New Roman" panose="02020603050405020304" pitchFamily="18" charset="0"/>
                    <a:cs typeface="B Nazanin" panose="00000400000000000000" pitchFamily="2" charset="-78"/>
                  </a:rPr>
                  <a:t> را ذکر کرد.</a:t>
                </a:r>
                <a:endParaRPr lang="en-US" sz="2800" dirty="0">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762000" y="533400"/>
                <a:ext cx="8001000" cy="4875694"/>
              </a:xfrm>
              <a:prstGeom prst="rect">
                <a:avLst/>
              </a:prstGeom>
              <a:blipFill>
                <a:blip r:embed="rId2"/>
                <a:stretch>
                  <a:fillRect l="-2209" r="-2209" b="-2753"/>
                </a:stretch>
              </a:blipFill>
            </p:spPr>
            <p:txBody>
              <a:bodyPr/>
              <a:lstStyle/>
              <a:p>
                <a:r>
                  <a:rPr lang="fa-IR">
                    <a:noFill/>
                  </a:rPr>
                  <a:t> </a:t>
                </a:r>
              </a:p>
            </p:txBody>
          </p:sp>
        </mc:Fallback>
      </mc:AlternateContent>
    </p:spTree>
    <p:extLst>
      <p:ext uri="{BB962C8B-B14F-4D97-AF65-F5344CB8AC3E}">
        <p14:creationId xmlns:p14="http://schemas.microsoft.com/office/powerpoint/2010/main" val="3057008441"/>
      </p:ext>
    </p:extLst>
  </p:cSld>
  <p:clrMapOvr>
    <a:masterClrMapping/>
  </p:clrMapOvr>
  <p:transition spd="slow">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00" y="609600"/>
                <a:ext cx="8839200" cy="3944670"/>
              </a:xfrm>
              <a:prstGeom prst="rect">
                <a:avLst/>
              </a:prstGeom>
            </p:spPr>
            <p:txBody>
              <a:bodyPr wrap="square">
                <a:spAutoFit/>
              </a:bodyPr>
              <a:lstStyle/>
              <a:p>
                <a:pPr algn="just" rtl="1">
                  <a:lnSpc>
                    <a:spcPct val="150000"/>
                  </a:lnSpc>
                  <a:spcAft>
                    <a:spcPts val="1000"/>
                  </a:spcAft>
                </a:pPr>
                <a:r>
                  <a:rPr lang="fa-IR" sz="36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اسپودومن و کانیهای دیگر لیتیوم</a:t>
                </a:r>
                <a:endParaRPr lang="en-US" sz="36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fa-IR" sz="3200" dirty="0">
                    <a:latin typeface="Calibri" panose="020F0502020204030204" pitchFamily="34" charset="0"/>
                    <a:ea typeface="Times New Roman" panose="02020603050405020304" pitchFamily="18" charset="0"/>
                    <a:cs typeface="B Nazanin" panose="00000400000000000000" pitchFamily="2" charset="-78"/>
                  </a:rPr>
                  <a:t>اسپودومن کانی سیلیکات آلومینیم و لیتیوم </a:t>
                </a:r>
                <a14:m>
                  <m:oMath xmlns:m="http://schemas.openxmlformats.org/officeDocument/2006/math">
                    <m:r>
                      <a:rPr lang="en-US" sz="3200"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3200" i="1">
                            <a:latin typeface="Cambria Math" panose="02040503050406030204" pitchFamily="18" charset="0"/>
                            <a:ea typeface="Times New Roman" panose="02020603050405020304" pitchFamily="18" charset="0"/>
                            <a:cs typeface="B Nazanin" panose="00000400000000000000" pitchFamily="2" charset="-78"/>
                          </a:rPr>
                        </m:ctrlPr>
                      </m:sSubPr>
                      <m:e>
                        <m:r>
                          <a:rPr lang="en-US" sz="3200" i="1">
                            <a:latin typeface="Cambria Math" panose="02040503050406030204" pitchFamily="18" charset="0"/>
                            <a:ea typeface="Times New Roman" panose="02020603050405020304" pitchFamily="18" charset="0"/>
                            <a:cs typeface="B Nazanin" panose="00000400000000000000" pitchFamily="2" charset="-78"/>
                          </a:rPr>
                          <m:t>𝐿𝑖𝐴𝑙𝑆𝑖</m:t>
                        </m:r>
                      </m:e>
                      <m:sub>
                        <m:r>
                          <a:rPr lang="en-US" sz="3200" i="1">
                            <a:latin typeface="Cambria Math" panose="02040503050406030204" pitchFamily="18" charset="0"/>
                            <a:ea typeface="Times New Roman" panose="02020603050405020304" pitchFamily="18" charset="0"/>
                            <a:cs typeface="B Nazanin" panose="00000400000000000000" pitchFamily="2" charset="-78"/>
                          </a:rPr>
                          <m:t>2</m:t>
                        </m:r>
                      </m:sub>
                    </m:sSub>
                    <m:sSub>
                      <m:sSubPr>
                        <m:ctrlPr>
                          <a:rPr lang="en-US" sz="3200" i="1">
                            <a:latin typeface="Cambria Math" panose="02040503050406030204" pitchFamily="18" charset="0"/>
                            <a:ea typeface="Times New Roman" panose="02020603050405020304" pitchFamily="18" charset="0"/>
                            <a:cs typeface="B Nazanin" panose="00000400000000000000" pitchFamily="2" charset="-78"/>
                          </a:rPr>
                        </m:ctrlPr>
                      </m:sSubPr>
                      <m:e>
                        <m:r>
                          <a:rPr lang="en-US" sz="3200" i="1">
                            <a:latin typeface="Cambria Math" panose="02040503050406030204" pitchFamily="18" charset="0"/>
                            <a:ea typeface="Times New Roman" panose="02020603050405020304" pitchFamily="18" charset="0"/>
                            <a:cs typeface="B Nazanin" panose="00000400000000000000" pitchFamily="2" charset="-78"/>
                          </a:rPr>
                          <m:t>𝑂</m:t>
                        </m:r>
                      </m:e>
                      <m:sub>
                        <m:r>
                          <a:rPr lang="en-US" sz="3200" i="1">
                            <a:latin typeface="Cambria Math" panose="02040503050406030204" pitchFamily="18" charset="0"/>
                            <a:ea typeface="Times New Roman" panose="02020603050405020304" pitchFamily="18" charset="0"/>
                            <a:cs typeface="B Nazanin" panose="00000400000000000000" pitchFamily="2" charset="-78"/>
                          </a:rPr>
                          <m:t>6</m:t>
                        </m:r>
                      </m:sub>
                    </m:sSub>
                    <m:r>
                      <a:rPr lang="en-US" sz="3200" i="1">
                        <a:latin typeface="Cambria Math" panose="02040503050406030204" pitchFamily="18" charset="0"/>
                        <a:ea typeface="Times New Roman" panose="02020603050405020304" pitchFamily="18" charset="0"/>
                        <a:cs typeface="B Nazanin" panose="00000400000000000000" pitchFamily="2" charset="-78"/>
                      </a:rPr>
                      <m:t>)</m:t>
                    </m:r>
                  </m:oMath>
                </a14:m>
                <a:r>
                  <a:rPr lang="fa-IR" sz="3200" dirty="0">
                    <a:latin typeface="Calibri" panose="020F0502020204030204" pitchFamily="34" charset="0"/>
                    <a:ea typeface="Times New Roman" panose="02020603050405020304" pitchFamily="18" charset="0"/>
                    <a:cs typeface="B Nazanin" panose="00000400000000000000" pitchFamily="2" charset="-78"/>
                  </a:rPr>
                  <a:t> از گروه پیروکسن ها است که به رنگهای تقریبا سفید (نمونه های کم آهن) تا سبزه تیره (بلورهای غنی از آهن) مشاهده می شوند. این کانی منبع اصلی و حاوی بیشترین مقدار لیتیوم در طبیعت است و تمرکز این عنصر در آن بین 2.91 تا 7.66 درصد است( کوناز 1975)</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609600"/>
                <a:ext cx="8839200" cy="3944670"/>
              </a:xfrm>
              <a:prstGeom prst="rect">
                <a:avLst/>
              </a:prstGeom>
              <a:blipFill>
                <a:blip r:embed="rId2"/>
                <a:stretch>
                  <a:fillRect l="-2483" r="-2069" b="-4482"/>
                </a:stretch>
              </a:blipFill>
            </p:spPr>
            <p:txBody>
              <a:bodyPr/>
              <a:lstStyle/>
              <a:p>
                <a:r>
                  <a:rPr lang="fa-IR">
                    <a:noFill/>
                  </a:rPr>
                  <a:t> </a:t>
                </a:r>
              </a:p>
            </p:txBody>
          </p:sp>
        </mc:Fallback>
      </mc:AlternateContent>
    </p:spTree>
    <p:extLst>
      <p:ext uri="{BB962C8B-B14F-4D97-AF65-F5344CB8AC3E}">
        <p14:creationId xmlns:p14="http://schemas.microsoft.com/office/powerpoint/2010/main" val="1809145207"/>
      </p:ext>
    </p:extLst>
  </p:cSld>
  <p:clrMapOvr>
    <a:masterClrMapping/>
  </p:clrMapOvr>
  <p:transition spd="slow">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28600" y="457200"/>
                <a:ext cx="8534400" cy="6283771"/>
              </a:xfrm>
              <a:prstGeom prst="rect">
                <a:avLst/>
              </a:prstGeom>
            </p:spPr>
            <p:txBody>
              <a:bodyPr wrap="square">
                <a:spAutoFit/>
              </a:bodyPr>
              <a:lstStyle/>
              <a:p>
                <a:pPr algn="just" rtl="1">
                  <a:lnSpc>
                    <a:spcPct val="150000"/>
                  </a:lnSpc>
                  <a:spcAft>
                    <a:spcPts val="1000"/>
                  </a:spcAft>
                </a:pPr>
                <a:r>
                  <a:rPr lang="fa-IR" sz="3200" dirty="0">
                    <a:solidFill>
                      <a:srgbClr val="FF0000"/>
                    </a:solidFill>
                    <a:latin typeface="Calibri" panose="020F0502020204030204" pitchFamily="34" charset="0"/>
                    <a:ea typeface="Times New Roman" panose="02020603050405020304" pitchFamily="18" charset="0"/>
                  </a:rPr>
                  <a:t>ذخایر غیر فلزی در ارتباط با فعالیت های ماگمایی</a:t>
                </a:r>
                <a:endParaRPr lang="en-US" sz="3200" dirty="0">
                  <a:solidFill>
                    <a:srgbClr val="FF0000"/>
                  </a:solidFill>
                  <a:effectLst/>
                  <a:latin typeface="Calibri" panose="020F0502020204030204" pitchFamily="34" charset="0"/>
                  <a:ea typeface="Calibri" panose="020F0502020204030204" pitchFamily="34" charset="0"/>
                </a:endParaRPr>
              </a:p>
              <a:p>
                <a:pPr algn="just" rtl="1">
                  <a:lnSpc>
                    <a:spcPct val="150000"/>
                  </a:lnSpc>
                  <a:spcAft>
                    <a:spcPts val="1000"/>
                  </a:spcAft>
                </a:pPr>
                <a:r>
                  <a:rPr lang="fa-IR" sz="2400" dirty="0" smtClean="0">
                    <a:latin typeface="Calibri" panose="020F0502020204030204" pitchFamily="34" charset="0"/>
                    <a:ea typeface="Times New Roman" panose="02020603050405020304" pitchFamily="18" charset="0"/>
                    <a:cs typeface="B Nazanin" panose="00000400000000000000" pitchFamily="2" charset="-78"/>
                  </a:rPr>
                  <a:t>1) فلوئوریت </a:t>
                </a:r>
                <a:r>
                  <a:rPr lang="fa-IR" sz="2400" dirty="0">
                    <a:latin typeface="Calibri" panose="020F0502020204030204" pitchFamily="34" charset="0"/>
                    <a:ea typeface="Times New Roman" panose="02020603050405020304" pitchFamily="18" charset="0"/>
                    <a:cs typeface="B Nazanin" panose="00000400000000000000" pitchFamily="2" charset="-78"/>
                  </a:rPr>
                  <a:t>و کریولیت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a:latin typeface="Calibri" panose="020F0502020204030204" pitchFamily="34" charset="0"/>
                    <a:ea typeface="Times New Roman" panose="02020603050405020304" pitchFamily="18" charset="0"/>
                    <a:cs typeface="B Nazanin" panose="00000400000000000000" pitchFamily="2" charset="-78"/>
                  </a:rPr>
                  <a:t>فلوئوریت (فلوئورین) با ترکیب فلوئورید کلسیم </a:t>
                </a:r>
                <a14:m>
                  <m:oMath xmlns:m="http://schemas.openxmlformats.org/officeDocument/2006/math">
                    <m:r>
                      <a:rPr lang="en-US" sz="2400" i="1">
                        <a:latin typeface="Cambria Math" panose="02040503050406030204" pitchFamily="18" charset="0"/>
                        <a:ea typeface="Times New Roman" panose="02020603050405020304" pitchFamily="18" charset="0"/>
                        <a:cs typeface="B Nazanin" panose="00000400000000000000" pitchFamily="2" charset="-78"/>
                      </a:rPr>
                      <m:t>(</m:t>
                    </m:r>
                    <m:r>
                      <a:rPr lang="en-US" sz="2400" i="1">
                        <a:latin typeface="Cambria Math" panose="02040503050406030204" pitchFamily="18" charset="0"/>
                        <a:ea typeface="Times New Roman" panose="02020603050405020304" pitchFamily="18" charset="0"/>
                        <a:cs typeface="B Nazanin" panose="00000400000000000000" pitchFamily="2" charset="-78"/>
                      </a:rPr>
                      <m:t>𝐶𝑎</m:t>
                    </m:r>
                    <m:sSub>
                      <m:sSubPr>
                        <m:ctrlPr>
                          <a:rPr lang="en-US" sz="2400" i="1">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a:latin typeface="Cambria Math" panose="02040503050406030204" pitchFamily="18" charset="0"/>
                            <a:ea typeface="Times New Roman" panose="02020603050405020304" pitchFamily="18" charset="0"/>
                            <a:cs typeface="B Nazanin" panose="00000400000000000000" pitchFamily="2" charset="-78"/>
                          </a:rPr>
                          <m:t>𝐹</m:t>
                        </m:r>
                      </m:e>
                      <m:sub>
                        <m:r>
                          <a:rPr lang="en-US" sz="2400" i="1">
                            <a:latin typeface="Cambria Math" panose="02040503050406030204" pitchFamily="18" charset="0"/>
                            <a:ea typeface="Times New Roman" panose="02020603050405020304" pitchFamily="18" charset="0"/>
                            <a:cs typeface="B Nazanin" panose="00000400000000000000" pitchFamily="2" charset="-78"/>
                          </a:rPr>
                          <m:t>2</m:t>
                        </m:r>
                      </m:sub>
                    </m:sSub>
                    <m:r>
                      <a:rPr lang="en-US" sz="2400" i="1">
                        <a:latin typeface="Cambria Math" panose="02040503050406030204" pitchFamily="18" charset="0"/>
                        <a:ea typeface="Times New Roman" panose="02020603050405020304" pitchFamily="18" charset="0"/>
                        <a:cs typeface="B Nazanin" panose="00000400000000000000" pitchFamily="2" charset="-78"/>
                      </a:rPr>
                      <m:t>)</m:t>
                    </m:r>
                  </m:oMath>
                </a14:m>
                <a:r>
                  <a:rPr lang="fa-IR" sz="2400" dirty="0">
                    <a:latin typeface="Calibri" panose="020F0502020204030204" pitchFamily="34" charset="0"/>
                    <a:ea typeface="Times New Roman" panose="02020603050405020304" pitchFamily="18" charset="0"/>
                    <a:cs typeface="B Nazanin" panose="00000400000000000000" pitchFamily="2" charset="-78"/>
                  </a:rPr>
                  <a:t> و رنگهای گوناگون، زرد، سبز، آبی، بنفش و بیرنگ در سیستم مکعبی متبلور شده و با وزن مخصوص 3.18 و سختی 4 به شکل بلورهای 8 وجهی در طبیعت یافت می شود</a:t>
                </a:r>
                <a:r>
                  <a:rPr lang="fa-IR" sz="2400" dirty="0" smtClean="0">
                    <a:latin typeface="Calibri" panose="020F0502020204030204" pitchFamily="34" charset="0"/>
                    <a:ea typeface="Times New Roman" panose="02020603050405020304" pitchFamily="18" charset="0"/>
                    <a:cs typeface="B Nazanin" panose="00000400000000000000" pitchFamily="2" charset="-78"/>
                  </a:rPr>
                  <a:t>.</a:t>
                </a:r>
              </a:p>
              <a:p>
                <a:pPr algn="just" rtl="1">
                  <a:lnSpc>
                    <a:spcPct val="150000"/>
                  </a:lnSpc>
                  <a:spcAft>
                    <a:spcPts val="1000"/>
                  </a:spcAft>
                </a:pPr>
                <a:r>
                  <a:rPr lang="fa-IR" sz="2400" dirty="0" smtClean="0">
                    <a:effectLst/>
                    <a:latin typeface="Calibri" panose="020F0502020204030204" pitchFamily="34" charset="0"/>
                    <a:ea typeface="Calibri" panose="020F0502020204030204" pitchFamily="34" charset="0"/>
                    <a:cs typeface="B Nazanin" panose="00000400000000000000" pitchFamily="2" charset="-78"/>
                  </a:rPr>
                  <a:t>2) باریت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a:latin typeface="Calibri" panose="020F0502020204030204" pitchFamily="34" charset="0"/>
                    <a:ea typeface="Times New Roman" panose="02020603050405020304" pitchFamily="18" charset="0"/>
                    <a:cs typeface="B Nazanin" panose="00000400000000000000" pitchFamily="2" charset="-78"/>
                  </a:rPr>
                  <a:t>ب</a:t>
                </a:r>
                <a:r>
                  <a:rPr lang="fa-IR" sz="2400" dirty="0" smtClean="0">
                    <a:latin typeface="Calibri" panose="020F0502020204030204" pitchFamily="34" charset="0"/>
                    <a:ea typeface="Times New Roman" panose="02020603050405020304" pitchFamily="18" charset="0"/>
                    <a:cs typeface="B Nazanin" panose="00000400000000000000" pitchFamily="2" charset="-78"/>
                  </a:rPr>
                  <a:t>اریت </a:t>
                </a:r>
                <a:r>
                  <a:rPr lang="fa-IR" sz="2400" dirty="0">
                    <a:latin typeface="Calibri" panose="020F0502020204030204" pitchFamily="34" charset="0"/>
                    <a:ea typeface="Times New Roman" panose="02020603050405020304" pitchFamily="18" charset="0"/>
                    <a:cs typeface="B Nazanin" panose="00000400000000000000" pitchFamily="2" charset="-78"/>
                  </a:rPr>
                  <a:t>که با نام باریتین نیز معروف است، سولفات باریم </a:t>
                </a:r>
                <a14:m>
                  <m:oMath xmlns:m="http://schemas.openxmlformats.org/officeDocument/2006/math">
                    <m:r>
                      <a:rPr lang="en-US" sz="2400"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2400" i="1">
                            <a:latin typeface="Cambria Math" panose="02040503050406030204" pitchFamily="18" charset="0"/>
                            <a:ea typeface="Times New Roman" panose="02020603050405020304" pitchFamily="18" charset="0"/>
                            <a:cs typeface="B Nazanin" panose="00000400000000000000" pitchFamily="2" charset="-78"/>
                          </a:rPr>
                        </m:ctrlPr>
                      </m:sSubPr>
                      <m:e>
                        <m:r>
                          <a:rPr lang="en-US" sz="2400" i="1">
                            <a:latin typeface="Cambria Math" panose="02040503050406030204" pitchFamily="18" charset="0"/>
                            <a:ea typeface="Times New Roman" panose="02020603050405020304" pitchFamily="18" charset="0"/>
                            <a:cs typeface="B Nazanin" panose="00000400000000000000" pitchFamily="2" charset="-78"/>
                          </a:rPr>
                          <m:t>𝐵𝑎𝑆𝑂</m:t>
                        </m:r>
                      </m:e>
                      <m:sub>
                        <m:r>
                          <a:rPr lang="en-US" sz="2400" i="1">
                            <a:latin typeface="Cambria Math" panose="02040503050406030204" pitchFamily="18" charset="0"/>
                            <a:ea typeface="Times New Roman" panose="02020603050405020304" pitchFamily="18" charset="0"/>
                            <a:cs typeface="B Nazanin" panose="00000400000000000000" pitchFamily="2" charset="-78"/>
                          </a:rPr>
                          <m:t>4</m:t>
                        </m:r>
                      </m:sub>
                    </m:sSub>
                    <m:r>
                      <a:rPr lang="en-US" sz="2400" i="1">
                        <a:latin typeface="Cambria Math" panose="02040503050406030204" pitchFamily="18" charset="0"/>
                        <a:ea typeface="Times New Roman" panose="02020603050405020304" pitchFamily="18" charset="0"/>
                        <a:cs typeface="B Nazanin" panose="00000400000000000000" pitchFamily="2" charset="-78"/>
                      </a:rPr>
                      <m:t>)</m:t>
                    </m:r>
                  </m:oMath>
                </a14:m>
                <a:r>
                  <a:rPr lang="fa-IR" sz="2400" dirty="0">
                    <a:latin typeface="Calibri" panose="020F0502020204030204" pitchFamily="34" charset="0"/>
                    <a:ea typeface="Times New Roman" panose="02020603050405020304" pitchFamily="18" charset="0"/>
                    <a:cs typeface="B Nazanin" panose="00000400000000000000" pitchFamily="2" charset="-78"/>
                  </a:rPr>
                  <a:t> طبیعی است که در مقایسه با کانیهای غیر فلزی دیگر سنگینی بسیار بارزی دارد (4.6 تا 4.3=</a:t>
                </a:r>
                <a:r>
                  <a:rPr lang="en-US" sz="2400" dirty="0">
                    <a:latin typeface="Calibri" panose="020F0502020204030204" pitchFamily="34" charset="0"/>
                    <a:ea typeface="Times New Roman" panose="02020603050405020304" pitchFamily="18" charset="0"/>
                    <a:cs typeface="B Nazanin" panose="00000400000000000000" pitchFamily="2" charset="-78"/>
                  </a:rPr>
                  <a:t>d</a:t>
                </a:r>
                <a:r>
                  <a:rPr lang="fa-IR" sz="2400" dirty="0">
                    <a:latin typeface="Calibri" panose="020F0502020204030204" pitchFamily="34" charset="0"/>
                    <a:ea typeface="Times New Roman" panose="02020603050405020304" pitchFamily="18" charset="0"/>
                    <a:cs typeface="B Nazanin" panose="00000400000000000000" pitchFamily="2" charset="-78"/>
                  </a:rPr>
                  <a:t>). کانی باریت در مقابل نور کدر بوده و غالبا جلای صدفی دارد و در طبیعت به صورت دانه ای، توده های متبلور و یا بلوری در داخل گرهکها یافت می شود.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p:sp>
            <p:nvSpPr>
              <p:cNvPr id="2" name="Rectangle 1"/>
              <p:cNvSpPr>
                <a:spLocks noRot="1" noChangeAspect="1" noMove="1" noResize="1" noEditPoints="1" noAdjustHandles="1" noChangeArrowheads="1" noChangeShapeType="1" noTextEdit="1"/>
              </p:cNvSpPr>
              <p:nvPr/>
            </p:nvSpPr>
            <p:spPr>
              <a:xfrm>
                <a:off x="228600" y="457200"/>
                <a:ext cx="8534400" cy="6283771"/>
              </a:xfrm>
              <a:prstGeom prst="rect">
                <a:avLst/>
              </a:prstGeom>
              <a:blipFill>
                <a:blip r:embed="rId2"/>
                <a:stretch>
                  <a:fillRect l="-2071" r="-1786" b="-1455"/>
                </a:stretch>
              </a:blipFill>
            </p:spPr>
            <p:txBody>
              <a:bodyPr/>
              <a:lstStyle/>
              <a:p>
                <a:r>
                  <a:rPr lang="en-US">
                    <a:noFill/>
                  </a:rPr>
                  <a:t> </a:t>
                </a:r>
              </a:p>
            </p:txBody>
          </p:sp>
        </mc:Fallback>
      </mc:AlternateContent>
    </p:spTree>
    <p:extLst>
      <p:ext uri="{BB962C8B-B14F-4D97-AF65-F5344CB8AC3E}">
        <p14:creationId xmlns:p14="http://schemas.microsoft.com/office/powerpoint/2010/main" val="2417981284"/>
      </p:ext>
    </p:extLst>
  </p:cSld>
  <p:clrMapOvr>
    <a:masterClrMapping/>
  </p:clrMapOvr>
  <p:transition spd="slow">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بیست و دوم</a:t>
            </a:r>
            <a:endParaRPr lang="en-US" sz="4000" dirty="0">
              <a:solidFill>
                <a:schemeClr val="tx1"/>
              </a:solidFill>
              <a:cs typeface="B Titr" panose="00000700000000000000" pitchFamily="2" charset="-78"/>
            </a:endParaRPr>
          </a:p>
        </p:txBody>
      </p:sp>
      <p:sp>
        <p:nvSpPr>
          <p:cNvPr id="5"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ذخائر منیزیتی و فسفاتی</a:t>
            </a:r>
            <a:endParaRPr lang="en-US" altLang="en-US" sz="2000" dirty="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1986241573"/>
      </p:ext>
    </p:extLst>
  </p:cSld>
  <p:clrMapOvr>
    <a:masterClrMapping/>
  </p:clrMapOvr>
  <p:transition spd="slow">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04800" y="-38616"/>
                <a:ext cx="8610600" cy="7443063"/>
              </a:xfrm>
              <a:prstGeom prst="rect">
                <a:avLst/>
              </a:prstGeom>
            </p:spPr>
            <p:txBody>
              <a:bodyPr wrap="square">
                <a:spAutoFit/>
              </a:bodyPr>
              <a:lstStyle/>
              <a:p>
                <a:pPr algn="just" rtl="1">
                  <a:lnSpc>
                    <a:spcPct val="150000"/>
                  </a:lnSpc>
                  <a:spcAft>
                    <a:spcPts val="1000"/>
                  </a:spcAft>
                </a:pPr>
                <a:r>
                  <a:rPr lang="fa-IR" sz="3200" dirty="0" smtClean="0">
                    <a:latin typeface="Calibri" panose="020F0502020204030204" pitchFamily="34" charset="0"/>
                    <a:ea typeface="Times New Roman" panose="02020603050405020304" pitchFamily="18" charset="0"/>
                    <a:cs typeface="B Nazanin" panose="00000400000000000000" pitchFamily="2" charset="-78"/>
                  </a:rPr>
                  <a:t>3) منیزیت</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200" dirty="0">
                    <a:latin typeface="Calibri" panose="020F0502020204030204" pitchFamily="34" charset="0"/>
                    <a:ea typeface="Times New Roman" panose="02020603050405020304" pitchFamily="18" charset="0"/>
                    <a:cs typeface="B Nazanin" panose="00000400000000000000" pitchFamily="2" charset="-78"/>
                  </a:rPr>
                  <a:t>کانی منیزیت با ترکیب کربنات منیزیم </a:t>
                </a:r>
                <a14:m>
                  <m:oMath xmlns:m="http://schemas.openxmlformats.org/officeDocument/2006/math">
                    <m:r>
                      <a:rPr lang="en-US" sz="2200" i="1">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2200" i="1">
                            <a:latin typeface="Cambria Math" panose="02040503050406030204" pitchFamily="18" charset="0"/>
                            <a:ea typeface="Times New Roman" panose="02020603050405020304" pitchFamily="18" charset="0"/>
                            <a:cs typeface="B Nazanin" panose="00000400000000000000" pitchFamily="2" charset="-78"/>
                          </a:rPr>
                        </m:ctrlPr>
                      </m:sSubPr>
                      <m:e>
                        <m:r>
                          <a:rPr lang="en-US" sz="2200" i="1">
                            <a:latin typeface="Cambria Math" panose="02040503050406030204" pitchFamily="18" charset="0"/>
                            <a:ea typeface="Times New Roman" panose="02020603050405020304" pitchFamily="18" charset="0"/>
                            <a:cs typeface="B Nazanin" panose="00000400000000000000" pitchFamily="2" charset="-78"/>
                          </a:rPr>
                          <m:t>𝑀𝑔𝐶𝑂</m:t>
                        </m:r>
                      </m:e>
                      <m:sub>
                        <m:r>
                          <a:rPr lang="en-US" sz="2200" i="1">
                            <a:latin typeface="Cambria Math" panose="02040503050406030204" pitchFamily="18" charset="0"/>
                            <a:ea typeface="Times New Roman" panose="02020603050405020304" pitchFamily="18" charset="0"/>
                            <a:cs typeface="B Nazanin" panose="00000400000000000000" pitchFamily="2" charset="-78"/>
                          </a:rPr>
                          <m:t>3</m:t>
                        </m:r>
                      </m:sub>
                    </m:sSub>
                    <m:r>
                      <a:rPr lang="en-US" sz="2200" i="1">
                        <a:latin typeface="Cambria Math" panose="02040503050406030204" pitchFamily="18" charset="0"/>
                        <a:ea typeface="Times New Roman" panose="02020603050405020304" pitchFamily="18" charset="0"/>
                        <a:cs typeface="B Nazanin" panose="00000400000000000000" pitchFamily="2" charset="-78"/>
                      </a:rPr>
                      <m:t>)</m:t>
                    </m:r>
                  </m:oMath>
                </a14:m>
                <a:r>
                  <a:rPr lang="fa-IR" sz="2200" dirty="0">
                    <a:latin typeface="Calibri" panose="020F0502020204030204" pitchFamily="34" charset="0"/>
                    <a:ea typeface="Times New Roman" panose="02020603050405020304" pitchFamily="18" charset="0"/>
                    <a:cs typeface="B Nazanin" panose="00000400000000000000" pitchFamily="2" charset="-78"/>
                  </a:rPr>
                  <a:t> معمولا به صورت توده و به ندرت بلور کامل در طبیعت یافت می شود. کانی منیزیت دارای رنگهای گوناگون است، ولی رنگ عادی ان سفید یا سفید مایل خاکستری است. وزن مخصوص این کانی بین 2.9 تا 3.1 و سختی آن بین 3.5 تا 4.5 است.</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200" dirty="0">
                    <a:highlight>
                      <a:srgbClr val="FFFF00"/>
                    </a:highlight>
                    <a:latin typeface="Calibri" panose="020F0502020204030204" pitchFamily="34" charset="0"/>
                    <a:ea typeface="Times New Roman" panose="02020603050405020304" pitchFamily="18" charset="0"/>
                    <a:cs typeface="B Nazanin" panose="00000400000000000000" pitchFamily="2" charset="-78"/>
                  </a:rPr>
                  <a:t>ذخایر غیر فلزی با خاستگاه رسوبی</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200" dirty="0">
                    <a:highlight>
                      <a:srgbClr val="FFFF00"/>
                    </a:highlight>
                    <a:latin typeface="Calibri" panose="020F0502020204030204" pitchFamily="34" charset="0"/>
                    <a:ea typeface="Times New Roman" panose="02020603050405020304" pitchFamily="18" charset="0"/>
                    <a:cs typeface="B Nazanin" panose="00000400000000000000" pitchFamily="2" charset="-78"/>
                  </a:rPr>
                  <a:t>به چهار گروه تقسیم کرده اند که شامل سنگهای ساختمانی، فسفاتها، رسوبات تبخیری و ذخایر آلی هستند.</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200"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الف ) سنگ </a:t>
                </a:r>
                <a:r>
                  <a:rPr lang="fa-IR" sz="22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های ساختمانی</a:t>
                </a:r>
                <a:endParaRPr lang="en-US" sz="2200" dirty="0">
                  <a:solidFill>
                    <a:schemeClr val="accent1"/>
                  </a:solidFill>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000" dirty="0">
                    <a:latin typeface="Calibri" panose="020F0502020204030204" pitchFamily="34" charset="0"/>
                    <a:ea typeface="Times New Roman" panose="02020603050405020304" pitchFamily="18" charset="0"/>
                    <a:cs typeface="B Nazanin" panose="00000400000000000000" pitchFamily="2" charset="-78"/>
                  </a:rPr>
                  <a:t>سنگ آهنک</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000" dirty="0">
                    <a:latin typeface="Calibri" panose="020F0502020204030204" pitchFamily="34" charset="0"/>
                    <a:ea typeface="Times New Roman" panose="02020603050405020304" pitchFamily="18" charset="0"/>
                    <a:cs typeface="B Nazanin" panose="00000400000000000000" pitchFamily="2" charset="-78"/>
                  </a:rPr>
                  <a:t>سن و ماسه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000" dirty="0">
                    <a:latin typeface="Calibri" panose="020F0502020204030204" pitchFamily="34" charset="0"/>
                    <a:ea typeface="Times New Roman" panose="02020603050405020304" pitchFamily="18" charset="0"/>
                    <a:cs typeface="B Nazanin" panose="00000400000000000000" pitchFamily="2" charset="-78"/>
                  </a:rPr>
                  <a:t>ماسه سنگ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000" dirty="0">
                    <a:latin typeface="Calibri" panose="020F0502020204030204" pitchFamily="34" charset="0"/>
                    <a:ea typeface="Times New Roman" panose="02020603050405020304" pitchFamily="18" charset="0"/>
                    <a:cs typeface="B Nazanin" panose="00000400000000000000" pitchFamily="2" charset="-78"/>
                  </a:rPr>
                  <a:t>رس 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p:sp>
            <p:nvSpPr>
              <p:cNvPr id="2" name="Rectangle 1"/>
              <p:cNvSpPr>
                <a:spLocks noRot="1" noChangeAspect="1" noMove="1" noResize="1" noEditPoints="1" noAdjustHandles="1" noChangeArrowheads="1" noChangeShapeType="1" noTextEdit="1"/>
              </p:cNvSpPr>
              <p:nvPr/>
            </p:nvSpPr>
            <p:spPr>
              <a:xfrm>
                <a:off x="304800" y="-38616"/>
                <a:ext cx="8610600" cy="7443063"/>
              </a:xfrm>
              <a:prstGeom prst="rect">
                <a:avLst/>
              </a:prstGeom>
              <a:blipFill>
                <a:blip r:embed="rId2"/>
                <a:stretch>
                  <a:fillRect l="-1699" r="-1769"/>
                </a:stretch>
              </a:blipFill>
            </p:spPr>
            <p:txBody>
              <a:bodyPr/>
              <a:lstStyle/>
              <a:p>
                <a:r>
                  <a:rPr lang="en-US">
                    <a:noFill/>
                  </a:rPr>
                  <a:t> </a:t>
                </a:r>
              </a:p>
            </p:txBody>
          </p:sp>
        </mc:Fallback>
      </mc:AlternateContent>
    </p:spTree>
    <p:extLst>
      <p:ext uri="{BB962C8B-B14F-4D97-AF65-F5344CB8AC3E}">
        <p14:creationId xmlns:p14="http://schemas.microsoft.com/office/powerpoint/2010/main" val="3864047799"/>
      </p:ext>
    </p:extLst>
  </p:cSld>
  <p:clrMapOvr>
    <a:masterClrMapping/>
  </p:clrMapOvr>
  <p:transition spd="slow">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28600" y="152400"/>
                <a:ext cx="8382000" cy="4837222"/>
              </a:xfrm>
              <a:prstGeom prst="rect">
                <a:avLst/>
              </a:prstGeom>
            </p:spPr>
            <p:txBody>
              <a:bodyPr wrap="square">
                <a:spAutoFit/>
              </a:bodyPr>
              <a:lstStyle/>
              <a:p>
                <a:pPr algn="just" rtl="1">
                  <a:lnSpc>
                    <a:spcPct val="150000"/>
                  </a:lnSpc>
                  <a:spcAft>
                    <a:spcPts val="1000"/>
                  </a:spcAft>
                </a:pPr>
                <a:r>
                  <a:rPr lang="fa-IR" sz="3200" dirty="0" smtClean="0">
                    <a:solidFill>
                      <a:schemeClr val="accent1"/>
                    </a:solidFill>
                    <a:latin typeface="Calibri" panose="020F0502020204030204" pitchFamily="34" charset="0"/>
                    <a:ea typeface="Times New Roman" panose="02020603050405020304" pitchFamily="18" charset="0"/>
                    <a:cs typeface="B Nazanin" panose="00000400000000000000" pitchFamily="2" charset="-78"/>
                  </a:rPr>
                  <a:t>ب ) فسفاتها</a:t>
                </a:r>
                <a:endParaRPr lang="en-US" sz="3200" dirty="0">
                  <a:solidFill>
                    <a:schemeClr val="accent1"/>
                  </a:solidFill>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a:latin typeface="Calibri" panose="020F0502020204030204" pitchFamily="34" charset="0"/>
                    <a:ea typeface="Times New Roman" panose="02020603050405020304" pitchFamily="18" charset="0"/>
                    <a:cs typeface="B Nazanin" panose="00000400000000000000" pitchFamily="2" charset="-78"/>
                  </a:rPr>
                  <a:t>فسفاتها که یکی از مواد اصلی تقویت کننده گیاهان است، به مقدار معتنابهی در کشورهای مختلف استخراج و تقریبا همه آن صرف  تهیه کودهای شیمیایی می شود. کانیهای فسفاته معمولا آپاتیت ها هستند که انواع گوناگونی دارند. معروفترین نوع آنها فلوئور آپاتیت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𝐶𝑎</m:t>
                        </m:r>
                      </m:e>
                      <m:sub>
                        <m:r>
                          <a:rPr lang="en-US" sz="2800" i="1">
                            <a:latin typeface="Cambria Math" panose="02040503050406030204" pitchFamily="18" charset="0"/>
                            <a:ea typeface="Times New Roman" panose="02020603050405020304" pitchFamily="18" charset="0"/>
                            <a:cs typeface="B Nazanin" panose="00000400000000000000" pitchFamily="2" charset="-78"/>
                          </a:rPr>
                          <m:t>5</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𝑃𝑂</m:t>
                        </m:r>
                      </m:e>
                      <m:sub>
                        <m:r>
                          <a:rPr lang="en-US" sz="2800" i="1">
                            <a:latin typeface="Cambria Math" panose="02040503050406030204" pitchFamily="18" charset="0"/>
                            <a:ea typeface="Times New Roman" panose="02020603050405020304" pitchFamily="18" charset="0"/>
                            <a:cs typeface="B Nazanin" panose="00000400000000000000" pitchFamily="2" charset="-78"/>
                          </a:rPr>
                          <m:t>4</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e>
                      <m:sub>
                        <m:r>
                          <a:rPr lang="en-US" sz="2800" i="1">
                            <a:latin typeface="Cambria Math" panose="02040503050406030204" pitchFamily="18" charset="0"/>
                            <a:ea typeface="Times New Roman" panose="02020603050405020304" pitchFamily="18" charset="0"/>
                            <a:cs typeface="B Nazanin" panose="00000400000000000000" pitchFamily="2" charset="-78"/>
                          </a:rPr>
                          <m:t>3</m:t>
                        </m:r>
                      </m:sub>
                    </m:sSub>
                    <m:r>
                      <a:rPr lang="en-US" sz="2800" i="1">
                        <a:latin typeface="Cambria Math" panose="02040503050406030204" pitchFamily="18" charset="0"/>
                        <a:ea typeface="Times New Roman" panose="02020603050405020304" pitchFamily="18" charset="0"/>
                        <a:cs typeface="B Nazanin" panose="00000400000000000000" pitchFamily="2" charset="-78"/>
                      </a:rPr>
                      <m:t>𝐹</m:t>
                    </m:r>
                  </m:oMath>
                </a14:m>
                <a:r>
                  <a:rPr lang="en-US" sz="2800" dirty="0">
                    <a:latin typeface="B Nazanin" panose="00000400000000000000" pitchFamily="2" charset="-78"/>
                    <a:ea typeface="Times New Roman" panose="02020603050405020304" pitchFamily="18" charset="0"/>
                    <a:cs typeface="B Nazanin" panose="00000400000000000000" pitchFamily="2" charset="-78"/>
                  </a:rPr>
                  <a:t> </a:t>
                </a:r>
                <a:r>
                  <a:rPr lang="fa-IR" sz="2800" dirty="0">
                    <a:latin typeface="B Nazanin" panose="00000400000000000000" pitchFamily="2" charset="-78"/>
                    <a:ea typeface="Times New Roman" panose="02020603050405020304" pitchFamily="18" charset="0"/>
                    <a:cs typeface="B Nazanin" panose="00000400000000000000" pitchFamily="2" charset="-78"/>
                  </a:rPr>
                  <a:t>و در درجه بعد کلرآپاتیت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𝐶𝑎</m:t>
                        </m:r>
                      </m:e>
                      <m:sub>
                        <m:r>
                          <a:rPr lang="en-US" sz="2800" i="1">
                            <a:latin typeface="Cambria Math" panose="02040503050406030204" pitchFamily="18" charset="0"/>
                            <a:ea typeface="Times New Roman" panose="02020603050405020304" pitchFamily="18" charset="0"/>
                            <a:cs typeface="B Nazanin" panose="00000400000000000000" pitchFamily="2" charset="-78"/>
                          </a:rPr>
                          <m:t>5</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𝑃𝑂</m:t>
                        </m:r>
                      </m:e>
                      <m:sub>
                        <m:r>
                          <a:rPr lang="en-US" sz="2800" i="1">
                            <a:latin typeface="Cambria Math" panose="02040503050406030204" pitchFamily="18" charset="0"/>
                            <a:ea typeface="Times New Roman" panose="02020603050405020304" pitchFamily="18" charset="0"/>
                            <a:cs typeface="B Nazanin" panose="00000400000000000000" pitchFamily="2" charset="-78"/>
                          </a:rPr>
                          <m:t>4</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e>
                      <m:sub>
                        <m:r>
                          <a:rPr lang="en-US" sz="2800" i="1">
                            <a:latin typeface="Cambria Math" panose="02040503050406030204" pitchFamily="18" charset="0"/>
                            <a:ea typeface="Times New Roman" panose="02020603050405020304" pitchFamily="18" charset="0"/>
                            <a:cs typeface="B Nazanin" panose="00000400000000000000" pitchFamily="2" charset="-78"/>
                          </a:rPr>
                          <m:t>3</m:t>
                        </m:r>
                      </m:sub>
                    </m:sSub>
                    <m:r>
                      <a:rPr lang="en-US" sz="2800" i="1">
                        <a:latin typeface="Cambria Math" panose="02040503050406030204" pitchFamily="18" charset="0"/>
                        <a:ea typeface="Times New Roman" panose="02020603050405020304" pitchFamily="18" charset="0"/>
                        <a:cs typeface="B Nazanin" panose="00000400000000000000" pitchFamily="2" charset="-78"/>
                      </a:rPr>
                      <m:t>𝐶𝑙</m:t>
                    </m:r>
                  </m:oMath>
                </a14:m>
                <a:r>
                  <a:rPr lang="fa-IR" sz="2800" dirty="0">
                    <a:latin typeface="Calibri" panose="020F0502020204030204" pitchFamily="34" charset="0"/>
                    <a:ea typeface="Times New Roman" panose="02020603050405020304" pitchFamily="18" charset="0"/>
                    <a:cs typeface="B Nazanin" panose="00000400000000000000" pitchFamily="2" charset="-78"/>
                  </a:rPr>
                  <a:t> و ئیدروکسیل آپاتیت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𝐶𝑎</m:t>
                        </m:r>
                      </m:e>
                      <m:sub>
                        <m:r>
                          <a:rPr lang="en-US" sz="2800" i="1">
                            <a:latin typeface="Cambria Math" panose="02040503050406030204" pitchFamily="18" charset="0"/>
                            <a:ea typeface="Times New Roman" panose="02020603050405020304" pitchFamily="18" charset="0"/>
                            <a:cs typeface="B Nazanin" panose="00000400000000000000" pitchFamily="2" charset="-78"/>
                          </a:rPr>
                          <m:t>5</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r>
                          <a:rPr lang="en-US" sz="2800" i="1">
                            <a:latin typeface="Cambria Math" panose="02040503050406030204" pitchFamily="18" charset="0"/>
                            <a:ea typeface="Times New Roman" panose="02020603050405020304" pitchFamily="18" charset="0"/>
                            <a:cs typeface="B Nazanin" panose="00000400000000000000" pitchFamily="2" charset="-78"/>
                          </a:rPr>
                          <m:t>𝑃𝑂</m:t>
                        </m:r>
                      </m:e>
                      <m:sub>
                        <m:r>
                          <a:rPr lang="en-US" sz="2800" i="1">
                            <a:latin typeface="Cambria Math" panose="02040503050406030204" pitchFamily="18" charset="0"/>
                            <a:ea typeface="Times New Roman" panose="02020603050405020304" pitchFamily="18" charset="0"/>
                            <a:cs typeface="B Nazanin" panose="00000400000000000000" pitchFamily="2" charset="-78"/>
                          </a:rPr>
                          <m:t>4</m:t>
                        </m:r>
                      </m:sub>
                    </m:sSub>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m:t>
                        </m:r>
                      </m:e>
                      <m:sub>
                        <m:r>
                          <a:rPr lang="en-US" sz="2800" i="1">
                            <a:latin typeface="Cambria Math" panose="02040503050406030204" pitchFamily="18" charset="0"/>
                            <a:ea typeface="Times New Roman" panose="02020603050405020304" pitchFamily="18" charset="0"/>
                            <a:cs typeface="B Nazanin" panose="00000400000000000000" pitchFamily="2" charset="-78"/>
                          </a:rPr>
                          <m:t>3</m:t>
                        </m:r>
                      </m:sub>
                    </m:sSub>
                    <m:r>
                      <a:rPr lang="en-US" sz="2800" i="1">
                        <a:latin typeface="Cambria Math" panose="02040503050406030204" pitchFamily="18" charset="0"/>
                        <a:ea typeface="Times New Roman" panose="02020603050405020304" pitchFamily="18" charset="0"/>
                        <a:cs typeface="B Nazanin" panose="00000400000000000000" pitchFamily="2" charset="-78"/>
                      </a:rPr>
                      <m:t>𝑂𝐻</m:t>
                    </m:r>
                  </m:oMath>
                </a14:m>
                <a:r>
                  <a:rPr lang="fa-IR" sz="2800" dirty="0">
                    <a:latin typeface="Calibri" panose="020F0502020204030204" pitchFamily="34" charset="0"/>
                    <a:ea typeface="Times New Roman" panose="02020603050405020304" pitchFamily="18" charset="0"/>
                    <a:cs typeface="B Nazanin" panose="00000400000000000000" pitchFamily="2" charset="-78"/>
                  </a:rPr>
                  <a:t>  می باشند. بنیان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𝑃𝑂</m:t>
                        </m:r>
                      </m:e>
                      <m:sub>
                        <m:r>
                          <a:rPr lang="en-US" sz="2800" i="1">
                            <a:latin typeface="Cambria Math" panose="02040503050406030204" pitchFamily="18" charset="0"/>
                            <a:ea typeface="Times New Roman" panose="02020603050405020304" pitchFamily="18" charset="0"/>
                            <a:cs typeface="B Nazanin" panose="00000400000000000000" pitchFamily="2" charset="-78"/>
                          </a:rPr>
                          <m:t>4</m:t>
                        </m:r>
                      </m:sub>
                    </m:sSub>
                  </m:oMath>
                </a14:m>
                <a:r>
                  <a:rPr lang="fa-IR" sz="2800" dirty="0">
                    <a:latin typeface="Calibri" panose="020F0502020204030204" pitchFamily="34" charset="0"/>
                    <a:ea typeface="Times New Roman" panose="02020603050405020304" pitchFamily="18" charset="0"/>
                    <a:cs typeface="B Nazanin" panose="00000400000000000000" pitchFamily="2" charset="-78"/>
                  </a:rPr>
                  <a:t> در آپاتیت ها ممکن است به وسیله </a:t>
                </a:r>
                <a14:m>
                  <m:oMath xmlns:m="http://schemas.openxmlformats.org/officeDocument/2006/math">
                    <m:r>
                      <a:rPr lang="en-US" sz="2800" i="1">
                        <a:latin typeface="Cambria Math" panose="02040503050406030204" pitchFamily="18" charset="0"/>
                        <a:ea typeface="Times New Roman" panose="02020603050405020304" pitchFamily="18" charset="0"/>
                        <a:cs typeface="B Nazanin" panose="00000400000000000000" pitchFamily="2" charset="-78"/>
                      </a:rPr>
                      <m:t>𝑂𝐻</m:t>
                    </m:r>
                  </m:oMath>
                </a14:m>
                <a:r>
                  <a:rPr lang="fa-IR" sz="2800" dirty="0">
                    <a:latin typeface="Calibri" panose="020F0502020204030204" pitchFamily="34"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sz="2800" i="1">
                            <a:latin typeface="Cambria Math" panose="02040503050406030204" pitchFamily="18" charset="0"/>
                            <a:ea typeface="Times New Roman" panose="02020603050405020304" pitchFamily="18" charset="0"/>
                            <a:cs typeface="B Nazanin" panose="00000400000000000000" pitchFamily="2" charset="-78"/>
                          </a:rPr>
                        </m:ctrlPr>
                      </m:sSubPr>
                      <m:e>
                        <m:r>
                          <a:rPr lang="en-US" sz="2800" i="1">
                            <a:latin typeface="Cambria Math" panose="02040503050406030204" pitchFamily="18" charset="0"/>
                            <a:ea typeface="Times New Roman" panose="02020603050405020304" pitchFamily="18" charset="0"/>
                            <a:cs typeface="B Nazanin" panose="00000400000000000000" pitchFamily="2" charset="-78"/>
                          </a:rPr>
                          <m:t>𝐶𝑂</m:t>
                        </m:r>
                      </m:e>
                      <m:sub>
                        <m:r>
                          <a:rPr lang="en-US" sz="2800" i="1">
                            <a:latin typeface="Cambria Math" panose="02040503050406030204" pitchFamily="18" charset="0"/>
                            <a:ea typeface="Times New Roman" panose="02020603050405020304" pitchFamily="18" charset="0"/>
                            <a:cs typeface="B Nazanin" panose="00000400000000000000" pitchFamily="2" charset="-78"/>
                          </a:rPr>
                          <m:t>3</m:t>
                        </m:r>
                      </m:sub>
                    </m:sSub>
                  </m:oMath>
                </a14:m>
                <a:r>
                  <a:rPr lang="fa-IR" sz="2800" dirty="0">
                    <a:latin typeface="Calibri" panose="020F0502020204030204" pitchFamily="34" charset="0"/>
                    <a:ea typeface="Times New Roman" panose="02020603050405020304" pitchFamily="18" charset="0"/>
                    <a:cs typeface="B Nazanin" panose="00000400000000000000" pitchFamily="2" charset="-78"/>
                  </a:rPr>
                  <a:t> جانشین شود که در این صورت کربنات – آپاتیت به وجود می آید.</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152400"/>
                <a:ext cx="8382000" cy="4837222"/>
              </a:xfrm>
              <a:prstGeom prst="rect">
                <a:avLst/>
              </a:prstGeom>
              <a:blipFill>
                <a:blip r:embed="rId2"/>
                <a:stretch>
                  <a:fillRect l="-2255" r="-1818" b="-1637"/>
                </a:stretch>
              </a:blipFill>
            </p:spPr>
            <p:txBody>
              <a:bodyPr/>
              <a:lstStyle/>
              <a:p>
                <a:r>
                  <a:rPr lang="fa-IR">
                    <a:noFill/>
                  </a:rPr>
                  <a:t> </a:t>
                </a:r>
              </a:p>
            </p:txBody>
          </p:sp>
        </mc:Fallback>
      </mc:AlternateContent>
    </p:spTree>
    <p:extLst>
      <p:ext uri="{BB962C8B-B14F-4D97-AF65-F5344CB8AC3E}">
        <p14:creationId xmlns:p14="http://schemas.microsoft.com/office/powerpoint/2010/main" val="754561152"/>
      </p:ext>
    </p:extLst>
  </p:cSld>
  <p:clrMapOvr>
    <a:masterClrMapping/>
  </p:clrMapOvr>
  <p:transition spd="slow">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5013"/>
            <a:ext cx="8534400" cy="6909584"/>
          </a:xfrm>
          <a:prstGeom prst="rect">
            <a:avLst/>
          </a:prstGeom>
        </p:spPr>
        <p:txBody>
          <a:bodyPr wrap="square">
            <a:spAutoFit/>
          </a:bodyPr>
          <a:lstStyle/>
          <a:p>
            <a:pPr algn="just" rtl="1">
              <a:lnSpc>
                <a:spcPct val="150000"/>
              </a:lnSpc>
              <a:spcAft>
                <a:spcPts val="600"/>
              </a:spcAft>
            </a:pPr>
            <a:r>
              <a:rPr lang="fa-IR" sz="28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بیتمن (1976) موادی را که ممکن است حاوی مقدار کافی فسفات در حد اقتصادی باشند به صورت زیر بیان کرده است:</a:t>
            </a:r>
            <a:endParaRPr lang="en-US" sz="2800"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600"/>
              </a:spcAft>
            </a:pPr>
            <a:r>
              <a:rPr lang="fa-IR" sz="2400" dirty="0">
                <a:latin typeface="Calibri" panose="020F0502020204030204" pitchFamily="34" charset="0"/>
                <a:ea typeface="Times New Roman" panose="02020603050405020304" pitchFamily="18" charset="0"/>
                <a:cs typeface="B Nazanin" panose="00000400000000000000" pitchFamily="2" charset="-78"/>
              </a:rPr>
              <a:t>الف) سنگ فسفاتها شامل گرهکهای فسفات دار، ذخایر متمرکز در سنگهای سخت (آذرین) و ذخایر متمرکز در سنگهای سست (رسوبی)، تجمع ریگهای فسفات دار رودخانه ای و سطحی.</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600"/>
              </a:spcAft>
            </a:pPr>
            <a:r>
              <a:rPr lang="fa-IR" sz="2400" dirty="0">
                <a:latin typeface="Calibri" panose="020F0502020204030204" pitchFamily="34" charset="0"/>
                <a:ea typeface="Times New Roman" panose="02020603050405020304" pitchFamily="18" charset="0"/>
                <a:cs typeface="B Nazanin" panose="00000400000000000000" pitchFamily="2" charset="-78"/>
              </a:rPr>
              <a:t>ب) مارنهای فسفات دار.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600"/>
              </a:spcAft>
            </a:pPr>
            <a:r>
              <a:rPr lang="fa-IR" sz="2400" dirty="0">
                <a:latin typeface="Calibri" panose="020F0502020204030204" pitchFamily="34" charset="0"/>
                <a:ea typeface="Times New Roman" panose="02020603050405020304" pitchFamily="18" charset="0"/>
                <a:cs typeface="B Nazanin" panose="00000400000000000000" pitchFamily="2" charset="-78"/>
              </a:rPr>
              <a:t>ج) سنگ آهکهای فسفات دار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600"/>
              </a:spcAft>
            </a:pPr>
            <a:r>
              <a:rPr lang="fa-IR" sz="2400" dirty="0">
                <a:latin typeface="Calibri" panose="020F0502020204030204" pitchFamily="34" charset="0"/>
                <a:ea typeface="Times New Roman" panose="02020603050405020304" pitchFamily="18" charset="0"/>
                <a:cs typeface="B Nazanin" panose="00000400000000000000" pitchFamily="2" charset="-78"/>
              </a:rPr>
              <a:t>د) بستره های دریایی فسفات دار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600"/>
              </a:spcAft>
            </a:pPr>
            <a:r>
              <a:rPr lang="fa-IR" sz="2400" dirty="0">
                <a:latin typeface="Calibri" panose="020F0502020204030204" pitchFamily="34" charset="0"/>
                <a:ea typeface="Times New Roman" panose="02020603050405020304" pitchFamily="18" charset="0"/>
                <a:cs typeface="B Nazanin" panose="00000400000000000000" pitchFamily="2" charset="-78"/>
              </a:rPr>
              <a:t>ه) آپاتیت ها</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600"/>
              </a:spcAft>
            </a:pPr>
            <a:r>
              <a:rPr lang="fa-IR" sz="2400" dirty="0">
                <a:latin typeface="Calibri" panose="020F0502020204030204" pitchFamily="34" charset="0"/>
                <a:ea typeface="Times New Roman" panose="02020603050405020304" pitchFamily="18" charset="0"/>
                <a:cs typeface="B Nazanin" panose="00000400000000000000" pitchFamily="2" charset="-78"/>
              </a:rPr>
              <a:t>و) استخوان حیوانات و فضولات پرندگان</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600"/>
              </a:spcAft>
            </a:pPr>
            <a:r>
              <a:rPr lang="fa-IR" sz="2400" dirty="0">
                <a:latin typeface="Calibri" panose="020F0502020204030204" pitchFamily="34" charset="0"/>
                <a:ea typeface="Times New Roman" panose="02020603050405020304" pitchFamily="18" charset="0"/>
                <a:cs typeface="B Nazanin" panose="00000400000000000000" pitchFamily="2" charset="-78"/>
              </a:rPr>
              <a:t>ز) تفاله کوره </a:t>
            </a:r>
            <a:r>
              <a:rPr lang="fa-IR" sz="2400" dirty="0" smtClean="0">
                <a:latin typeface="Calibri" panose="020F0502020204030204" pitchFamily="34" charset="0"/>
                <a:ea typeface="Times New Roman" panose="02020603050405020304" pitchFamily="18" charset="0"/>
                <a:cs typeface="B Nazanin" panose="00000400000000000000" pitchFamily="2" charset="-78"/>
              </a:rPr>
              <a:t>ها</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09758993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دوم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آشنایی با </a:t>
            </a:r>
            <a:r>
              <a:rPr lang="en-US" altLang="en-US" sz="1800" dirty="0">
                <a:cs typeface="B Titr" panose="00000700000000000000" pitchFamily="2" charset="-78"/>
              </a:rPr>
              <a:t> </a:t>
            </a:r>
            <a:r>
              <a:rPr lang="fa-IR" altLang="en-US" sz="1800" dirty="0" smtClean="0">
                <a:cs typeface="B Titr" panose="00000700000000000000" pitchFamily="2" charset="-78"/>
              </a:rPr>
              <a:t>مفهوم ماگما و چگونگی فعالیت های ماگمایی</a:t>
            </a:r>
          </a:p>
          <a:p>
            <a:pPr marL="0" indent="0" algn="just" rtl="1">
              <a:lnSpc>
                <a:spcPct val="150000"/>
              </a:lnSpc>
              <a:buNone/>
              <a:defRPr/>
            </a:pPr>
            <a:r>
              <a:rPr lang="fa-IR" altLang="en-US" sz="1800" dirty="0" smtClean="0">
                <a:cs typeface="B Titr" panose="00000700000000000000" pitchFamily="2" charset="-78"/>
              </a:rPr>
              <a:t>چگونگی جایگیری ماگما در ساختهای ثانویه و تهنشست آن</a:t>
            </a: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1746396613"/>
      </p:ext>
    </p:extLst>
  </p:cSld>
  <p:clrMapOvr>
    <a:masterClrMapping/>
  </p:clrMapOvr>
  <p:transition spd="slow">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اسکن\2017_11_2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237"/>
            <a:ext cx="8991600" cy="680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99278"/>
      </p:ext>
    </p:extLst>
  </p:cSld>
  <p:clrMapOvr>
    <a:masterClrMapping/>
  </p:clrMapOvr>
  <p:transition spd="slow">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بیست و سوم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کانسارهای غیر فلزی تبخیری مانند پتاس و غیره</a:t>
            </a:r>
            <a:endParaRPr lang="en-US" altLang="en-US" sz="2000" dirty="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1184422644"/>
      </p:ext>
    </p:extLst>
  </p:cSld>
  <p:clrMapOvr>
    <a:masterClrMapping/>
  </p:clrMapOvr>
  <p:transition spd="slow">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7222490"/>
          </a:xfrm>
          <a:prstGeom prst="rect">
            <a:avLst/>
          </a:prstGeom>
        </p:spPr>
        <p:txBody>
          <a:bodyPr wrap="square">
            <a:spAutoFit/>
          </a:bodyPr>
          <a:lstStyle/>
          <a:p>
            <a:pPr algn="just" rtl="1">
              <a:lnSpc>
                <a:spcPct val="150000"/>
              </a:lnSpc>
              <a:spcAft>
                <a:spcPts val="600"/>
              </a:spcAft>
            </a:pPr>
            <a:r>
              <a:rPr lang="fa-IR" sz="2000" dirty="0">
                <a:latin typeface="Calibri" panose="020F0502020204030204" pitchFamily="34" charset="0"/>
                <a:ea typeface="Times New Roman" panose="02020603050405020304" pitchFamily="18" charset="0"/>
                <a:cs typeface="B Nazanin" panose="00000400000000000000" pitchFamily="2" charset="-78"/>
              </a:rPr>
              <a:t> </a:t>
            </a:r>
            <a:r>
              <a:rPr lang="fa-IR" sz="32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ج) رسوبات تبخیری</a:t>
            </a:r>
            <a:endParaRPr lang="en-US" sz="3200" dirty="0">
              <a:solidFill>
                <a:schemeClr val="accent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600"/>
              </a:spcAft>
            </a:pPr>
            <a:r>
              <a:rPr lang="fa-IR" sz="2800" dirty="0">
                <a:latin typeface="Calibri" panose="020F0502020204030204" pitchFamily="34" charset="0"/>
                <a:ea typeface="Times New Roman" panose="02020603050405020304" pitchFamily="18" charset="0"/>
                <a:cs typeface="B Nazanin" panose="00000400000000000000" pitchFamily="2" charset="-78"/>
              </a:rPr>
              <a:t>سنگ نمک، گچ ، پتاس، نیتراتها، براتها، و براکس</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3200" dirty="0" smtClean="0">
                <a:latin typeface="Calibri" panose="020F0502020204030204" pitchFamily="34" charset="0"/>
                <a:ea typeface="Times New Roman" panose="02020603050405020304" pitchFamily="18" charset="0"/>
                <a:cs typeface="B Nazanin" panose="00000400000000000000" pitchFamily="2" charset="-78"/>
              </a:rPr>
              <a:t>سنگ </a:t>
            </a:r>
            <a:r>
              <a:rPr lang="fa-IR" sz="3200" dirty="0">
                <a:latin typeface="Calibri" panose="020F0502020204030204" pitchFamily="34" charset="0"/>
                <a:ea typeface="Times New Roman" panose="02020603050405020304" pitchFamily="18" charset="0"/>
                <a:cs typeface="B Nazanin" panose="00000400000000000000" pitchFamily="2" charset="-78"/>
              </a:rPr>
              <a:t>نمک</a:t>
            </a:r>
            <a:endParaRPr lang="en-US" sz="32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a:latin typeface="Calibri" panose="020F0502020204030204" pitchFamily="34" charset="0"/>
                <a:ea typeface="Times New Roman" panose="02020603050405020304" pitchFamily="18" charset="0"/>
                <a:cs typeface="B Nazanin" panose="00000400000000000000" pitchFamily="2" charset="-78"/>
              </a:rPr>
              <a:t>تولید تجاری نمک از 5 منبع صورت می گیرد که عبارتند از: ذخایر لایه ای رسوبی، آبهای شور محدود، آب دریاها، ذخایر نمکی سطحی و بالاخره گنبدهای نمکی (بیتمن، 1976)</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a:latin typeface="Calibri" panose="020F0502020204030204" pitchFamily="34" charset="0"/>
                <a:ea typeface="Times New Roman" panose="02020603050405020304" pitchFamily="18" charset="0"/>
                <a:cs typeface="B Nazanin" panose="00000400000000000000" pitchFamily="2" charset="-78"/>
              </a:rPr>
              <a:t>سنگ گچ</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a:latin typeface="Calibri" panose="020F0502020204030204" pitchFamily="34" charset="0"/>
                <a:ea typeface="Times New Roman" panose="02020603050405020304" pitchFamily="18" charset="0"/>
                <a:cs typeface="B Nazanin" panose="00000400000000000000" pitchFamily="2" charset="-78"/>
              </a:rPr>
              <a:t>گچ از جمله رسوبات حاصل از پدیده تبخیر است که از نظر توالی رسوبگذاری بر سنگ نمک مقد است. ته نشینی این ماده همراه با تبخیرهای کامل و تبخیر کلی در آبهای شور انجام میگیرد. ترکیب شیمیایی این ماده سولفات کلسیم است که ممکن است به صورت بی آب (انیدریت) و یا آبدار (ژیپس) مشاهده شود.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en-US" sz="2000" dirty="0">
                <a:latin typeface="Calibri" panose="020F0502020204030204" pitchFamily="34" charset="0"/>
                <a:ea typeface="Times New Roman" panose="02020603050405020304" pitchFamily="18"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761276495"/>
      </p:ext>
    </p:extLst>
  </p:cSld>
  <p:clrMapOvr>
    <a:masterClrMapping/>
  </p:clrMapOvr>
  <p:transition spd="slow">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772400" cy="7171194"/>
          </a:xfrm>
          <a:prstGeom prst="rect">
            <a:avLst/>
          </a:prstGeom>
          <a:noFill/>
        </p:spPr>
        <p:txBody>
          <a:bodyPr wrap="square" rtlCol="1">
            <a:spAutoFit/>
          </a:bodyPr>
          <a:lstStyle/>
          <a:p>
            <a:pPr algn="r" rtl="1"/>
            <a:r>
              <a:rPr lang="fa-IR" sz="3200" dirty="0" smtClean="0"/>
              <a:t>پتاس</a:t>
            </a:r>
          </a:p>
          <a:p>
            <a:pPr algn="r" rtl="1"/>
            <a:endParaRPr lang="fa-IR" sz="3200" dirty="0"/>
          </a:p>
          <a:p>
            <a:pPr algn="r" rtl="1"/>
            <a:r>
              <a:rPr lang="fa-IR" dirty="0"/>
              <a:t>کلمه پتاس از خاکستر ساخته شده در پاتیلها گرفته شده است و این ماده در </a:t>
            </a:r>
            <a:r>
              <a:rPr lang="fa-IR" dirty="0" smtClean="0"/>
              <a:t>اثر</a:t>
            </a:r>
          </a:p>
          <a:p>
            <a:pPr algn="r" rtl="1"/>
            <a:endParaRPr lang="fa-IR" dirty="0"/>
          </a:p>
          <a:p>
            <a:pPr algn="r" rtl="1"/>
            <a:r>
              <a:rPr lang="fa-IR" dirty="0" smtClean="0"/>
              <a:t> </a:t>
            </a:r>
            <a:r>
              <a:rPr lang="fa-IR" dirty="0"/>
              <a:t>تبخیر و شستشوی خاکستر چوب در پاتیلهای آهنی صابون پزی حاصل می </a:t>
            </a:r>
            <a:r>
              <a:rPr lang="fa-IR" dirty="0" smtClean="0"/>
              <a:t>شده</a:t>
            </a:r>
          </a:p>
          <a:p>
            <a:pPr algn="r" rtl="1"/>
            <a:endParaRPr lang="fa-IR" dirty="0"/>
          </a:p>
          <a:p>
            <a:pPr algn="r" rtl="1"/>
            <a:r>
              <a:rPr lang="fa-IR" dirty="0" smtClean="0"/>
              <a:t> </a:t>
            </a:r>
            <a:r>
              <a:rPr lang="fa-IR" dirty="0"/>
              <a:t>است. محصولی که به این ترتیب می شد کربنات پتاسیم بود، ولی بعدا این نام </a:t>
            </a:r>
            <a:endParaRPr lang="fa-IR" dirty="0" smtClean="0"/>
          </a:p>
          <a:p>
            <a:pPr algn="r" rtl="1"/>
            <a:endParaRPr lang="fa-IR" dirty="0"/>
          </a:p>
          <a:p>
            <a:pPr algn="r" rtl="1"/>
            <a:r>
              <a:rPr lang="fa-IR" dirty="0" smtClean="0"/>
              <a:t>به </a:t>
            </a:r>
            <a:r>
              <a:rPr lang="fa-IR" dirty="0"/>
              <a:t>مجموعه کانیهای پتاسیم داده </a:t>
            </a:r>
            <a:r>
              <a:rPr lang="fa-IR" dirty="0" smtClean="0"/>
              <a:t>شد.</a:t>
            </a:r>
          </a:p>
          <a:p>
            <a:pPr algn="r" rtl="1"/>
            <a:endParaRPr lang="fa-IR" dirty="0"/>
          </a:p>
          <a:p>
            <a:pPr algn="r" rtl="1"/>
            <a:endParaRPr lang="fa-IR" dirty="0" smtClean="0"/>
          </a:p>
          <a:p>
            <a:pPr algn="r" rtl="1"/>
            <a:r>
              <a:rPr lang="fa-IR" dirty="0" smtClean="0">
                <a:solidFill>
                  <a:schemeClr val="accent1"/>
                </a:solidFill>
              </a:rPr>
              <a:t>کانیهای اصلی پتاس دار مورد استفاده در صنعت عبارت اند از:</a:t>
            </a:r>
          </a:p>
          <a:p>
            <a:pPr algn="r" rtl="1"/>
            <a:endParaRPr lang="fa-IR" dirty="0">
              <a:solidFill>
                <a:schemeClr val="accent1"/>
              </a:solidFill>
            </a:endParaRPr>
          </a:p>
          <a:p>
            <a:pPr algn="r" rtl="1"/>
            <a:r>
              <a:rPr lang="fa-IR" dirty="0" smtClean="0"/>
              <a:t>سیلویت (</a:t>
            </a:r>
            <a:r>
              <a:rPr lang="en-US" dirty="0" err="1" smtClean="0"/>
              <a:t>kcl</a:t>
            </a:r>
            <a:r>
              <a:rPr lang="fa-IR" dirty="0" smtClean="0"/>
              <a:t>) ،لانگبینیت، کارنالیت و کاینیت.</a:t>
            </a:r>
          </a:p>
          <a:p>
            <a:pPr algn="r" rtl="1"/>
            <a:endParaRPr lang="fa-IR" dirty="0"/>
          </a:p>
          <a:p>
            <a:pPr algn="r" rtl="1"/>
            <a:r>
              <a:rPr lang="fa-IR" dirty="0" smtClean="0"/>
              <a:t>بسیاری از کانیهای سنگ های آذرین نظیر فلدسپاتهای پتاسیم دار </a:t>
            </a:r>
          </a:p>
          <a:p>
            <a:pPr algn="r" rtl="1"/>
            <a:endParaRPr lang="fa-IR" dirty="0"/>
          </a:p>
          <a:p>
            <a:pPr algn="r" rtl="1"/>
            <a:r>
              <a:rPr lang="fa-IR" dirty="0" smtClean="0"/>
              <a:t>(اورتوز،میکروکلین )، میکاها و گلوکونیت نیز حاوی مقداری پتاس هستند،ولی</a:t>
            </a:r>
          </a:p>
          <a:p>
            <a:pPr algn="r" rtl="1"/>
            <a:endParaRPr lang="fa-IR" dirty="0"/>
          </a:p>
          <a:p>
            <a:pPr algn="r" rtl="1"/>
            <a:r>
              <a:rPr lang="fa-IR" dirty="0" smtClean="0"/>
              <a:t>کانیهای که ارزش اقتصادی دارند نسبتا کمیاب اند </a:t>
            </a:r>
          </a:p>
          <a:p>
            <a:pPr algn="r" rtl="1"/>
            <a:endParaRPr lang="fa-IR" dirty="0">
              <a:solidFill>
                <a:schemeClr val="accent1"/>
              </a:solidFill>
            </a:endParaRPr>
          </a:p>
          <a:p>
            <a:pPr algn="r" rtl="1"/>
            <a:endParaRPr lang="fa-IR" dirty="0" smtClean="0"/>
          </a:p>
          <a:p>
            <a:pPr algn="r" rtl="1"/>
            <a:endParaRPr lang="fa-IR" dirty="0"/>
          </a:p>
          <a:p>
            <a:pPr algn="r" rtl="1"/>
            <a:endParaRPr lang="fa-IR" dirty="0"/>
          </a:p>
        </p:txBody>
      </p:sp>
    </p:spTree>
    <p:extLst>
      <p:ext uri="{BB962C8B-B14F-4D97-AF65-F5344CB8AC3E}">
        <p14:creationId xmlns:p14="http://schemas.microsoft.com/office/powerpoint/2010/main" val="3101772720"/>
      </p:ext>
    </p:extLst>
  </p:cSld>
  <p:clrMapOvr>
    <a:masterClrMapping/>
  </p:clrMapOvr>
  <p:transition spd="slow">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1600200"/>
            <a:ext cx="7620000" cy="4648200"/>
          </a:xfrm>
        </p:spPr>
        <p:txBody>
          <a:bodyPr/>
          <a:lstStyle/>
          <a:p>
            <a:pPr algn="r"/>
            <a:r>
              <a:rPr lang="fa-IR" dirty="0" smtClean="0"/>
              <a:t>1</a:t>
            </a:r>
            <a:r>
              <a:rPr lang="fa-IR" sz="2800" dirty="0" smtClean="0"/>
              <a:t>)زمین شناسی اقتصادی،جمشید شهاب پور</a:t>
            </a:r>
          </a:p>
          <a:p>
            <a:pPr algn="r"/>
            <a:endParaRPr lang="fa-IR" sz="2800" dirty="0"/>
          </a:p>
          <a:p>
            <a:pPr algn="r"/>
            <a:r>
              <a:rPr lang="fa-IR" dirty="0" smtClean="0"/>
              <a:t>2)زمین شناسی اقتصادی کاربردی،محمدحسن کریمپور و سعید سعادت</a:t>
            </a:r>
          </a:p>
          <a:p>
            <a:pPr algn="r"/>
            <a:endParaRPr lang="fa-IR" dirty="0" smtClean="0"/>
          </a:p>
          <a:p>
            <a:pPr algn="r"/>
            <a:r>
              <a:rPr lang="fa-IR" dirty="0" smtClean="0"/>
              <a:t>3)مبانی زمین شناسی اقتصادی،عبدالمجید یعقوب پور</a:t>
            </a:r>
          </a:p>
          <a:p>
            <a:pPr algn="r"/>
            <a:endParaRPr lang="fa-IR" dirty="0"/>
          </a:p>
          <a:p>
            <a:pPr algn="r"/>
            <a:r>
              <a:rPr lang="fa-IR" dirty="0" smtClean="0"/>
              <a:t>4)زمین شناسی سنگ ها و کانی های صنعتی،ترجمه صمد علیپور</a:t>
            </a:r>
            <a:endParaRPr lang="en-US" dirty="0"/>
          </a:p>
        </p:txBody>
      </p:sp>
      <p:sp>
        <p:nvSpPr>
          <p:cNvPr id="3" name="Title 2"/>
          <p:cNvSpPr>
            <a:spLocks noGrp="1"/>
          </p:cNvSpPr>
          <p:nvPr>
            <p:ph type="ctrTitle"/>
          </p:nvPr>
        </p:nvSpPr>
        <p:spPr>
          <a:xfrm>
            <a:off x="914400" y="304800"/>
            <a:ext cx="7175351" cy="1793167"/>
          </a:xfrm>
        </p:spPr>
        <p:txBody>
          <a:bodyPr/>
          <a:lstStyle/>
          <a:p>
            <a:pPr marL="182880" indent="0" algn="ctr">
              <a:buNone/>
            </a:pPr>
            <a:r>
              <a:rPr lang="fa-IR" dirty="0" smtClean="0"/>
              <a:t>منابع:</a:t>
            </a:r>
            <a:endParaRPr lang="en-US" dirty="0"/>
          </a:p>
        </p:txBody>
      </p:sp>
    </p:spTree>
    <p:extLst>
      <p:ext uri="{BB962C8B-B14F-4D97-AF65-F5344CB8AC3E}">
        <p14:creationId xmlns:p14="http://schemas.microsoft.com/office/powerpoint/2010/main" val="35150361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72863"/>
            <a:ext cx="8686800" cy="5078313"/>
          </a:xfrm>
          <a:prstGeom prst="rect">
            <a:avLst/>
          </a:prstGeom>
        </p:spPr>
        <p:txBody>
          <a:bodyPr wrap="square">
            <a:spAutoFit/>
          </a:bodyPr>
          <a:lstStyle/>
          <a:p>
            <a:pPr algn="just" rtl="1"/>
            <a:r>
              <a:rPr lang="fa-IR" sz="3600" dirty="0" smtClean="0">
                <a:latin typeface="MS Gothic" panose="020B0609070205080204" pitchFamily="49" charset="-128"/>
                <a:ea typeface="MS Gothic" panose="020B0609070205080204" pitchFamily="49" charset="-128"/>
                <a:cs typeface="B Nazanin" pitchFamily="2" charset="-78"/>
              </a:rPr>
              <a:t>ماگما </a:t>
            </a:r>
            <a:r>
              <a:rPr lang="fa-IR" sz="3600" dirty="0">
                <a:latin typeface="MS Gothic" panose="020B0609070205080204" pitchFamily="49" charset="-128"/>
                <a:ea typeface="MS Gothic" panose="020B0609070205080204" pitchFamily="49" charset="-128"/>
                <a:cs typeface="B Nazanin" pitchFamily="2" charset="-78"/>
              </a:rPr>
              <a:t>به تدریج که سرد می شود، بخشهایی از آن به صورت کانیهای مختلف متبلور و جدا می شوند، این فرایند را تفریق ماگمایی می گویند. عناصر  فلزی موجود در ماگما نیز در شرایط خاصی از ماگما جدا شده و در یک منطقه متمرکز می شوند. در طول انجماد </a:t>
            </a:r>
            <a:r>
              <a:rPr lang="fa-IR" sz="3600" dirty="0" smtClean="0">
                <a:latin typeface="MS Gothic" panose="020B0609070205080204" pitchFamily="49" charset="-128"/>
                <a:ea typeface="MS Gothic" panose="020B0609070205080204" pitchFamily="49" charset="-128"/>
                <a:cs typeface="B Nazanin" pitchFamily="2" charset="-78"/>
              </a:rPr>
              <a:t>ماگما، </a:t>
            </a:r>
            <a:r>
              <a:rPr lang="fa-IR" sz="3600" dirty="0">
                <a:latin typeface="MS Gothic" panose="020B0609070205080204" pitchFamily="49" charset="-128"/>
                <a:ea typeface="MS Gothic" panose="020B0609070205080204" pitchFamily="49" charset="-128"/>
                <a:cs typeface="B Nazanin" pitchFamily="2" charset="-78"/>
              </a:rPr>
              <a:t>ممکن است فلزات کرم، نیکل و پلاتین همراه بخش هایی باشند که از نظر آهن و منیزیم غنی هستند. ضمنا در بعضی جاها فسفر و سایر عناصر متمرکز می </a:t>
            </a:r>
            <a:r>
              <a:rPr lang="fa-IR" sz="3600" dirty="0" smtClean="0">
                <a:latin typeface="MS Gothic" panose="020B0609070205080204" pitchFamily="49" charset="-128"/>
                <a:ea typeface="MS Gothic" panose="020B0609070205080204" pitchFamily="49" charset="-128"/>
                <a:cs typeface="B Nazanin" pitchFamily="2" charset="-78"/>
              </a:rPr>
              <a:t>شوند.عناصری مانند قلع،توریم و کانی های مانند زیرکن بیشتر در سنگ هایی یافت می شوند که از ماگماهای غنی از سیلیس حاصل شده اند.</a:t>
            </a:r>
            <a:endParaRPr lang="en-US" sz="3600" dirty="0" smtClean="0">
              <a:latin typeface="MS Gothic" panose="020B0609070205080204" pitchFamily="49" charset="-128"/>
              <a:ea typeface="MS Gothic" panose="020B0609070205080204" pitchFamily="49" charset="-128"/>
              <a:cs typeface="B Nazanin" pitchFamily="2" charset="-78"/>
            </a:endParaRPr>
          </a:p>
          <a:p>
            <a:pPr algn="just" rtl="1"/>
            <a:endParaRPr lang="en-US" sz="3600" dirty="0">
              <a:cs typeface="B Nazanin" pitchFamily="2" charset="-78"/>
            </a:endParaRPr>
          </a:p>
        </p:txBody>
      </p:sp>
      <p:sp>
        <p:nvSpPr>
          <p:cNvPr id="3" name="Rectangle 2"/>
          <p:cNvSpPr/>
          <p:nvPr/>
        </p:nvSpPr>
        <p:spPr>
          <a:xfrm>
            <a:off x="1066800" y="457200"/>
            <a:ext cx="7571509" cy="1015663"/>
          </a:xfrm>
          <a:prstGeom prst="rect">
            <a:avLst/>
          </a:prstGeom>
        </p:spPr>
        <p:txBody>
          <a:bodyPr wrap="square">
            <a:spAutoFit/>
          </a:bodyPr>
          <a:lstStyle/>
          <a:p>
            <a:pPr lvl="0" algn="ctr" rtl="1"/>
            <a:r>
              <a:rPr lang="fa-IR" sz="3200" b="1" dirty="0">
                <a:solidFill>
                  <a:schemeClr val="accent6"/>
                </a:solidFill>
                <a:cs typeface="+mj-cs"/>
              </a:rPr>
              <a:t>ماگما و سیالات ماگمایی</a:t>
            </a:r>
            <a:endParaRPr lang="en-US" sz="3200" b="1" dirty="0">
              <a:solidFill>
                <a:schemeClr val="accent6"/>
              </a:solidFill>
              <a:cs typeface="+mj-cs"/>
            </a:endParaRPr>
          </a:p>
          <a:p>
            <a:pPr algn="just" rtl="1"/>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686800" cy="5078313"/>
          </a:xfrm>
          <a:prstGeom prst="rect">
            <a:avLst/>
          </a:prstGeom>
        </p:spPr>
        <p:txBody>
          <a:bodyPr wrap="square">
            <a:spAutoFit/>
          </a:bodyPr>
          <a:lstStyle/>
          <a:p>
            <a:pPr algn="just" rtl="1"/>
            <a:r>
              <a:rPr lang="fa-IR" sz="3600" dirty="0" smtClean="0">
                <a:cs typeface="B Nazanin" pitchFamily="2" charset="-78"/>
              </a:rPr>
              <a:t>گروهی </a:t>
            </a:r>
            <a:r>
              <a:rPr lang="fa-IR" sz="3600" dirty="0">
                <a:cs typeface="B Nazanin" pitchFamily="2" charset="-78"/>
              </a:rPr>
              <a:t>از زمین شناسان معتقدند که امکان دارد بر اثر دگرسانی کانیهای آهن و منیزیم دار در منطقه همبری توده آذرین، برای تشکیل کانسارها به مقدار کافی یونهای فلزی آزاد کنند.معمولا چنین پدیده ای سبب می شود که یونهای آزاد شده ،  در شکاف سنگهای اطراف، کانه سازی کنند و کانسار را تشکیل دهند. البته ممکن است در تشکیل هر ذخیره معدنی واکنشهایی بین سنگ میزبان و سیال کانه دار انجام شود که خود سبب تغییر خصوصیاتی از سیال کانه دار از جمله </a:t>
            </a:r>
            <a:r>
              <a:rPr lang="en-US" sz="3600" dirty="0">
                <a:cs typeface="B Nazanin" pitchFamily="2" charset="-78"/>
              </a:rPr>
              <a:t>pH</a:t>
            </a:r>
            <a:r>
              <a:rPr lang="fa-IR" sz="3600" dirty="0">
                <a:cs typeface="B Nazanin" pitchFamily="2" charset="-78"/>
              </a:rPr>
              <a:t> آن شود این عمل خود به خود باعث جدا شدن و رسوب بعضی از کانه های همراه و با تغییر و تبدیلهایی در کانه های موجود می شود.</a:t>
            </a:r>
            <a:endParaRPr lang="fa-IR" sz="3600" dirty="0" smtClean="0">
              <a:cs typeface="B Nazanin" pitchFamily="2" charset="-78"/>
            </a:endParaRPr>
          </a:p>
          <a:p>
            <a:pPr algn="just" rtl="1"/>
            <a:endParaRPr lang="en-US" sz="3600" dirty="0">
              <a:cs typeface="B Nazanin" pitchFamily="2" charset="-78"/>
            </a:endParaRPr>
          </a:p>
        </p:txBody>
      </p:sp>
    </p:spTree>
    <p:extLst>
      <p:ext uri="{BB962C8B-B14F-4D97-AF65-F5344CB8AC3E}">
        <p14:creationId xmlns:p14="http://schemas.microsoft.com/office/powerpoint/2010/main" val="296290854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5539978"/>
          </a:xfrm>
          <a:prstGeom prst="rect">
            <a:avLst/>
          </a:prstGeom>
        </p:spPr>
        <p:txBody>
          <a:bodyPr wrap="square">
            <a:spAutoFit/>
          </a:bodyPr>
          <a:lstStyle/>
          <a:p>
            <a:pPr algn="just" rtl="1">
              <a:lnSpc>
                <a:spcPct val="150000"/>
              </a:lnSpc>
            </a:pPr>
            <a:r>
              <a:rPr lang="fa-IR" sz="3600" b="1" dirty="0" smtClean="0">
                <a:solidFill>
                  <a:srgbClr val="FF0000"/>
                </a:solidFill>
              </a:rPr>
              <a:t>نهشت </a:t>
            </a:r>
            <a:r>
              <a:rPr lang="fa-IR" sz="3600" b="1" dirty="0">
                <a:solidFill>
                  <a:srgbClr val="FF0000"/>
                </a:solidFill>
              </a:rPr>
              <a:t>کانسنگها</a:t>
            </a:r>
            <a:endParaRPr lang="en-US" sz="3600" b="1" dirty="0">
              <a:solidFill>
                <a:srgbClr val="FF0000"/>
              </a:solidFill>
            </a:endParaRPr>
          </a:p>
          <a:p>
            <a:pPr algn="just" rtl="1">
              <a:lnSpc>
                <a:spcPct val="150000"/>
              </a:lnSpc>
            </a:pPr>
            <a:r>
              <a:rPr lang="fa-IR" sz="3200" dirty="0" smtClean="0">
                <a:cs typeface="B Nazanin" pitchFamily="2" charset="-78"/>
              </a:rPr>
              <a:t>برای تشکیل ذخیره معدنی صرف نظر از خواستگاه(اذرین،رسوبی،دگرگونی،فرسایشی)</a:t>
            </a:r>
          </a:p>
          <a:p>
            <a:pPr algn="just" rtl="1">
              <a:lnSpc>
                <a:spcPct val="150000"/>
              </a:lnSpc>
            </a:pPr>
            <a:r>
              <a:rPr lang="fa-IR" sz="2800" dirty="0" smtClean="0">
                <a:cs typeface="B Nazanin" pitchFamily="2" charset="-78"/>
              </a:rPr>
              <a:t>1.بعضی </a:t>
            </a:r>
            <a:r>
              <a:rPr lang="fa-IR" sz="2800" dirty="0">
                <a:cs typeface="B Nazanin" pitchFamily="2" charset="-78"/>
              </a:rPr>
              <a:t>از کانه ها در نتیجه نیروی ثقل ته نشین می </a:t>
            </a:r>
            <a:r>
              <a:rPr lang="fa-IR" sz="2800" dirty="0" smtClean="0">
                <a:cs typeface="B Nazanin" pitchFamily="2" charset="-78"/>
              </a:rPr>
              <a:t>شوند</a:t>
            </a:r>
            <a:endParaRPr lang="fa-IR" sz="2800" dirty="0">
              <a:cs typeface="B Nazanin" pitchFamily="2" charset="-78"/>
            </a:endParaRPr>
          </a:p>
          <a:p>
            <a:pPr algn="just" rtl="1">
              <a:lnSpc>
                <a:spcPct val="150000"/>
              </a:lnSpc>
            </a:pPr>
            <a:r>
              <a:rPr lang="fa-IR" sz="2800" dirty="0" smtClean="0">
                <a:cs typeface="B Nazanin" pitchFamily="2" charset="-78"/>
              </a:rPr>
              <a:t>2.تغییرات شیمیایی 3.کاهش </a:t>
            </a:r>
            <a:r>
              <a:rPr lang="fa-IR" sz="2800" dirty="0">
                <a:cs typeface="B Nazanin" pitchFamily="2" charset="-78"/>
              </a:rPr>
              <a:t>حرارت و فشار</a:t>
            </a:r>
            <a:endParaRPr lang="en-US" sz="2800" dirty="0">
              <a:cs typeface="B Nazanin" pitchFamily="2" charset="-78"/>
            </a:endParaRPr>
          </a:p>
          <a:p>
            <a:pPr algn="just" rtl="1">
              <a:lnSpc>
                <a:spcPct val="150000"/>
              </a:lnSpc>
            </a:pPr>
            <a:r>
              <a:rPr lang="fa-IR" sz="2800" dirty="0" smtClean="0">
                <a:cs typeface="B Nazanin" pitchFamily="2" charset="-78"/>
              </a:rPr>
              <a:t>4.کاسته شدن سرعت انتقال محلول حمل کننده کانه ها</a:t>
            </a:r>
            <a:endParaRPr lang="en-US" sz="2800" dirty="0" smtClean="0">
              <a:cs typeface="B Nazanin" pitchFamily="2" charset="-78"/>
            </a:endParaRPr>
          </a:p>
          <a:p>
            <a:pPr algn="just" rtl="1">
              <a:lnSpc>
                <a:spcPct val="150000"/>
              </a:lnSpc>
            </a:pPr>
            <a:r>
              <a:rPr lang="fa-IR" sz="2800" dirty="0" smtClean="0">
                <a:cs typeface="B Nazanin" pitchFamily="2" charset="-78"/>
              </a:rPr>
              <a:t>5.اختلاط با سیال دیگر در مسیر حرکت .(6. نفوذپذیری)</a:t>
            </a:r>
            <a:endParaRPr lang="en-US" sz="2800" dirty="0" smtClean="0">
              <a:cs typeface="B Nazanin" pitchFamily="2" charset="-78"/>
            </a:endParaRPr>
          </a:p>
          <a:p>
            <a:pPr algn="just" rtl="1">
              <a:lnSpc>
                <a:spcPct val="150000"/>
              </a:lnSpc>
            </a:pPr>
            <a:r>
              <a:rPr lang="fa-IR" sz="2800" dirty="0" smtClean="0">
                <a:cs typeface="B Nazanin" pitchFamily="2" charset="-78"/>
              </a:rPr>
              <a:t>7.ساختار . (8.خواص فیزیکی)</a:t>
            </a:r>
            <a:endParaRPr lang="en-US" sz="2000" dirty="0">
              <a:cs typeface="B Nazanin" pitchFamily="2" charset="-78"/>
            </a:endParaRPr>
          </a:p>
          <a:p>
            <a:pPr algn="just" rtl="1">
              <a:lnSpc>
                <a:spcPct val="150000"/>
              </a:lnSpc>
            </a:pPr>
            <a:r>
              <a:rPr lang="fa-IR" sz="2800" dirty="0" smtClean="0">
                <a:cs typeface="B Nazanin" pitchFamily="2" charset="-78"/>
              </a:rPr>
              <a:t>9.صفات شیمیایی</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10600" cy="6463308"/>
          </a:xfrm>
          <a:prstGeom prst="rect">
            <a:avLst/>
          </a:prstGeom>
        </p:spPr>
        <p:txBody>
          <a:bodyPr wrap="square">
            <a:spAutoFit/>
          </a:bodyPr>
          <a:lstStyle/>
          <a:p>
            <a:pPr algn="r" rtl="1">
              <a:lnSpc>
                <a:spcPct val="150000"/>
              </a:lnSpc>
            </a:pPr>
            <a:r>
              <a:rPr lang="fa-IR" sz="3200" b="1" dirty="0">
                <a:solidFill>
                  <a:srgbClr val="FF0000"/>
                </a:solidFill>
              </a:rPr>
              <a:t>کنترل کننده های تشکیل کانسارها</a:t>
            </a:r>
            <a:endParaRPr lang="en-US" sz="3200" b="1" dirty="0">
              <a:solidFill>
                <a:srgbClr val="FF0000"/>
              </a:solidFill>
            </a:endParaRPr>
          </a:p>
          <a:p>
            <a:pPr algn="r" rtl="1">
              <a:lnSpc>
                <a:spcPct val="150000"/>
              </a:lnSpc>
            </a:pPr>
            <a:r>
              <a:rPr lang="fa-IR" sz="3600" dirty="0">
                <a:cs typeface="B Nazanin" panose="00000400000000000000"/>
              </a:rPr>
              <a:t>الف) کنترل کننده های زمین ساختی</a:t>
            </a:r>
            <a:endParaRPr lang="en-US" sz="3600" dirty="0">
              <a:cs typeface="B Nazanin" panose="00000400000000000000"/>
            </a:endParaRPr>
          </a:p>
          <a:p>
            <a:pPr algn="r" rtl="1">
              <a:lnSpc>
                <a:spcPct val="150000"/>
              </a:lnSpc>
            </a:pPr>
            <a:r>
              <a:rPr lang="fa-IR" sz="3200" b="1" dirty="0">
                <a:cs typeface="B Zar" pitchFamily="2" charset="-78"/>
              </a:rPr>
              <a:t>ساختهای نخستین</a:t>
            </a:r>
            <a:endParaRPr lang="en-US" sz="3200" b="1" dirty="0">
              <a:cs typeface="B Zar" pitchFamily="2" charset="-78"/>
            </a:endParaRPr>
          </a:p>
          <a:p>
            <a:pPr marL="342900" indent="-342900" algn="r" rtl="1">
              <a:lnSpc>
                <a:spcPct val="150000"/>
              </a:lnSpc>
              <a:buFont typeface="+mj-lt"/>
              <a:buAutoNum type="arabicPeriod"/>
            </a:pPr>
            <a:r>
              <a:rPr lang="fa-IR" sz="2400" dirty="0" smtClean="0">
                <a:cs typeface="B Nazanin" pitchFamily="2" charset="-78"/>
              </a:rPr>
              <a:t>سنگ </a:t>
            </a:r>
            <a:r>
              <a:rPr lang="fa-IR" sz="2400" dirty="0">
                <a:cs typeface="B Nazanin" pitchFamily="2" charset="-78"/>
              </a:rPr>
              <a:t>آهک یا دولومیت نفوذپذیر، به ویژه در مناطقی که سنگ پوششی غیر قابل نفوذی روی آن را پوشانیده باشد</a:t>
            </a:r>
            <a:r>
              <a:rPr lang="fa-IR" sz="2000" dirty="0">
                <a:cs typeface="B Nazanin" pitchFamily="2" charset="-78"/>
              </a:rPr>
              <a:t>.</a:t>
            </a:r>
            <a:endParaRPr lang="en-US" sz="2000" dirty="0">
              <a:cs typeface="B Nazanin" pitchFamily="2" charset="-78"/>
            </a:endParaRPr>
          </a:p>
          <a:p>
            <a:pPr marL="342900" indent="-342900" algn="r" rtl="1">
              <a:lnSpc>
                <a:spcPct val="150000"/>
              </a:lnSpc>
              <a:buFont typeface="+mj-lt"/>
              <a:buAutoNum type="arabicPeriod"/>
            </a:pPr>
            <a:r>
              <a:rPr lang="fa-IR" sz="2400" dirty="0">
                <a:cs typeface="B Nazanin" pitchFamily="2" charset="-78"/>
              </a:rPr>
              <a:t>ساختار های رگه ای یا ریفی به ویژه سنگ آهکها.</a:t>
            </a:r>
            <a:endParaRPr lang="en-US" sz="2400" dirty="0">
              <a:cs typeface="B Nazanin" pitchFamily="2" charset="-78"/>
            </a:endParaRPr>
          </a:p>
          <a:p>
            <a:pPr marL="342900" lvl="0" indent="-342900" algn="r" rtl="1">
              <a:lnSpc>
                <a:spcPct val="150000"/>
              </a:lnSpc>
              <a:buFont typeface="+mj-lt"/>
              <a:buAutoNum type="arabicPeriod"/>
            </a:pPr>
            <a:r>
              <a:rPr lang="fa-IR" sz="2400" dirty="0">
                <a:cs typeface="B Nazanin" pitchFamily="2" charset="-78"/>
              </a:rPr>
              <a:t>کنگلومراهای متجانس یا خوب جور شده که چرخه سیالات کانه دار به آسانی در آنها انجام می گیرد.</a:t>
            </a:r>
            <a:endParaRPr lang="en-US" sz="2400" dirty="0">
              <a:cs typeface="B Nazanin" pitchFamily="2" charset="-78"/>
            </a:endParaRPr>
          </a:p>
          <a:p>
            <a:pPr marL="342900" lvl="0" indent="-342900" algn="r" rtl="1">
              <a:lnSpc>
                <a:spcPct val="150000"/>
              </a:lnSpc>
              <a:buFont typeface="+mj-lt"/>
              <a:buAutoNum type="arabicPeriod"/>
            </a:pPr>
            <a:r>
              <a:rPr lang="fa-IR" sz="2400" dirty="0" smtClean="0">
                <a:cs typeface="B Nazanin" pitchFamily="2" charset="-78"/>
              </a:rPr>
              <a:t>جریان </a:t>
            </a:r>
            <a:r>
              <a:rPr lang="fa-IR" sz="2400" dirty="0">
                <a:cs typeface="B Nazanin" pitchFamily="2" charset="-78"/>
              </a:rPr>
              <a:t>گدازه های خرد شده که چرخه سیالات کانه دار در آنها صورت می گیرد.</a:t>
            </a:r>
            <a:endParaRPr lang="en-US" sz="2400" dirty="0">
              <a:cs typeface="B Nazanin" pitchFamily="2" charset="-78"/>
            </a:endParaRPr>
          </a:p>
          <a:p>
            <a:pPr marL="342900" lvl="0" indent="-342900" algn="r" rtl="1">
              <a:lnSpc>
                <a:spcPct val="150000"/>
              </a:lnSpc>
              <a:buFont typeface="+mj-lt"/>
              <a:buAutoNum type="arabicPeriod"/>
            </a:pPr>
            <a:r>
              <a:rPr lang="fa-IR" sz="2400" dirty="0">
                <a:cs typeface="B Nazanin" pitchFamily="2" charset="-78"/>
              </a:rPr>
              <a:t>ماسه سنگهای نفوذپذیر و ماسه ها (ساحلی –رودخانه ای).</a:t>
            </a:r>
            <a:endParaRPr lang="en-US" sz="2400" dirty="0">
              <a:cs typeface="B Nazanin" pitchFamily="2" charset="-78"/>
            </a:endParaRPr>
          </a:p>
          <a:p>
            <a:pPr marL="342900" lvl="0" indent="-342900" algn="r" rtl="1">
              <a:lnSpc>
                <a:spcPct val="150000"/>
              </a:lnSpc>
              <a:buFont typeface="+mj-lt"/>
              <a:buAutoNum type="arabicPeriod"/>
            </a:pPr>
            <a:r>
              <a:rPr lang="fa-IR" sz="2400" dirty="0">
                <a:cs typeface="B Nazanin" pitchFamily="2" charset="-78"/>
              </a:rPr>
              <a:t>گنبدها و انباشته های آتشفشانی (پارک و مک دیارمید 1975</a:t>
            </a:r>
            <a:r>
              <a:rPr lang="fa-IR" sz="2400" dirty="0" smtClean="0">
                <a:cs typeface="B Nazanin" pitchFamily="2" charset="-78"/>
              </a:rPr>
              <a:t>).</a:t>
            </a:r>
            <a:endParaRPr lang="en-US" sz="2400" dirty="0" smtClean="0">
              <a:cs typeface="B Nazanin" pitchFamily="2" charset="-78"/>
            </a:endParaRPr>
          </a:p>
          <a:p>
            <a:pPr algn="r" rtl="1">
              <a:lnSpc>
                <a:spcPct val="150000"/>
              </a:lnSpc>
            </a:pPr>
            <a:r>
              <a:rPr lang="fa-IR" sz="3200" b="1" dirty="0">
                <a:cs typeface="B Zar" pitchFamily="2" charset="-78"/>
              </a:rPr>
              <a:t>ساختهای </a:t>
            </a:r>
            <a:r>
              <a:rPr lang="fa-IR" sz="3200" b="1" dirty="0" smtClean="0">
                <a:cs typeface="B Zar" pitchFamily="2" charset="-78"/>
              </a:rPr>
              <a:t>دومین</a:t>
            </a:r>
            <a:r>
              <a:rPr lang="fa-IR" sz="2000" dirty="0" smtClean="0">
                <a:cs typeface="B Nazanin" pitchFamily="2" charset="-78"/>
              </a:rPr>
              <a:t>:</a:t>
            </a:r>
            <a:r>
              <a:rPr lang="fa-IR" sz="2400" dirty="0" smtClean="0">
                <a:cs typeface="B Nazanin" pitchFamily="2" charset="-78"/>
              </a:rPr>
              <a:t>گسلها و چین خوردگی ها معمولی ترین ساخت های دومین هستند.</a:t>
            </a:r>
            <a:endParaRPr lang="en-US" sz="3200" b="1" dirty="0">
              <a:cs typeface="B Zar"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سوم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تعریف دگرسانی و انواع دگرسانی</a:t>
            </a:r>
          </a:p>
          <a:p>
            <a:pPr marL="0" indent="0" algn="just" rtl="1">
              <a:lnSpc>
                <a:spcPct val="150000"/>
              </a:lnSpc>
              <a:buNone/>
              <a:defRPr/>
            </a:pPr>
            <a:r>
              <a:rPr lang="fa-IR" altLang="en-US" sz="1800" dirty="0" smtClean="0">
                <a:cs typeface="B Titr" panose="00000700000000000000" pitchFamily="2" charset="-78"/>
              </a:rPr>
              <a:t>تعریف انواع بافت های کانسارها</a:t>
            </a:r>
          </a:p>
          <a:p>
            <a:pPr marL="0" indent="0" algn="just" rtl="1">
              <a:lnSpc>
                <a:spcPct val="150000"/>
              </a:lnSpc>
              <a:buNone/>
              <a:defRPr/>
            </a:pPr>
            <a:r>
              <a:rPr lang="fa-IR" altLang="en-US" sz="2000" dirty="0" smtClean="0">
                <a:cs typeface="B Titr" panose="00000700000000000000" pitchFamily="2" charset="-78"/>
              </a:rPr>
              <a:t>چگونگی جانشینی ماگما و محلول های هیدوترمال</a:t>
            </a:r>
            <a:endParaRPr lang="en-US" altLang="en-US" sz="2000" dirty="0">
              <a:cs typeface="B Titr" panose="00000700000000000000" pitchFamily="2" charset="-78"/>
            </a:endParaRPr>
          </a:p>
        </p:txBody>
      </p:sp>
    </p:spTree>
    <p:extLst>
      <p:ext uri="{BB962C8B-B14F-4D97-AF65-F5344CB8AC3E}">
        <p14:creationId xmlns:p14="http://schemas.microsoft.com/office/powerpoint/2010/main" val="410289529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inakal75\Desktop\کتاب\IMG_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28600"/>
            <a:ext cx="8686800" cy="59175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1987" y="6146195"/>
            <a:ext cx="6705599" cy="461665"/>
          </a:xfrm>
          <a:prstGeom prst="rect">
            <a:avLst/>
          </a:prstGeom>
        </p:spPr>
        <p:txBody>
          <a:bodyPr wrap="square">
            <a:spAutoFit/>
          </a:bodyPr>
          <a:lstStyle/>
          <a:p>
            <a:pPr algn="ctr" rtl="1"/>
            <a:r>
              <a:rPr lang="fa-IR" sz="2400" b="1" dirty="0" smtClean="0">
                <a:cs typeface="B Nazanin" pitchFamily="2" charset="-78"/>
              </a:rPr>
              <a:t>شمای رگه های درهم(اقتباس از پارک و مک دیارمید 1975</a:t>
            </a:r>
            <a:r>
              <a:rPr lang="fa-IR" b="1" dirty="0" smtClean="0">
                <a:cs typeface="B Nazanin" pitchFamily="2" charset="-78"/>
              </a:rPr>
              <a:t>)</a:t>
            </a:r>
            <a:endParaRPr lang="en-US" b="1"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458200" cy="5509200"/>
          </a:xfrm>
          <a:prstGeom prst="rect">
            <a:avLst/>
          </a:prstGeom>
        </p:spPr>
        <p:txBody>
          <a:bodyPr wrap="square">
            <a:spAutoFit/>
          </a:bodyPr>
          <a:lstStyle/>
          <a:p>
            <a:pPr algn="r" rtl="1"/>
            <a:r>
              <a:rPr lang="fa-IR" sz="2000" dirty="0">
                <a:cs typeface="B Nazanin" pitchFamily="2" charset="-78"/>
              </a:rPr>
              <a:t> </a:t>
            </a:r>
            <a:endParaRPr lang="en-US" sz="2000" dirty="0">
              <a:cs typeface="B Nazanin" pitchFamily="2" charset="-78"/>
            </a:endParaRPr>
          </a:p>
          <a:p>
            <a:pPr algn="r" rtl="1"/>
            <a:r>
              <a:rPr lang="fa-IR" sz="3200" dirty="0" smtClean="0">
                <a:cs typeface="+mj-cs"/>
              </a:rPr>
              <a:t>اهمیت بافت کانسار ها:</a:t>
            </a:r>
            <a:endParaRPr lang="en-US" sz="3200" dirty="0">
              <a:cs typeface="+mj-cs"/>
            </a:endParaRPr>
          </a:p>
          <a:p>
            <a:pPr algn="r" rtl="1"/>
            <a:r>
              <a:rPr lang="fa-IR" sz="3600" b="1" dirty="0">
                <a:solidFill>
                  <a:srgbClr val="FF0000"/>
                </a:solidFill>
              </a:rPr>
              <a:t>جانشینی</a:t>
            </a:r>
            <a:endParaRPr lang="en-US" sz="3600" b="1" dirty="0">
              <a:solidFill>
                <a:srgbClr val="FF0000"/>
              </a:solidFill>
            </a:endParaRPr>
          </a:p>
          <a:p>
            <a:pPr algn="r" rtl="1"/>
            <a:r>
              <a:rPr lang="fa-IR" sz="2800" dirty="0">
                <a:cs typeface="B Nazanin" pitchFamily="2" charset="-78"/>
              </a:rPr>
              <a:t>پدیده جانشینی یعنی قرار گرفتن ماده ای به جای ماده دیگر که از نظر ترکیب شیمیای کاملا با یکدیگر متفاوت اند.</a:t>
            </a:r>
            <a:endParaRPr lang="en-US" sz="2800" dirty="0">
              <a:cs typeface="B Nazanin" pitchFamily="2" charset="-78"/>
            </a:endParaRPr>
          </a:p>
          <a:p>
            <a:pPr algn="r" rtl="1"/>
            <a:r>
              <a:rPr lang="fa-IR" sz="3600" dirty="0">
                <a:solidFill>
                  <a:srgbClr val="FF0000"/>
                </a:solidFill>
              </a:rPr>
              <a:t>پر کردن فضای باز</a:t>
            </a:r>
            <a:endParaRPr lang="en-US" sz="3600" dirty="0">
              <a:solidFill>
                <a:srgbClr val="FF0000"/>
              </a:solidFill>
            </a:endParaRPr>
          </a:p>
          <a:p>
            <a:pPr algn="r" rtl="1"/>
            <a:r>
              <a:rPr lang="fa-IR" sz="2800" dirty="0">
                <a:cs typeface="B Nazanin" pitchFamily="2" charset="-78"/>
              </a:rPr>
              <a:t>معمولا فضای خالی سنگها در مناطق سطحی، و در نتیجه شکسته و خرد شدن آنها پدید می آید و با وجود فشار سنگهای اطراف همچنان باز باقی می ماند. در مناطق سطحی و کم عمق سیالات کانه دار چرخه آزادی دارند و با توجه به ارتباط آن ها با یکدیگر، تغییرات فشار و حرارت را بسرعت منتقل می کنند و در شرایط مناسب، محموله خود را در فضای خالی سنگها بر جای می گذارند</a:t>
            </a:r>
            <a:r>
              <a:rPr lang="fa-IR" sz="2800" dirty="0" smtClean="0">
                <a:cs typeface="B Nazanin" pitchFamily="2" charset="-78"/>
              </a:rPr>
              <a:t>.</a:t>
            </a:r>
          </a:p>
          <a:p>
            <a:pPr algn="r" rtl="1"/>
            <a:endParaRPr lang="fa-IR" sz="2000" dirty="0" smtClean="0">
              <a:cs typeface="B Nazanin" pitchFamily="2" charset="-78"/>
            </a:endParaRPr>
          </a:p>
          <a:p>
            <a:pPr algn="r" rtl="1"/>
            <a:endParaRPr lang="en-US" sz="2000" b="1" dirty="0">
              <a:cs typeface="B Nazanin" pitchFamily="2" charset="-78"/>
            </a:endParaRPr>
          </a:p>
          <a:p>
            <a:pPr algn="r" rtl="1"/>
            <a:endParaRPr lang="en-US" sz="20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1752600"/>
            <a:ext cx="7058025" cy="4829176"/>
          </a:xfrm>
        </p:spPr>
        <p:txBody>
          <a:bodyPr>
            <a:normAutofit/>
          </a:bodyPr>
          <a:lstStyle/>
          <a:p>
            <a:pPr algn="r"/>
            <a:r>
              <a:rPr lang="fa-IR" sz="4400" dirty="0" smtClean="0"/>
              <a:t>انواع دگرسانی:</a:t>
            </a:r>
          </a:p>
          <a:p>
            <a:pPr algn="r"/>
            <a:r>
              <a:rPr lang="fa-IR" sz="2800" dirty="0" smtClean="0"/>
              <a:t>سیلیسی شدن</a:t>
            </a:r>
          </a:p>
          <a:p>
            <a:pPr algn="r"/>
            <a:r>
              <a:rPr lang="fa-IR" sz="2800" dirty="0" smtClean="0"/>
              <a:t>دولومیتی شدن</a:t>
            </a:r>
          </a:p>
          <a:p>
            <a:pPr algn="r"/>
            <a:r>
              <a:rPr lang="fa-IR" sz="2800" dirty="0" smtClean="0"/>
              <a:t>منیزیمی شدن</a:t>
            </a:r>
          </a:p>
          <a:p>
            <a:pPr algn="r"/>
            <a:r>
              <a:rPr lang="fa-IR" sz="2800" dirty="0" smtClean="0"/>
              <a:t>سولفیدی شدن</a:t>
            </a:r>
          </a:p>
          <a:p>
            <a:pPr algn="r"/>
            <a:r>
              <a:rPr lang="fa-IR" sz="2800" dirty="0" smtClean="0"/>
              <a:t>آبگیری</a:t>
            </a:r>
          </a:p>
          <a:p>
            <a:pPr algn="r"/>
            <a:r>
              <a:rPr lang="fa-IR" sz="2800" dirty="0" smtClean="0"/>
              <a:t>آبکافت</a:t>
            </a:r>
            <a:endParaRPr lang="en-US" sz="2800" dirty="0"/>
          </a:p>
        </p:txBody>
      </p:sp>
      <p:sp>
        <p:nvSpPr>
          <p:cNvPr id="3" name="Title 2"/>
          <p:cNvSpPr>
            <a:spLocks noGrp="1"/>
          </p:cNvSpPr>
          <p:nvPr>
            <p:ph type="ctrTitle"/>
          </p:nvPr>
        </p:nvSpPr>
        <p:spPr>
          <a:xfrm>
            <a:off x="228601" y="152400"/>
            <a:ext cx="8877300" cy="1793167"/>
          </a:xfrm>
        </p:spPr>
        <p:txBody>
          <a:bodyPr/>
          <a:lstStyle/>
          <a:p>
            <a:pPr marL="182880" indent="0" algn="r" rtl="1">
              <a:buNone/>
            </a:pPr>
            <a:r>
              <a:rPr lang="fa-IR" sz="4800" dirty="0" smtClean="0"/>
              <a:t>دگرسانی یا آلتراسیون:</a:t>
            </a:r>
            <a:r>
              <a:rPr lang="fa-IR" sz="2800" dirty="0" smtClean="0"/>
              <a:t>به تغییرات در ترکیب شیمیای کانی ها که توسط ماگما و محلول های هیدرو ترمال انجام می شود.</a:t>
            </a:r>
            <a:endParaRPr lang="en-US" sz="4800" dirty="0"/>
          </a:p>
        </p:txBody>
      </p:sp>
    </p:spTree>
    <p:extLst>
      <p:ext uri="{BB962C8B-B14F-4D97-AF65-F5344CB8AC3E}">
        <p14:creationId xmlns:p14="http://schemas.microsoft.com/office/powerpoint/2010/main" val="254701608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600200" y="914400"/>
            <a:ext cx="6400800" cy="5181600"/>
          </a:xfrm>
        </p:spPr>
        <p:txBody>
          <a:bodyPr>
            <a:noAutofit/>
          </a:bodyPr>
          <a:lstStyle/>
          <a:p>
            <a:pPr marL="45720" indent="0" algn="ctr" rtl="1">
              <a:lnSpc>
                <a:spcPct val="150000"/>
              </a:lnSpc>
              <a:buNone/>
            </a:pPr>
            <a:r>
              <a:rPr lang="fa-IR" sz="2800" dirty="0" smtClean="0">
                <a:cs typeface="B Titr" panose="00000700000000000000" pitchFamily="2" charset="-78"/>
              </a:rPr>
              <a:t>زمین شناسی اقتصادی</a:t>
            </a:r>
          </a:p>
          <a:p>
            <a:pPr marL="45720" indent="0" algn="ctr" rtl="1">
              <a:lnSpc>
                <a:spcPct val="150000"/>
              </a:lnSpc>
              <a:buNone/>
            </a:pPr>
            <a:r>
              <a:rPr lang="fa-IR" sz="2800" dirty="0" smtClean="0">
                <a:cs typeface="B Titr" panose="00000700000000000000" pitchFamily="2" charset="-78"/>
              </a:rPr>
              <a:t>این درس به صورت 3 واحد تئوری و 1 واحد آزمایشگاه ارائه می گردد.</a:t>
            </a:r>
          </a:p>
          <a:p>
            <a:pPr marL="45720" indent="0" algn="ctr" rtl="1">
              <a:lnSpc>
                <a:spcPct val="150000"/>
              </a:lnSpc>
              <a:buNone/>
            </a:pPr>
            <a:r>
              <a:rPr lang="fa-IR" sz="2800" dirty="0" smtClean="0">
                <a:cs typeface="B Titr" panose="00000700000000000000" pitchFamily="2" charset="-78"/>
              </a:rPr>
              <a:t>منبع: مبانی زمین شناسی اقتصادی </a:t>
            </a:r>
          </a:p>
          <a:p>
            <a:pPr marL="45720" indent="0" algn="ctr" rtl="1">
              <a:lnSpc>
                <a:spcPct val="150000"/>
              </a:lnSpc>
              <a:buNone/>
            </a:pPr>
            <a:r>
              <a:rPr lang="fa-IR" sz="2800" dirty="0" smtClean="0">
                <a:cs typeface="B Titr" panose="00000700000000000000" pitchFamily="2" charset="-78"/>
              </a:rPr>
              <a:t>نویسنده: دکتر عبدالمجید یعقوب پور</a:t>
            </a:r>
          </a:p>
          <a:p>
            <a:pPr marL="45720" indent="0" algn="ctr" rtl="1">
              <a:lnSpc>
                <a:spcPct val="150000"/>
              </a:lnSpc>
              <a:buNone/>
            </a:pPr>
            <a:r>
              <a:rPr lang="fa-IR" sz="2800" dirty="0" smtClean="0">
                <a:cs typeface="B Titr" panose="00000700000000000000" pitchFamily="2" charset="-78"/>
              </a:rPr>
              <a:t>مدرس: دکتر محمد پوستی</a:t>
            </a:r>
            <a:endParaRPr lang="en-US" sz="2800" dirty="0">
              <a:cs typeface="B Titr" panose="00000700000000000000" pitchFamily="2" charset="-78"/>
            </a:endParaRPr>
          </a:p>
        </p:txBody>
      </p:sp>
    </p:spTree>
    <p:extLst>
      <p:ext uri="{BB962C8B-B14F-4D97-AF65-F5344CB8AC3E}">
        <p14:creationId xmlns:p14="http://schemas.microsoft.com/office/powerpoint/2010/main" val="42195529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چهارم</a:t>
            </a:r>
            <a:endParaRPr lang="en-US" sz="4000" dirty="0">
              <a:solidFill>
                <a:schemeClr val="tx1"/>
              </a:solidFill>
              <a:cs typeface="B Titr" panose="00000700000000000000" pitchFamily="2" charset="-78"/>
            </a:endParaRPr>
          </a:p>
        </p:txBody>
      </p:sp>
      <p:sp>
        <p:nvSpPr>
          <p:cNvPr id="5"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آشنایی با مفاهیم پاراژنز و ساخت منطقه ای در کانسارها</a:t>
            </a:r>
          </a:p>
          <a:p>
            <a:pPr marL="0" indent="0" algn="just" rtl="1">
              <a:lnSpc>
                <a:spcPct val="150000"/>
              </a:lnSpc>
              <a:buNone/>
              <a:defRPr/>
            </a:pPr>
            <a:r>
              <a:rPr lang="fa-IR" altLang="en-US" sz="1800" dirty="0" smtClean="0">
                <a:cs typeface="B Titr" panose="00000700000000000000" pitchFamily="2" charset="-78"/>
              </a:rPr>
              <a:t>تعریف باطله و کانسنگ</a:t>
            </a: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263195935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609600"/>
            <a:ext cx="6934200" cy="3877985"/>
          </a:xfrm>
          <a:prstGeom prst="rect">
            <a:avLst/>
          </a:prstGeom>
        </p:spPr>
        <p:txBody>
          <a:bodyPr wrap="square">
            <a:spAutoFit/>
          </a:bodyPr>
          <a:lstStyle/>
          <a:p>
            <a:pPr algn="just" rtl="1">
              <a:lnSpc>
                <a:spcPct val="150000"/>
              </a:lnSpc>
            </a:pPr>
            <a:r>
              <a:rPr lang="fa-IR" sz="3600" b="1" dirty="0">
                <a:solidFill>
                  <a:srgbClr val="FF0000"/>
                </a:solidFill>
              </a:rPr>
              <a:t>دگرسانی</a:t>
            </a:r>
            <a:endParaRPr lang="en-US" sz="3600" b="1" dirty="0">
              <a:solidFill>
                <a:srgbClr val="FF0000"/>
              </a:solidFill>
            </a:endParaRPr>
          </a:p>
          <a:p>
            <a:pPr marL="285750" indent="-285750" algn="just" rtl="1">
              <a:lnSpc>
                <a:spcPct val="150000"/>
              </a:lnSpc>
              <a:buFont typeface="Wingdings" pitchFamily="2" charset="2"/>
              <a:buChar char="ü"/>
            </a:pPr>
            <a:r>
              <a:rPr lang="fa-IR" sz="3200" dirty="0">
                <a:cs typeface="B Nazanin" pitchFamily="2" charset="-78"/>
              </a:rPr>
              <a:t>دگرسانی در اثر فرایند های دیاژنز</a:t>
            </a:r>
            <a:endParaRPr lang="en-US" sz="3200" dirty="0">
              <a:cs typeface="B Nazanin" pitchFamily="2" charset="-78"/>
            </a:endParaRPr>
          </a:p>
          <a:p>
            <a:pPr marL="285750" indent="-285750" algn="just" rtl="1">
              <a:lnSpc>
                <a:spcPct val="150000"/>
              </a:lnSpc>
              <a:buFont typeface="Wingdings" pitchFamily="2" charset="2"/>
              <a:buChar char="ü"/>
            </a:pPr>
            <a:r>
              <a:rPr lang="fa-IR" sz="3200" dirty="0">
                <a:cs typeface="B Nazanin" pitchFamily="2" charset="-78"/>
              </a:rPr>
              <a:t>دگرسانی در </a:t>
            </a:r>
            <a:r>
              <a:rPr lang="fa-IR" sz="3200" dirty="0" smtClean="0">
                <a:cs typeface="B Nazanin" pitchFamily="2" charset="-78"/>
              </a:rPr>
              <a:t>اثر </a:t>
            </a:r>
            <a:r>
              <a:rPr lang="fa-IR" sz="3200" dirty="0">
                <a:cs typeface="B Nazanin" pitchFamily="2" charset="-78"/>
              </a:rPr>
              <a:t>فرایندهای منطقه ای</a:t>
            </a:r>
            <a:endParaRPr lang="en-US" sz="3200" dirty="0">
              <a:cs typeface="B Nazanin" pitchFamily="2" charset="-78"/>
            </a:endParaRPr>
          </a:p>
          <a:p>
            <a:pPr marL="285750" indent="-285750" algn="just" rtl="1">
              <a:lnSpc>
                <a:spcPct val="150000"/>
              </a:lnSpc>
              <a:buFont typeface="Wingdings" pitchFamily="2" charset="2"/>
              <a:buChar char="ü"/>
            </a:pPr>
            <a:r>
              <a:rPr lang="fa-IR" sz="3200" dirty="0">
                <a:cs typeface="B Nazanin" pitchFamily="2" charset="-78"/>
              </a:rPr>
              <a:t>دگرسانی در </a:t>
            </a:r>
            <a:r>
              <a:rPr lang="fa-IR" sz="3200" dirty="0" smtClean="0">
                <a:cs typeface="B Nazanin" pitchFamily="2" charset="-78"/>
              </a:rPr>
              <a:t>اثر </a:t>
            </a:r>
            <a:r>
              <a:rPr lang="fa-IR" sz="3200" dirty="0">
                <a:cs typeface="B Nazanin" pitchFamily="2" charset="-78"/>
              </a:rPr>
              <a:t>فرایندهای متعاقب فعالیت های ماگمایی:</a:t>
            </a:r>
            <a:endParaRPr lang="en-US" sz="3200" dirty="0">
              <a:cs typeface="B Nazanin" pitchFamily="2" charset="-78"/>
            </a:endParaRPr>
          </a:p>
          <a:p>
            <a:pPr marL="285750" indent="-285750" algn="just" rtl="1">
              <a:lnSpc>
                <a:spcPct val="150000"/>
              </a:lnSpc>
              <a:buFont typeface="Wingdings" pitchFamily="2" charset="2"/>
              <a:buChar char="ü"/>
            </a:pPr>
            <a:r>
              <a:rPr lang="fa-IR" sz="3200" dirty="0">
                <a:cs typeface="B Nazanin" pitchFamily="2" charset="-78"/>
              </a:rPr>
              <a:t>دگر سانی در ارتباط مستقیم با کانی سازی</a:t>
            </a:r>
            <a:r>
              <a:rPr lang="fa-IR" sz="3200" dirty="0" smtClean="0">
                <a:cs typeface="B Nazanin" pitchFamily="2" charset="-78"/>
              </a:rPr>
              <a:t>.</a:t>
            </a:r>
            <a:endParaRPr lang="en-US" sz="32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09599"/>
            <a:ext cx="8023860" cy="3231654"/>
          </a:xfrm>
          <a:prstGeom prst="rect">
            <a:avLst/>
          </a:prstGeom>
        </p:spPr>
        <p:txBody>
          <a:bodyPr wrap="square">
            <a:spAutoFit/>
          </a:bodyPr>
          <a:lstStyle/>
          <a:p>
            <a:pPr algn="r" rtl="1"/>
            <a:r>
              <a:rPr lang="fa-IR" sz="3200" b="1" dirty="0" smtClean="0">
                <a:solidFill>
                  <a:srgbClr val="FF0000"/>
                </a:solidFill>
              </a:rPr>
              <a:t>دگرسانی سنگ درونگیر</a:t>
            </a:r>
            <a:endParaRPr lang="en-US" sz="3200" b="1" dirty="0" smtClean="0">
              <a:solidFill>
                <a:srgbClr val="FF0000"/>
              </a:solidFill>
            </a:endParaRPr>
          </a:p>
          <a:p>
            <a:pPr algn="r" rtl="1"/>
            <a:r>
              <a:rPr lang="fa-IR" sz="2400" dirty="0" smtClean="0">
                <a:cs typeface="B Nazanin" pitchFamily="2" charset="-78"/>
              </a:rPr>
              <a:t>سیلیسی شدن، کربناته شدن، آرژیلی شدن و آبگرفتن، از فرآیندهای شاخص منطقه دگرسانی هستند</a:t>
            </a:r>
            <a:r>
              <a:rPr lang="fa-IR" sz="2000" dirty="0" smtClean="0">
                <a:cs typeface="B Nazanin" pitchFamily="2" charset="-78"/>
              </a:rPr>
              <a:t>.</a:t>
            </a:r>
            <a:endParaRPr lang="en-US" sz="2000" dirty="0" smtClean="0">
              <a:cs typeface="B Nazanin" pitchFamily="2" charset="-78"/>
            </a:endParaRPr>
          </a:p>
          <a:p>
            <a:pPr algn="r" rtl="1"/>
            <a:endParaRPr lang="fa-IR" sz="2000" dirty="0" smtClean="0">
              <a:cs typeface="B Nazanin" pitchFamily="2" charset="-78"/>
            </a:endParaRPr>
          </a:p>
          <a:p>
            <a:pPr algn="r" rtl="1"/>
            <a:endParaRPr lang="fa-IR" sz="2000" dirty="0">
              <a:cs typeface="B Nazanin" pitchFamily="2" charset="-78"/>
            </a:endParaRPr>
          </a:p>
          <a:p>
            <a:pPr algn="r" rtl="1"/>
            <a:endParaRPr lang="fa-IR" sz="2000" dirty="0" smtClean="0">
              <a:cs typeface="B Nazanin" pitchFamily="2" charset="-78"/>
            </a:endParaRPr>
          </a:p>
          <a:p>
            <a:pPr algn="r" rtl="1"/>
            <a:r>
              <a:rPr lang="fa-IR" sz="3600" dirty="0" smtClean="0"/>
              <a:t>باطله ها</a:t>
            </a:r>
          </a:p>
          <a:p>
            <a:pPr algn="r" rtl="1"/>
            <a:endParaRPr lang="en-US" sz="2000" dirty="0" smtClean="0">
              <a:cs typeface="B Nazanin" pitchFamily="2" charset="-78"/>
            </a:endParaRPr>
          </a:p>
          <a:p>
            <a:pPr algn="r" rtl="1"/>
            <a:r>
              <a:rPr lang="fa-IR" sz="3200" dirty="0" smtClean="0">
                <a:cs typeface="B Nazanin" pitchFamily="2" charset="-78"/>
              </a:rPr>
              <a:t>برای مثال بعضی از باطله های معمولی در اینجا آورده می شوند:</a:t>
            </a:r>
            <a:endParaRPr lang="en-US" sz="3200" dirty="0">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448151526"/>
              </p:ext>
            </p:extLst>
          </p:nvPr>
        </p:nvGraphicFramePr>
        <p:xfrm>
          <a:off x="34636" y="4114800"/>
          <a:ext cx="8709660" cy="2926080"/>
        </p:xfrm>
        <a:graphic>
          <a:graphicData uri="http://schemas.openxmlformats.org/drawingml/2006/table">
            <a:tbl>
              <a:tblPr rtl="1" firstRow="1" firstCol="1" bandRow="1">
                <a:tableStyleId>{2D5ABB26-0587-4C30-8999-92F81FD0307C}</a:tableStyleId>
              </a:tblPr>
              <a:tblGrid>
                <a:gridCol w="2968625">
                  <a:extLst>
                    <a:ext uri="{9D8B030D-6E8A-4147-A177-3AD203B41FA5}">
                      <a16:colId xmlns:a16="http://schemas.microsoft.com/office/drawing/2014/main" val="20000"/>
                    </a:ext>
                  </a:extLst>
                </a:gridCol>
                <a:gridCol w="5741035">
                  <a:extLst>
                    <a:ext uri="{9D8B030D-6E8A-4147-A177-3AD203B41FA5}">
                      <a16:colId xmlns:a16="http://schemas.microsoft.com/office/drawing/2014/main" val="20001"/>
                    </a:ext>
                  </a:extLst>
                </a:gridCol>
              </a:tblGrid>
              <a:tr h="0">
                <a:tc>
                  <a:txBody>
                    <a:bodyPr/>
                    <a:lstStyle/>
                    <a:p>
                      <a:pPr algn="r" rtl="1">
                        <a:lnSpc>
                          <a:spcPct val="100000"/>
                        </a:lnSpc>
                        <a:spcAft>
                          <a:spcPts val="0"/>
                        </a:spcAft>
                      </a:pPr>
                      <a:r>
                        <a:rPr lang="fa-IR" sz="2400" dirty="0">
                          <a:effectLst/>
                          <a:cs typeface="B Nazanin" pitchFamily="2" charset="-78"/>
                        </a:rPr>
                        <a:t>اکسید ها</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سولفیدهها</a:t>
                      </a:r>
                      <a:endParaRPr lang="en-US" sz="2400" dirty="0">
                        <a:effectLst/>
                        <a:cs typeface="B Nazanin" pitchFamily="2" charset="-78"/>
                      </a:endParaRPr>
                    </a:p>
                    <a:p>
                      <a:pPr algn="r" rtl="1">
                        <a:lnSpc>
                          <a:spcPct val="100000"/>
                        </a:lnSpc>
                        <a:spcAft>
                          <a:spcPts val="0"/>
                        </a:spcAft>
                        <a:tabLst>
                          <a:tab pos="920750" algn="l"/>
                        </a:tabLst>
                      </a:pPr>
                      <a:r>
                        <a:rPr lang="fa-IR" sz="2400" dirty="0">
                          <a:effectLst/>
                          <a:cs typeface="B Nazanin" pitchFamily="2" charset="-78"/>
                        </a:rPr>
                        <a:t>کربنات ها	</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سولفاتها</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سیلیکاتها</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متفرقه</a:t>
                      </a:r>
                      <a:endParaRPr lang="en-US" sz="2400" b="0" dirty="0">
                        <a:effectLst/>
                        <a:latin typeface="Calibri"/>
                        <a:ea typeface="Calibri"/>
                        <a:cs typeface="B Nazanin" pitchFamily="2" charset="-78"/>
                      </a:endParaRPr>
                    </a:p>
                  </a:txBody>
                  <a:tcPr marL="68580" marR="68580" marT="0" marB="0"/>
                </a:tc>
                <a:tc>
                  <a:txBody>
                    <a:bodyPr/>
                    <a:lstStyle/>
                    <a:p>
                      <a:pPr algn="r" rtl="1">
                        <a:lnSpc>
                          <a:spcPct val="100000"/>
                        </a:lnSpc>
                        <a:spcAft>
                          <a:spcPts val="0"/>
                        </a:spcAft>
                      </a:pPr>
                      <a:r>
                        <a:rPr lang="fa-IR" sz="2400" dirty="0">
                          <a:effectLst/>
                          <a:cs typeface="B Nazanin" pitchFamily="2" charset="-78"/>
                        </a:rPr>
                        <a:t>کوارتز، بوکسیت، لیمونیت</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پیریت، پیروتیت، مارکاسیت</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کلسیت، دولومیت، سیدریت، رودوکروزیت</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باریت، ژیپس</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فلدسپات، گرونا، رودونیت، کلریت، کانیهای رسی</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خرده سنکهای مختلف، فلوئورین، آپاتیت، تورمالین، توپاز، ارسنوپیریت ....</a:t>
                      </a:r>
                      <a:endParaRPr lang="en-US" sz="2400" dirty="0">
                        <a:effectLst/>
                        <a:cs typeface="B Nazanin" pitchFamily="2" charset="-78"/>
                      </a:endParaRPr>
                    </a:p>
                    <a:p>
                      <a:pPr algn="r" rtl="1">
                        <a:lnSpc>
                          <a:spcPct val="100000"/>
                        </a:lnSpc>
                        <a:spcAft>
                          <a:spcPts val="0"/>
                        </a:spcAft>
                      </a:pPr>
                      <a:r>
                        <a:rPr lang="fa-IR" sz="2400" dirty="0">
                          <a:effectLst/>
                          <a:cs typeface="B Nazanin" pitchFamily="2" charset="-78"/>
                        </a:rPr>
                        <a:t> </a:t>
                      </a:r>
                      <a:endParaRPr lang="en-US" sz="2400" b="0" dirty="0">
                        <a:effectLst/>
                        <a:latin typeface="Calibri"/>
                        <a:ea typeface="Calibri"/>
                        <a:cs typeface="B Nazanin" pitchFamily="2" charset="-78"/>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6740307"/>
          </a:xfrm>
          <a:prstGeom prst="rect">
            <a:avLst/>
          </a:prstGeom>
        </p:spPr>
        <p:txBody>
          <a:bodyPr wrap="square">
            <a:spAutoFit/>
          </a:bodyPr>
          <a:lstStyle/>
          <a:p>
            <a:pPr algn="r" rtl="1">
              <a:lnSpc>
                <a:spcPct val="150000"/>
              </a:lnSpc>
            </a:pPr>
            <a:r>
              <a:rPr lang="fa-IR" sz="3200" b="1" dirty="0">
                <a:solidFill>
                  <a:srgbClr val="FF0000"/>
                </a:solidFill>
              </a:rPr>
              <a:t>پاراژنز و ساخت منطقه ای در کانسارها</a:t>
            </a:r>
            <a:endParaRPr lang="en-US" sz="3200" b="1" dirty="0">
              <a:solidFill>
                <a:srgbClr val="FF0000"/>
              </a:solidFill>
            </a:endParaRPr>
          </a:p>
          <a:p>
            <a:pPr algn="r" rtl="1">
              <a:lnSpc>
                <a:spcPct val="150000"/>
              </a:lnSpc>
            </a:pPr>
            <a:r>
              <a:rPr lang="fa-IR" sz="2400" dirty="0">
                <a:cs typeface="B Nazanin" pitchFamily="2" charset="-78"/>
              </a:rPr>
              <a:t>روند تدریجی جداشدن کانه ها از سیال کانه دار و ترتیب نهشت آنها در کانسار پاراژنز نامیده </a:t>
            </a:r>
            <a:r>
              <a:rPr lang="fa-IR" sz="2400" dirty="0" smtClean="0">
                <a:cs typeface="B Nazanin" pitchFamily="2" charset="-78"/>
              </a:rPr>
              <a:t>می </a:t>
            </a:r>
            <a:r>
              <a:rPr lang="fa-IR" sz="2400" dirty="0">
                <a:cs typeface="B Nazanin" pitchFamily="2" charset="-78"/>
              </a:rPr>
              <a:t>شود و ترتیب توزیع مواد در سنگها ساخت منطقه ای را به وجود می </a:t>
            </a:r>
            <a:r>
              <a:rPr lang="fa-IR" sz="2400" dirty="0" smtClean="0">
                <a:cs typeface="B Nazanin" pitchFamily="2" charset="-78"/>
              </a:rPr>
              <a:t>آورد.</a:t>
            </a:r>
            <a:endParaRPr lang="fa-IR" sz="2400" dirty="0">
              <a:cs typeface="B Nazanin" pitchFamily="2" charset="-78"/>
            </a:endParaRPr>
          </a:p>
          <a:p>
            <a:pPr algn="r" rtl="1">
              <a:lnSpc>
                <a:spcPct val="150000"/>
              </a:lnSpc>
            </a:pPr>
            <a:r>
              <a:rPr lang="fa-IR" sz="3200" b="1" dirty="0" smtClean="0">
                <a:solidFill>
                  <a:srgbClr val="FF0000"/>
                </a:solidFill>
                <a:cs typeface="B Zar" pitchFamily="2" charset="-78"/>
              </a:rPr>
              <a:t>پاراژنز</a:t>
            </a:r>
            <a:endParaRPr lang="en-US" sz="3200" b="1" dirty="0">
              <a:solidFill>
                <a:srgbClr val="FF0000"/>
              </a:solidFill>
              <a:cs typeface="B Zar" pitchFamily="2" charset="-78"/>
            </a:endParaRPr>
          </a:p>
          <a:p>
            <a:pPr algn="r" rtl="1">
              <a:lnSpc>
                <a:spcPct val="150000"/>
              </a:lnSpc>
            </a:pPr>
            <a:r>
              <a:rPr lang="fa-IR" sz="2400" dirty="0">
                <a:cs typeface="B Nazanin" pitchFamily="2" charset="-78"/>
              </a:rPr>
              <a:t>مطالعه بافت و ساخت میکروسکپی کانیها و ارتباط آ«ها با یکدیگر و همچنین بررسی چگونگی تلافی رگه های معدنی با سنگ در برگیرنده، کلیدهای با ارزشی برای تشخیص پارازنز در کانسار هستند.</a:t>
            </a:r>
            <a:endParaRPr lang="en-US" sz="2400" dirty="0">
              <a:cs typeface="B Nazanin" pitchFamily="2" charset="-78"/>
            </a:endParaRPr>
          </a:p>
          <a:p>
            <a:pPr algn="r" rtl="1">
              <a:lnSpc>
                <a:spcPct val="150000"/>
              </a:lnSpc>
            </a:pPr>
            <a:r>
              <a:rPr lang="fa-IR" sz="2800" b="1" dirty="0">
                <a:solidFill>
                  <a:srgbClr val="FF0000"/>
                </a:solidFill>
                <a:cs typeface="B Zar" pitchFamily="2" charset="-78"/>
              </a:rPr>
              <a:t>ساخت منطقه </a:t>
            </a:r>
            <a:r>
              <a:rPr lang="fa-IR" sz="2800" b="1" dirty="0" smtClean="0">
                <a:solidFill>
                  <a:srgbClr val="FF0000"/>
                </a:solidFill>
                <a:cs typeface="B Zar" pitchFamily="2" charset="-78"/>
              </a:rPr>
              <a:t>ای</a:t>
            </a:r>
            <a:endParaRPr lang="fa-IR" sz="2800" b="1" dirty="0">
              <a:solidFill>
                <a:srgbClr val="FF0000"/>
              </a:solidFill>
              <a:cs typeface="B Zar" pitchFamily="2" charset="-78"/>
            </a:endParaRPr>
          </a:p>
          <a:p>
            <a:pPr algn="r" rtl="1">
              <a:lnSpc>
                <a:spcPct val="150000"/>
              </a:lnSpc>
            </a:pPr>
            <a:r>
              <a:rPr lang="fa-IR" sz="2400" dirty="0" smtClean="0">
                <a:solidFill>
                  <a:srgbClr val="002060"/>
                </a:solidFill>
                <a:cs typeface="B Nazanin" panose="00000400000000000000"/>
              </a:rPr>
              <a:t>پارک و مک دیارمید(1975)ساخت منطقه ای در کانسار را صرف نظر از خواستگاه انها بر حسب اندازه ی کانسارها را به سه دسته تقسیم کرده اند:</a:t>
            </a:r>
            <a:r>
              <a:rPr lang="fa-IR" sz="2800" dirty="0" smtClean="0">
                <a:cs typeface="B Nazanin" panose="00000400000000000000"/>
              </a:rPr>
              <a:t>1.ساخت منطقه ای ناحیه ای 2.ساخت منطقه ای محدود 3.ساخت منطقه ای درمحدوده ی کانسار</a:t>
            </a:r>
            <a:endParaRPr lang="en-US" sz="2400" dirty="0">
              <a:solidFill>
                <a:srgbClr val="002060"/>
              </a:solidFill>
              <a:cs typeface="B Nazanin" panose="00000400000000000000"/>
            </a:endParaRPr>
          </a:p>
          <a:p>
            <a:pPr algn="r" rtl="1">
              <a:lnSpc>
                <a:spcPct val="150000"/>
              </a:lnSpc>
            </a:pPr>
            <a:endParaRPr lang="en-US" sz="20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پنجم</a:t>
            </a:r>
            <a:endParaRPr lang="en-US" sz="4000" dirty="0">
              <a:solidFill>
                <a:schemeClr val="tx1"/>
              </a:solidFill>
              <a:cs typeface="B Titr" panose="00000700000000000000" pitchFamily="2" charset="-78"/>
            </a:endParaRPr>
          </a:p>
        </p:txBody>
      </p:sp>
      <p:sp>
        <p:nvSpPr>
          <p:cNvPr id="5"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چگونگی ترتیب تبلور کانی ها و هوامل موثر بر آن</a:t>
            </a:r>
            <a:endParaRPr lang="fa-IR" altLang="en-US" sz="18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شناخت انواع انکلیزیون ومفهوم  ژئوترمومتری</a:t>
            </a: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338067703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190" y="228600"/>
            <a:ext cx="8385810" cy="6691960"/>
          </a:xfrm>
          <a:prstGeom prst="rect">
            <a:avLst/>
          </a:prstGeom>
        </p:spPr>
        <p:txBody>
          <a:bodyPr wrap="square">
            <a:spAutoFit/>
          </a:bodyPr>
          <a:lstStyle/>
          <a:p>
            <a:pPr algn="just" rtl="1">
              <a:lnSpc>
                <a:spcPct val="150000"/>
              </a:lnSpc>
            </a:pPr>
            <a:r>
              <a:rPr lang="fa-IR" sz="2800" dirty="0" smtClean="0">
                <a:solidFill>
                  <a:srgbClr val="FF0000"/>
                </a:solidFill>
              </a:rPr>
              <a:t>نظریه های پیشنهادی برای ترتیب نهشت کانه ها</a:t>
            </a:r>
            <a:endParaRPr lang="en-US" sz="2800" dirty="0">
              <a:solidFill>
                <a:srgbClr val="FF0000"/>
              </a:solidFill>
            </a:endParaRPr>
          </a:p>
          <a:p>
            <a:pPr algn="just" rtl="1">
              <a:lnSpc>
                <a:spcPct val="150000"/>
              </a:lnSpc>
            </a:pPr>
            <a:r>
              <a:rPr lang="fa-IR" sz="2800" dirty="0" smtClean="0">
                <a:cs typeface="B Nazanin" pitchFamily="2" charset="-78"/>
              </a:rPr>
              <a:t>دو عامل زمان ومکان در ترتیب نهشت مواد معدنی اهمیت زیادی دارند.</a:t>
            </a:r>
          </a:p>
          <a:p>
            <a:pPr algn="just" rtl="1">
              <a:lnSpc>
                <a:spcPct val="150000"/>
              </a:lnSpc>
            </a:pPr>
            <a:r>
              <a:rPr lang="fa-IR" sz="2800" dirty="0" smtClean="0">
                <a:cs typeface="B Nazanin" pitchFamily="2" charset="-78"/>
              </a:rPr>
              <a:t>ساخت منطقه ای و پاراژنز کانیها در زمانی معین تحت تاثیر عوامل گوناگونی قرارمیگیرد از جمله:</a:t>
            </a:r>
            <a:endParaRPr lang="en-US" sz="2800" dirty="0">
              <a:cs typeface="B Nazanin" pitchFamily="2" charset="-78"/>
            </a:endParaRPr>
          </a:p>
          <a:p>
            <a:pPr marL="457200" indent="-457200" algn="just" rtl="1">
              <a:buFont typeface="+mj-lt"/>
              <a:buAutoNum type="arabicPeriod"/>
            </a:pPr>
            <a:r>
              <a:rPr lang="fa-IR" sz="2800" dirty="0">
                <a:cs typeface="B Nazanin" pitchFamily="2" charset="-78"/>
              </a:rPr>
              <a:t>غلظت سیال کانه دار</a:t>
            </a:r>
            <a:endParaRPr lang="en-US" sz="2800" dirty="0">
              <a:cs typeface="B Nazanin" pitchFamily="2" charset="-78"/>
            </a:endParaRPr>
          </a:p>
          <a:p>
            <a:pPr marL="457200" indent="-457200" algn="just" rtl="1">
              <a:buFont typeface="+mj-lt"/>
              <a:buAutoNum type="arabicPeriod"/>
            </a:pPr>
            <a:r>
              <a:rPr lang="fa-IR" sz="2800" dirty="0">
                <a:cs typeface="B Nazanin" pitchFamily="2" charset="-78"/>
              </a:rPr>
              <a:t>وزن اتمی فلزات همراه</a:t>
            </a:r>
            <a:endParaRPr lang="en-US" sz="2800" dirty="0">
              <a:cs typeface="B Nazanin" pitchFamily="2" charset="-78"/>
            </a:endParaRPr>
          </a:p>
          <a:p>
            <a:pPr marL="457200" indent="-457200" algn="just" rtl="1">
              <a:buFont typeface="+mj-lt"/>
              <a:buAutoNum type="arabicPeriod"/>
            </a:pPr>
            <a:r>
              <a:rPr lang="fa-IR" sz="2800" dirty="0">
                <a:cs typeface="B Nazanin" pitchFamily="2" charset="-78"/>
              </a:rPr>
              <a:t>سختی کانیها</a:t>
            </a:r>
            <a:endParaRPr lang="en-US" sz="2800" dirty="0">
              <a:cs typeface="B Nazanin" pitchFamily="2" charset="-78"/>
            </a:endParaRPr>
          </a:p>
          <a:p>
            <a:pPr marL="457200" indent="-457200" algn="just" rtl="1">
              <a:buFont typeface="+mj-lt"/>
              <a:buAutoNum type="arabicPeriod"/>
            </a:pPr>
            <a:r>
              <a:rPr lang="fa-IR" sz="2800" dirty="0">
                <a:cs typeface="B Nazanin" pitchFamily="2" charset="-78"/>
              </a:rPr>
              <a:t>انرژی لازم برای تشکیل کانیها</a:t>
            </a:r>
            <a:endParaRPr lang="en-US" sz="2800" dirty="0">
              <a:cs typeface="B Nazanin" pitchFamily="2" charset="-78"/>
            </a:endParaRPr>
          </a:p>
          <a:p>
            <a:pPr marL="457200" indent="-457200" algn="just" rtl="1">
              <a:buFont typeface="+mj-lt"/>
              <a:buAutoNum type="arabicPeriod"/>
            </a:pPr>
            <a:r>
              <a:rPr lang="fa-IR" sz="2800" dirty="0">
                <a:cs typeface="B Nazanin" pitchFamily="2" charset="-78"/>
              </a:rPr>
              <a:t>مواد فرار موجود درسیال </a:t>
            </a:r>
            <a:endParaRPr lang="en-US" sz="2800" dirty="0">
              <a:cs typeface="B Nazanin" pitchFamily="2" charset="-78"/>
            </a:endParaRPr>
          </a:p>
          <a:p>
            <a:pPr marL="457200" indent="-457200" algn="just" rtl="1">
              <a:buFont typeface="+mj-lt"/>
              <a:buAutoNum type="arabicPeriod"/>
            </a:pPr>
            <a:r>
              <a:rPr lang="fa-IR" sz="2800" dirty="0">
                <a:cs typeface="B Nazanin" pitchFamily="2" charset="-78"/>
              </a:rPr>
              <a:t>نسبت فلز به گوگرد</a:t>
            </a:r>
            <a:endParaRPr lang="en-US" sz="2800" dirty="0">
              <a:cs typeface="B Nazanin" pitchFamily="2" charset="-78"/>
            </a:endParaRPr>
          </a:p>
          <a:p>
            <a:pPr marL="457200" indent="-457200" algn="just" rtl="1">
              <a:buFont typeface="+mj-lt"/>
              <a:buAutoNum type="arabicPeriod"/>
            </a:pPr>
            <a:r>
              <a:rPr lang="fa-IR" sz="2800" dirty="0">
                <a:cs typeface="B Nazanin" pitchFamily="2" charset="-78"/>
              </a:rPr>
              <a:t>پتانسیل های شیمیایی</a:t>
            </a:r>
            <a:endParaRPr lang="en-US" sz="2800" dirty="0">
              <a:cs typeface="B Nazanin" pitchFamily="2" charset="-78"/>
            </a:endParaRPr>
          </a:p>
          <a:p>
            <a:pPr marL="457200" indent="-457200" algn="just" rtl="1">
              <a:buFont typeface="+mj-lt"/>
              <a:buAutoNum type="arabicPeriod"/>
            </a:pPr>
            <a:r>
              <a:rPr lang="fa-IR" sz="2800" dirty="0">
                <a:cs typeface="B Nazanin" pitchFamily="2" charset="-78"/>
              </a:rPr>
              <a:t>خواص دیگر </a:t>
            </a:r>
            <a:r>
              <a:rPr lang="fa-IR" sz="2800" dirty="0" smtClean="0">
                <a:cs typeface="B Nazanin" pitchFamily="2" charset="-78"/>
              </a:rPr>
              <a:t>محیط</a:t>
            </a:r>
            <a:endParaRPr lang="en-US" sz="2800" dirty="0">
              <a:cs typeface="B Nazanin" pitchFamily="2" charset="-78"/>
            </a:endParaRPr>
          </a:p>
          <a:p>
            <a:pPr algn="just" rtl="1">
              <a:lnSpc>
                <a:spcPct val="150000"/>
              </a:lnSpc>
            </a:pP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1"/>
            <a:ext cx="8915400" cy="6694140"/>
          </a:xfrm>
          <a:prstGeom prst="rect">
            <a:avLst/>
          </a:prstGeom>
        </p:spPr>
        <p:txBody>
          <a:bodyPr wrap="square">
            <a:spAutoFit/>
          </a:bodyPr>
          <a:lstStyle/>
          <a:p>
            <a:pPr algn="just" rtl="1">
              <a:lnSpc>
                <a:spcPct val="150000"/>
              </a:lnSpc>
            </a:pPr>
            <a:r>
              <a:rPr lang="fa-IR" sz="3200" dirty="0">
                <a:solidFill>
                  <a:srgbClr val="FF0000"/>
                </a:solidFill>
              </a:rPr>
              <a:t>ژئومومتری (حرارت سنجی زمین) و مطالعات ایزوتوپی</a:t>
            </a:r>
            <a:endParaRPr lang="en-US" sz="3200" dirty="0">
              <a:solidFill>
                <a:srgbClr val="FF0000"/>
              </a:solidFill>
            </a:endParaRPr>
          </a:p>
          <a:p>
            <a:pPr algn="just" rtl="1">
              <a:lnSpc>
                <a:spcPct val="150000"/>
              </a:lnSpc>
            </a:pPr>
            <a:r>
              <a:rPr lang="fa-IR" sz="2400" dirty="0">
                <a:cs typeface="B Nazanin" pitchFamily="2" charset="-78"/>
              </a:rPr>
              <a:t>مطالعه انکلوزیونهای سیال یکی از مهمترین روشهای تعیین حرارت و فشار تشکیل کانه ها و در نتیجه کانسارهاست</a:t>
            </a:r>
            <a:endParaRPr lang="en-US" sz="2400" dirty="0">
              <a:cs typeface="B Nazanin" pitchFamily="2" charset="-78"/>
            </a:endParaRPr>
          </a:p>
          <a:p>
            <a:pPr algn="just" rtl="1">
              <a:lnSpc>
                <a:spcPct val="150000"/>
              </a:lnSpc>
            </a:pPr>
            <a:r>
              <a:rPr lang="fa-IR" sz="2800" dirty="0">
                <a:solidFill>
                  <a:srgbClr val="FF0000"/>
                </a:solidFill>
                <a:cs typeface="B Nazanin" pitchFamily="2" charset="-78"/>
              </a:rPr>
              <a:t>به طور کلی در انکلوزیونهای کانیهای سه نوع سیال شناخته شده است: اولیه، ثانویه کاذب و ثانویه</a:t>
            </a:r>
            <a:endParaRPr lang="en-US" sz="2800" dirty="0">
              <a:solidFill>
                <a:srgbClr val="FF0000"/>
              </a:solidFill>
              <a:cs typeface="B Nazanin" pitchFamily="2" charset="-78"/>
            </a:endParaRPr>
          </a:p>
          <a:p>
            <a:pPr algn="just" rtl="1">
              <a:lnSpc>
                <a:spcPct val="150000"/>
              </a:lnSpc>
            </a:pPr>
            <a:r>
              <a:rPr lang="fa-IR" dirty="0">
                <a:cs typeface="B Nazanin" pitchFamily="2" charset="-78"/>
              </a:rPr>
              <a:t>الف) انکلوزیونهای اولیه دسته ای هستند که پراکندگی آنها در داخل کانیها کاملا نامنظم است و هیچ گونه ساختار خاصی که نشان دهنده ورود و یا خروح مایع و یا گاز باشد ، در مقطع کانی قابل تشخیص نیست.</a:t>
            </a:r>
            <a:endParaRPr lang="en-US" dirty="0">
              <a:cs typeface="B Nazanin" pitchFamily="2" charset="-78"/>
            </a:endParaRPr>
          </a:p>
          <a:p>
            <a:pPr algn="just" rtl="1">
              <a:lnSpc>
                <a:spcPct val="150000"/>
              </a:lnSpc>
            </a:pPr>
            <a:r>
              <a:rPr lang="fa-IR" dirty="0" smtClean="0">
                <a:cs typeface="B Nazanin" pitchFamily="2" charset="-78"/>
              </a:rPr>
              <a:t>ب ) انکلوزیونهای </a:t>
            </a:r>
            <a:r>
              <a:rPr lang="fa-IR" dirty="0">
                <a:cs typeface="B Nazanin" pitchFamily="2" charset="-78"/>
              </a:rPr>
              <a:t>ثانویه کاذب دستهای هستند که پراکندگی آنها در سطو خاصی (رخ، ماکل و غیره) صورت می گیرد، ولی مانند دسته قبل ههیچ گونه عارضه ای که نشانگر ورود یا خروج مواد به انکلو زیون باشد، تشخیص داده نمی شود.</a:t>
            </a:r>
            <a:endParaRPr lang="en-US" dirty="0">
              <a:cs typeface="B Nazanin" pitchFamily="2" charset="-78"/>
            </a:endParaRPr>
          </a:p>
          <a:p>
            <a:pPr algn="just" rtl="1">
              <a:lnSpc>
                <a:spcPct val="150000"/>
              </a:lnSpc>
            </a:pPr>
            <a:r>
              <a:rPr lang="fa-IR" dirty="0" smtClean="0">
                <a:cs typeface="B Nazanin" pitchFamily="2" charset="-78"/>
              </a:rPr>
              <a:t>ج ) انکلوزیونهای </a:t>
            </a:r>
            <a:r>
              <a:rPr lang="fa-IR" dirty="0">
                <a:cs typeface="B Nazanin" pitchFamily="2" charset="-78"/>
              </a:rPr>
              <a:t>ثانویه دسته ای هستند که معمولا در رخها، شکافها و بخشهای کم مقاومت کانیها تشکیل می شوند وگاهی ممکن است مسیر حرکت مایع و یا گاز در آنها نیز قابل تشخیص باشد. این گونه انکلوزیونها معمولا برای مطالعات تفسیری قابل اطمینان نیستند</a:t>
            </a:r>
            <a:r>
              <a:rPr lang="fa-IR" dirty="0" smtClean="0">
                <a:cs typeface="B Nazanin" pitchFamily="2" charset="-78"/>
              </a:rPr>
              <a:t>.</a:t>
            </a:r>
            <a:endParaRPr lang="en-US" dirty="0" smtClean="0">
              <a:cs typeface="B Nazanin" pitchFamily="2" charset="-78"/>
            </a:endParaRPr>
          </a:p>
          <a:p>
            <a:pPr algn="just" rtl="1">
              <a:lnSpc>
                <a:spcPct val="150000"/>
              </a:lnSpc>
            </a:pPr>
            <a:endParaRPr lang="en-US" sz="24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1600200"/>
            <a:ext cx="8305800" cy="4800599"/>
          </a:xfrm>
        </p:spPr>
        <p:txBody>
          <a:bodyPr>
            <a:normAutofit lnSpcReduction="10000"/>
          </a:bodyPr>
          <a:lstStyle/>
          <a:p>
            <a:pPr algn="r"/>
            <a:r>
              <a:rPr lang="fa-IR" dirty="0" smtClean="0"/>
              <a:t>1)</a:t>
            </a:r>
            <a:r>
              <a:rPr lang="fa-IR" sz="3600" dirty="0" smtClean="0"/>
              <a:t>کانسار های آذرین و دگرگونی(دما بالا) و کانسار های رسوبی(دما پایین)</a:t>
            </a:r>
          </a:p>
          <a:p>
            <a:pPr algn="r"/>
            <a:endParaRPr lang="fa-IR" sz="3600" dirty="0"/>
          </a:p>
          <a:p>
            <a:pPr algn="r"/>
            <a:r>
              <a:rPr lang="fa-IR" sz="3600" dirty="0" smtClean="0"/>
              <a:t>2)نقطه وارونش</a:t>
            </a:r>
          </a:p>
          <a:p>
            <a:pPr algn="r"/>
            <a:endParaRPr lang="fa-IR" sz="3600" dirty="0"/>
          </a:p>
          <a:p>
            <a:pPr algn="r"/>
            <a:r>
              <a:rPr lang="fa-IR" sz="3600" dirty="0" smtClean="0"/>
              <a:t>3)کانی های شاخص و بافت های خاص و استیلوییت</a:t>
            </a:r>
          </a:p>
          <a:p>
            <a:pPr algn="r"/>
            <a:r>
              <a:rPr lang="fa-IR" sz="3600" dirty="0" smtClean="0"/>
              <a:t>4)پیروتین و آرسنوپیریت و کانی نقره دار</a:t>
            </a:r>
            <a:endParaRPr lang="en-US" dirty="0"/>
          </a:p>
        </p:txBody>
      </p:sp>
      <p:sp>
        <p:nvSpPr>
          <p:cNvPr id="3" name="Title 2"/>
          <p:cNvSpPr>
            <a:spLocks noGrp="1"/>
          </p:cNvSpPr>
          <p:nvPr>
            <p:ph type="ctrTitle"/>
          </p:nvPr>
        </p:nvSpPr>
        <p:spPr>
          <a:xfrm>
            <a:off x="1828800" y="76200"/>
            <a:ext cx="7175351" cy="1793167"/>
          </a:xfrm>
        </p:spPr>
        <p:txBody>
          <a:bodyPr/>
          <a:lstStyle/>
          <a:p>
            <a:pPr marL="182880" indent="0" algn="r">
              <a:buNone/>
            </a:pPr>
            <a:r>
              <a:rPr lang="fa-IR" sz="4000" dirty="0" smtClean="0"/>
              <a:t>انواع فرایند ها برای محاسبه </a:t>
            </a:r>
            <a:r>
              <a:rPr lang="fa-IR" dirty="0" smtClean="0"/>
              <a:t>ژیوترمومتری:</a:t>
            </a:r>
            <a:endParaRPr lang="en-US" dirty="0"/>
          </a:p>
        </p:txBody>
      </p:sp>
    </p:spTree>
    <p:extLst>
      <p:ext uri="{BB962C8B-B14F-4D97-AF65-F5344CB8AC3E}">
        <p14:creationId xmlns:p14="http://schemas.microsoft.com/office/powerpoint/2010/main" val="318047294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ششم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آشنایی با انواع ایزوتوپهای پایدار و ناپایدار و کاربرد هریک از آنها</a:t>
            </a: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334983378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 y="474345"/>
            <a:ext cx="8858250" cy="5555367"/>
          </a:xfrm>
          <a:prstGeom prst="rect">
            <a:avLst/>
          </a:prstGeom>
        </p:spPr>
        <p:txBody>
          <a:bodyPr wrap="square">
            <a:spAutoFit/>
          </a:bodyPr>
          <a:lstStyle/>
          <a:p>
            <a:pPr algn="just" rtl="1">
              <a:lnSpc>
                <a:spcPct val="125000"/>
              </a:lnSpc>
            </a:pPr>
            <a:r>
              <a:rPr lang="fa-IR" sz="3200" b="1" dirty="0" smtClean="0">
                <a:solidFill>
                  <a:srgbClr val="FF0000"/>
                </a:solidFill>
                <a:cs typeface="B Zar" pitchFamily="2" charset="-78"/>
              </a:rPr>
              <a:t>مطالعه </a:t>
            </a:r>
            <a:r>
              <a:rPr lang="fa-IR" sz="3200" b="1" dirty="0">
                <a:solidFill>
                  <a:srgbClr val="FF0000"/>
                </a:solidFill>
                <a:cs typeface="B Zar" pitchFamily="2" charset="-78"/>
              </a:rPr>
              <a:t>ایزوتوپهای پایدار</a:t>
            </a:r>
            <a:endParaRPr lang="en-US" sz="3200" b="1" dirty="0">
              <a:solidFill>
                <a:srgbClr val="FF0000"/>
              </a:solidFill>
              <a:cs typeface="B Zar" pitchFamily="2" charset="-78"/>
            </a:endParaRPr>
          </a:p>
          <a:p>
            <a:pPr algn="just" rtl="1">
              <a:lnSpc>
                <a:spcPct val="125000"/>
              </a:lnSpc>
            </a:pPr>
            <a:r>
              <a:rPr lang="fa-IR" sz="2800" dirty="0">
                <a:cs typeface="B Nazanin" pitchFamily="2" charset="-78"/>
              </a:rPr>
              <a:t>کر اسکف(1979) اشاره می کند که برای مطالعه خاستگاه چشمه های آبگرم مقایسه نسبت ایزوتوپهای سنگین اکسیژنو نیدروژن اهمیت بسیار زیادی دارذد وغالبا در چشمه های آبگرم این نسبت با آبهای سطحی تفاوت فراوان دارد.</a:t>
            </a:r>
            <a:endParaRPr lang="en-US" sz="2800" dirty="0">
              <a:cs typeface="B Nazanin" pitchFamily="2" charset="-78"/>
            </a:endParaRPr>
          </a:p>
          <a:p>
            <a:pPr algn="just" rtl="1">
              <a:lnSpc>
                <a:spcPct val="125000"/>
              </a:lnSpc>
            </a:pPr>
            <a:r>
              <a:rPr lang="fa-IR" sz="2800" dirty="0">
                <a:cs typeface="B Nazanin" pitchFamily="2" charset="-78"/>
              </a:rPr>
              <a:t> به عقیده تایلور (1973) هر نوع آب موجود در پوسته زمین (ماگمایی، دگرگونی، اقیانوسی، فسیل، جوی) از نظر مقدار ایزوتوپهای سنگین نیدروژن و اکسیژن دارای ارژش خاصی است</a:t>
            </a:r>
            <a:r>
              <a:rPr lang="fa-IR" sz="2800" dirty="0" smtClean="0">
                <a:cs typeface="B Nazanin" pitchFamily="2" charset="-78"/>
              </a:rPr>
              <a:t>.</a:t>
            </a:r>
          </a:p>
          <a:p>
            <a:pPr algn="just" rtl="1">
              <a:lnSpc>
                <a:spcPct val="125000"/>
              </a:lnSpc>
            </a:pPr>
            <a:r>
              <a:rPr lang="fa-IR" sz="2800" dirty="0" smtClean="0">
                <a:cs typeface="B Nazanin" pitchFamily="2" charset="-78"/>
              </a:rPr>
              <a:t>ایزوتوپ های پایدار</a:t>
            </a:r>
          </a:p>
          <a:p>
            <a:pPr algn="just" rtl="1">
              <a:lnSpc>
                <a:spcPct val="125000"/>
              </a:lnSpc>
            </a:pPr>
            <a:endParaRPr lang="fa-IR" sz="2800" dirty="0">
              <a:cs typeface="B Nazanin" pitchFamily="2" charset="-78"/>
            </a:endParaRPr>
          </a:p>
          <a:p>
            <a:pPr algn="just" rtl="1">
              <a:lnSpc>
                <a:spcPct val="125000"/>
              </a:lnSpc>
            </a:pPr>
            <a:r>
              <a:rPr lang="fa-IR" sz="2800" dirty="0" smtClean="0">
                <a:cs typeface="B Nazanin" pitchFamily="2" charset="-78"/>
              </a:rPr>
              <a:t>ایزوتوپ های نا پایدار</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143000" y="2057400"/>
            <a:ext cx="6858000" cy="4297680"/>
          </a:xfrm>
        </p:spPr>
        <p:txBody>
          <a:bodyPr>
            <a:normAutofit/>
          </a:bodyPr>
          <a:lstStyle/>
          <a:p>
            <a:pPr marL="45720" indent="0" algn="r">
              <a:buNone/>
            </a:pPr>
            <a:r>
              <a:rPr lang="fa-IR" sz="2400" dirty="0" smtClean="0">
                <a:cs typeface="B Titr" panose="00000700000000000000" pitchFamily="2" charset="-78"/>
              </a:rPr>
              <a:t>بخش اول: اصول</a:t>
            </a:r>
          </a:p>
          <a:p>
            <a:pPr marL="45720" indent="0" algn="r">
              <a:buNone/>
            </a:pPr>
            <a:r>
              <a:rPr lang="fa-IR" sz="2400" dirty="0" smtClean="0">
                <a:cs typeface="B Titr" panose="00000700000000000000" pitchFamily="2" charset="-78"/>
              </a:rPr>
              <a:t>چگونگی تشکیل کانسارها</a:t>
            </a:r>
          </a:p>
          <a:p>
            <a:pPr marL="45720" indent="0" algn="r">
              <a:buNone/>
            </a:pPr>
            <a:r>
              <a:rPr lang="fa-IR" sz="2400" dirty="0" smtClean="0">
                <a:cs typeface="B Titr" panose="00000700000000000000" pitchFamily="2" charset="-78"/>
              </a:rPr>
              <a:t>کنترل کننده های تشکیل کانسارها</a:t>
            </a:r>
          </a:p>
          <a:p>
            <a:pPr marL="45720" indent="0" algn="r">
              <a:buNone/>
            </a:pPr>
            <a:r>
              <a:rPr lang="fa-IR" sz="2400" dirty="0" smtClean="0">
                <a:cs typeface="B Titr" panose="00000700000000000000" pitchFamily="2" charset="-78"/>
              </a:rPr>
              <a:t>دگرسانی</a:t>
            </a:r>
          </a:p>
          <a:p>
            <a:pPr marL="45720" indent="0" algn="r">
              <a:buNone/>
            </a:pPr>
            <a:r>
              <a:rPr lang="fa-IR" sz="2400" dirty="0" smtClean="0">
                <a:cs typeface="B Titr" panose="00000700000000000000" pitchFamily="2" charset="-78"/>
              </a:rPr>
              <a:t>باطله ها</a:t>
            </a:r>
          </a:p>
          <a:p>
            <a:pPr marL="45720" indent="0" algn="r">
              <a:buNone/>
            </a:pPr>
            <a:r>
              <a:rPr lang="fa-IR" sz="2400" dirty="0" smtClean="0">
                <a:cs typeface="B Titr" panose="00000700000000000000" pitchFamily="2" charset="-78"/>
              </a:rPr>
              <a:t>پاراژنز</a:t>
            </a:r>
          </a:p>
          <a:p>
            <a:pPr marL="45720" indent="0" algn="r">
              <a:buNone/>
            </a:pPr>
            <a:r>
              <a:rPr lang="fa-IR" sz="2400" dirty="0" smtClean="0">
                <a:cs typeface="B Titr" panose="00000700000000000000" pitchFamily="2" charset="-78"/>
              </a:rPr>
              <a:t>ژئومتری و مطالعات ایزوتوپی</a:t>
            </a:r>
          </a:p>
          <a:p>
            <a:pPr marL="45720" indent="0" algn="r">
              <a:buNone/>
            </a:pPr>
            <a:r>
              <a:rPr lang="fa-IR" sz="2400" dirty="0" smtClean="0">
                <a:cs typeface="B Titr" panose="00000700000000000000" pitchFamily="2" charset="-78"/>
              </a:rPr>
              <a:t>بخش دوم: کانسارها</a:t>
            </a:r>
          </a:p>
          <a:p>
            <a:pPr marL="45720" indent="0" algn="r">
              <a:buNone/>
            </a:pPr>
            <a:r>
              <a:rPr lang="fa-IR" sz="2400" dirty="0" smtClean="0">
                <a:cs typeface="B Titr" panose="00000700000000000000" pitchFamily="2" charset="-78"/>
              </a:rPr>
              <a:t>بخش سوم: ذخائر غیر فلزی</a:t>
            </a:r>
            <a:endParaRPr lang="en-US" sz="2400" dirty="0">
              <a:cs typeface="B Titr" panose="00000700000000000000" pitchFamily="2" charset="-78"/>
            </a:endParaRPr>
          </a:p>
        </p:txBody>
      </p:sp>
      <p:sp>
        <p:nvSpPr>
          <p:cNvPr id="2" name="Rounded Rectangle 1"/>
          <p:cNvSpPr/>
          <p:nvPr/>
        </p:nvSpPr>
        <p:spPr>
          <a:xfrm>
            <a:off x="2781300" y="457200"/>
            <a:ext cx="35814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4000" dirty="0" smtClean="0">
                <a:solidFill>
                  <a:schemeClr val="tx1"/>
                </a:solidFill>
                <a:cs typeface="B Titr" panose="00000700000000000000" pitchFamily="2" charset="-78"/>
              </a:rPr>
              <a:t>طرح درس</a:t>
            </a:r>
            <a:endParaRPr lang="en-US" sz="4000" dirty="0">
              <a:solidFill>
                <a:schemeClr val="tx1"/>
              </a:solidFill>
              <a:cs typeface="B Titr" panose="00000700000000000000" pitchFamily="2" charset="-78"/>
            </a:endParaRPr>
          </a:p>
        </p:txBody>
      </p:sp>
    </p:spTree>
    <p:extLst>
      <p:ext uri="{BB962C8B-B14F-4D97-AF65-F5344CB8AC3E}">
        <p14:creationId xmlns:p14="http://schemas.microsoft.com/office/powerpoint/2010/main" val="125198602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143000"/>
            <a:ext cx="8534399" cy="5638799"/>
          </a:xfrm>
        </p:spPr>
        <p:txBody>
          <a:bodyPr>
            <a:normAutofit/>
          </a:bodyPr>
          <a:lstStyle/>
          <a:p>
            <a:pPr algn="r"/>
            <a:r>
              <a:rPr lang="fa-IR" sz="2400" dirty="0" smtClean="0"/>
              <a:t>ایزوتوپ هایی هستند که پرتو زا نبوده و تجزیه رادیو اکتیو ندارند.برای سن سنجی مناسب نیستند برای تعیین دما مناسب اند.</a:t>
            </a:r>
          </a:p>
          <a:p>
            <a:pPr algn="r"/>
            <a:endParaRPr lang="fa-IR" sz="2400" dirty="0"/>
          </a:p>
          <a:p>
            <a:pPr algn="r"/>
            <a:r>
              <a:rPr lang="en-US" sz="2400" dirty="0" smtClean="0"/>
              <a:t>(H</a:t>
            </a:r>
            <a:r>
              <a:rPr lang="fa-IR" sz="2400" dirty="0" smtClean="0"/>
              <a:t>1)هیدروژن(</a:t>
            </a:r>
          </a:p>
          <a:p>
            <a:pPr algn="r"/>
            <a:endParaRPr lang="fa-IR" sz="2400" dirty="0"/>
          </a:p>
          <a:p>
            <a:pPr algn="r"/>
            <a:r>
              <a:rPr lang="en-US" sz="2400" dirty="0" smtClean="0"/>
              <a:t>(O</a:t>
            </a:r>
            <a:r>
              <a:rPr lang="fa-IR" sz="2400" dirty="0" smtClean="0"/>
              <a:t>2)اکسیژن(</a:t>
            </a:r>
            <a:endParaRPr lang="en-US" sz="2400" dirty="0"/>
          </a:p>
          <a:p>
            <a:pPr algn="r"/>
            <a:endParaRPr lang="en-US" sz="2400" dirty="0" smtClean="0"/>
          </a:p>
          <a:p>
            <a:pPr algn="r"/>
            <a:r>
              <a:rPr lang="en-US" sz="2400" dirty="0" smtClean="0"/>
              <a:t>(C</a:t>
            </a:r>
            <a:r>
              <a:rPr lang="fa-IR" sz="2400" dirty="0" smtClean="0"/>
              <a:t>)کربن(</a:t>
            </a:r>
            <a:r>
              <a:rPr lang="en-US" sz="2400" dirty="0" smtClean="0"/>
              <a:t>3</a:t>
            </a:r>
            <a:endParaRPr lang="fa-IR" sz="2400" dirty="0" smtClean="0"/>
          </a:p>
          <a:p>
            <a:pPr algn="r"/>
            <a:endParaRPr lang="fa-IR" sz="2400" dirty="0"/>
          </a:p>
          <a:p>
            <a:pPr algn="r"/>
            <a:r>
              <a:rPr lang="en-US" sz="2400" dirty="0" smtClean="0"/>
              <a:t>(S</a:t>
            </a:r>
            <a:r>
              <a:rPr lang="fa-IR" sz="2400" dirty="0" smtClean="0"/>
              <a:t>4)گوگرد(</a:t>
            </a:r>
            <a:endParaRPr lang="en-US" sz="2400" dirty="0"/>
          </a:p>
        </p:txBody>
      </p:sp>
      <p:sp>
        <p:nvSpPr>
          <p:cNvPr id="3" name="Title 2"/>
          <p:cNvSpPr>
            <a:spLocks noGrp="1"/>
          </p:cNvSpPr>
          <p:nvPr>
            <p:ph type="ctrTitle"/>
          </p:nvPr>
        </p:nvSpPr>
        <p:spPr>
          <a:xfrm>
            <a:off x="1808181" y="152400"/>
            <a:ext cx="7335819" cy="1725057"/>
          </a:xfrm>
        </p:spPr>
        <p:txBody>
          <a:bodyPr/>
          <a:lstStyle/>
          <a:p>
            <a:pPr marL="182880" indent="0" algn="r">
              <a:buNone/>
            </a:pPr>
            <a:r>
              <a:rPr lang="fa-IR" dirty="0" smtClean="0"/>
              <a:t>ایزوتوپ های پایدار:</a:t>
            </a:r>
            <a:endParaRPr lang="en-US" dirty="0"/>
          </a:p>
        </p:txBody>
      </p:sp>
    </p:spTree>
    <p:extLst>
      <p:ext uri="{BB962C8B-B14F-4D97-AF65-F5344CB8AC3E}">
        <p14:creationId xmlns:p14="http://schemas.microsoft.com/office/powerpoint/2010/main" val="185478025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143000"/>
            <a:ext cx="8839199" cy="5562599"/>
          </a:xfrm>
        </p:spPr>
        <p:txBody>
          <a:bodyPr>
            <a:normAutofit/>
          </a:bodyPr>
          <a:lstStyle/>
          <a:p>
            <a:pPr algn="r"/>
            <a:r>
              <a:rPr lang="fa-IR" sz="2400" dirty="0" smtClean="0"/>
              <a:t>ایزوتوپ های هستند که متلاشی شده و دارای نیمه عمر هستند برای تعیین سن مناسب اند.</a:t>
            </a:r>
          </a:p>
          <a:p>
            <a:pPr algn="r"/>
            <a:endParaRPr lang="fa-IR" sz="2400" dirty="0"/>
          </a:p>
          <a:p>
            <a:pPr algn="r"/>
            <a:endParaRPr lang="fa-IR" sz="2400" dirty="0" smtClean="0"/>
          </a:p>
          <a:p>
            <a:pPr algn="r"/>
            <a:r>
              <a:rPr lang="en-US" sz="2400" dirty="0"/>
              <a:t>(</a:t>
            </a:r>
            <a:r>
              <a:rPr lang="en-US" sz="2400" dirty="0" err="1" smtClean="0"/>
              <a:t>Sr</a:t>
            </a:r>
            <a:r>
              <a:rPr lang="fa-IR" sz="2400" dirty="0" smtClean="0"/>
              <a:t>استرانسیم(</a:t>
            </a:r>
            <a:r>
              <a:rPr lang="en-US" sz="2400" dirty="0" smtClean="0"/>
              <a:t>-(</a:t>
            </a:r>
            <a:r>
              <a:rPr lang="en-US" sz="2400" dirty="0" err="1" smtClean="0"/>
              <a:t>Rb</a:t>
            </a:r>
            <a:r>
              <a:rPr lang="fa-IR" sz="2400" dirty="0" smtClean="0"/>
              <a:t>روبیدیوم(</a:t>
            </a:r>
            <a:endParaRPr lang="fa-IR" sz="2400" dirty="0"/>
          </a:p>
          <a:p>
            <a:pPr algn="r"/>
            <a:endParaRPr lang="fa-IR" sz="2400" dirty="0" smtClean="0"/>
          </a:p>
          <a:p>
            <a:pPr algn="r"/>
            <a:endParaRPr lang="fa-IR" sz="2400" dirty="0"/>
          </a:p>
          <a:p>
            <a:pPr algn="r"/>
            <a:endParaRPr lang="fa-IR" sz="2400" dirty="0" smtClean="0"/>
          </a:p>
          <a:p>
            <a:pPr algn="r"/>
            <a:r>
              <a:rPr lang="en-US" sz="2400" dirty="0" smtClean="0"/>
              <a:t>(U</a:t>
            </a:r>
            <a:r>
              <a:rPr lang="fa-IR" sz="2400" dirty="0" smtClean="0"/>
              <a:t>-اورانیوم(</a:t>
            </a:r>
            <a:r>
              <a:rPr lang="en-US" sz="2400" dirty="0" smtClean="0"/>
              <a:t>(</a:t>
            </a:r>
            <a:r>
              <a:rPr lang="en-US" sz="2400" dirty="0" err="1" smtClean="0"/>
              <a:t>Pb</a:t>
            </a:r>
            <a:r>
              <a:rPr lang="fa-IR" sz="2400" dirty="0" smtClean="0"/>
              <a:t>سرب(</a:t>
            </a:r>
            <a:endParaRPr lang="en-US" sz="2400" dirty="0"/>
          </a:p>
        </p:txBody>
      </p:sp>
      <p:sp>
        <p:nvSpPr>
          <p:cNvPr id="3" name="Title 2"/>
          <p:cNvSpPr>
            <a:spLocks noGrp="1"/>
          </p:cNvSpPr>
          <p:nvPr>
            <p:ph type="ctrTitle"/>
          </p:nvPr>
        </p:nvSpPr>
        <p:spPr>
          <a:xfrm>
            <a:off x="1905000" y="76200"/>
            <a:ext cx="7175351" cy="1793167"/>
          </a:xfrm>
        </p:spPr>
        <p:txBody>
          <a:bodyPr/>
          <a:lstStyle/>
          <a:p>
            <a:pPr marL="182880" indent="0" algn="r">
              <a:buNone/>
            </a:pPr>
            <a:r>
              <a:rPr lang="fa-IR" dirty="0" smtClean="0"/>
              <a:t>ایزوتوپ های ناپایدار:</a:t>
            </a:r>
            <a:endParaRPr lang="en-US" dirty="0"/>
          </a:p>
        </p:txBody>
      </p:sp>
    </p:spTree>
    <p:extLst>
      <p:ext uri="{BB962C8B-B14F-4D97-AF65-F5344CB8AC3E}">
        <p14:creationId xmlns:p14="http://schemas.microsoft.com/office/powerpoint/2010/main" val="344425033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هفتم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آشنایی با انواع کانسارهای درونی و بیرونی</a:t>
            </a:r>
          </a:p>
          <a:p>
            <a:pPr marL="0" indent="0" algn="just" rtl="1">
              <a:lnSpc>
                <a:spcPct val="150000"/>
              </a:lnSpc>
              <a:buNone/>
              <a:defRPr/>
            </a:pPr>
            <a:r>
              <a:rPr lang="fa-IR" altLang="en-US" sz="1800" dirty="0" smtClean="0">
                <a:cs typeface="B Titr" panose="00000700000000000000" pitchFamily="2" charset="-78"/>
              </a:rPr>
              <a:t>چگونگی تشکیل کرومیت در سنگ های اولترابازیک</a:t>
            </a: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66486006"/>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371600"/>
            <a:ext cx="5795010" cy="3046988"/>
          </a:xfrm>
          <a:prstGeom prst="rect">
            <a:avLst/>
          </a:prstGeom>
        </p:spPr>
        <p:txBody>
          <a:bodyPr wrap="square">
            <a:spAutoFit/>
          </a:bodyPr>
          <a:lstStyle/>
          <a:p>
            <a:pPr algn="ctr" rtl="1"/>
            <a:r>
              <a:rPr lang="fa-IR" sz="9600" b="1" dirty="0">
                <a:cs typeface="B Zar" pitchFamily="2" charset="-78"/>
              </a:rPr>
              <a:t>بخش دوم</a:t>
            </a:r>
            <a:endParaRPr lang="en-US" sz="9600" b="1" dirty="0">
              <a:cs typeface="B Zar" pitchFamily="2" charset="-78"/>
            </a:endParaRPr>
          </a:p>
          <a:p>
            <a:pPr algn="ctr"/>
            <a:r>
              <a:rPr lang="fa-IR" sz="9600" b="1" dirty="0">
                <a:cs typeface="B Zar" pitchFamily="2" charset="-78"/>
              </a:rPr>
              <a:t>کانسارها</a:t>
            </a:r>
            <a:endParaRPr lang="en-US" sz="9600" b="1" dirty="0">
              <a:cs typeface="B Zar"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1654" y="457200"/>
            <a:ext cx="4778873" cy="461665"/>
          </a:xfrm>
          <a:prstGeom prst="rect">
            <a:avLst/>
          </a:prstGeom>
        </p:spPr>
        <p:txBody>
          <a:bodyPr wrap="none">
            <a:spAutoFit/>
          </a:bodyPr>
          <a:lstStyle/>
          <a:p>
            <a:pPr algn="r" rtl="1"/>
            <a:r>
              <a:rPr lang="fa-IR" sz="2400" dirty="0">
                <a:solidFill>
                  <a:srgbClr val="FF0000"/>
                </a:solidFill>
              </a:rPr>
              <a:t>رده بندی </a:t>
            </a:r>
            <a:r>
              <a:rPr lang="fa-IR" sz="2400" dirty="0" smtClean="0">
                <a:solidFill>
                  <a:srgbClr val="FF0000"/>
                </a:solidFill>
              </a:rPr>
              <a:t>کانسارها(طبق نظر نیگلی)</a:t>
            </a:r>
            <a:endParaRPr lang="en-US" sz="2400" dirty="0">
              <a:solidFill>
                <a:srgbClr val="FF0000"/>
              </a:solidFill>
            </a:endParaRPr>
          </a:p>
        </p:txBody>
      </p:sp>
      <p:sp>
        <p:nvSpPr>
          <p:cNvPr id="3" name="TextBox 2"/>
          <p:cNvSpPr txBox="1"/>
          <p:nvPr/>
        </p:nvSpPr>
        <p:spPr>
          <a:xfrm>
            <a:off x="7806690" y="3554968"/>
            <a:ext cx="838200" cy="369332"/>
          </a:xfrm>
          <a:prstGeom prst="rect">
            <a:avLst/>
          </a:prstGeom>
          <a:noFill/>
        </p:spPr>
        <p:txBody>
          <a:bodyPr wrap="square" rtlCol="0">
            <a:spAutoFit/>
          </a:bodyPr>
          <a:lstStyle/>
          <a:p>
            <a:r>
              <a:rPr lang="fa-IR" dirty="0" smtClean="0"/>
              <a:t>کانسارها</a:t>
            </a:r>
            <a:endParaRPr lang="en-US" dirty="0"/>
          </a:p>
        </p:txBody>
      </p:sp>
      <p:sp>
        <p:nvSpPr>
          <p:cNvPr id="4" name="Right Brace 3"/>
          <p:cNvSpPr/>
          <p:nvPr/>
        </p:nvSpPr>
        <p:spPr>
          <a:xfrm>
            <a:off x="7105650" y="1219200"/>
            <a:ext cx="533400" cy="50408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ight Brace 4"/>
          <p:cNvSpPr/>
          <p:nvPr/>
        </p:nvSpPr>
        <p:spPr>
          <a:xfrm>
            <a:off x="5943600" y="1196340"/>
            <a:ext cx="304800" cy="252043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ight Brace 5"/>
          <p:cNvSpPr/>
          <p:nvPr/>
        </p:nvSpPr>
        <p:spPr>
          <a:xfrm>
            <a:off x="5943600" y="4299465"/>
            <a:ext cx="304800" cy="20690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p:cNvSpPr txBox="1"/>
          <p:nvPr/>
        </p:nvSpPr>
        <p:spPr>
          <a:xfrm>
            <a:off x="6362700" y="4918501"/>
            <a:ext cx="838200" cy="830997"/>
          </a:xfrm>
          <a:prstGeom prst="rect">
            <a:avLst/>
          </a:prstGeom>
          <a:noFill/>
        </p:spPr>
        <p:txBody>
          <a:bodyPr wrap="square" rtlCol="0">
            <a:spAutoFit/>
          </a:bodyPr>
          <a:lstStyle/>
          <a:p>
            <a:r>
              <a:rPr lang="fa-IR" sz="1600" dirty="0" smtClean="0">
                <a:cs typeface="B Nazanin" pitchFamily="2" charset="-78"/>
              </a:rPr>
              <a:t>کانسارهای خروجی یا آتشفشانی</a:t>
            </a:r>
            <a:endParaRPr lang="en-US" sz="1600" dirty="0">
              <a:cs typeface="B Nazanin" pitchFamily="2" charset="-78"/>
            </a:endParaRPr>
          </a:p>
        </p:txBody>
      </p:sp>
      <p:sp>
        <p:nvSpPr>
          <p:cNvPr id="8" name="TextBox 7"/>
          <p:cNvSpPr txBox="1"/>
          <p:nvPr/>
        </p:nvSpPr>
        <p:spPr>
          <a:xfrm>
            <a:off x="6362700" y="2271891"/>
            <a:ext cx="952500" cy="646331"/>
          </a:xfrm>
          <a:prstGeom prst="rect">
            <a:avLst/>
          </a:prstGeom>
          <a:noFill/>
        </p:spPr>
        <p:txBody>
          <a:bodyPr wrap="square" rtlCol="0">
            <a:spAutoFit/>
          </a:bodyPr>
          <a:lstStyle/>
          <a:p>
            <a:r>
              <a:rPr lang="fa-IR" dirty="0" smtClean="0">
                <a:cs typeface="B Nazanin" pitchFamily="2" charset="-78"/>
              </a:rPr>
              <a:t>کانسارهای نفوذی</a:t>
            </a:r>
            <a:endParaRPr lang="en-US" dirty="0">
              <a:cs typeface="B Nazanin" pitchFamily="2" charset="-78"/>
            </a:endParaRPr>
          </a:p>
        </p:txBody>
      </p:sp>
      <p:sp>
        <p:nvSpPr>
          <p:cNvPr id="9" name="TextBox 8"/>
          <p:cNvSpPr txBox="1"/>
          <p:nvPr/>
        </p:nvSpPr>
        <p:spPr>
          <a:xfrm>
            <a:off x="4385309" y="1196340"/>
            <a:ext cx="1198246" cy="369332"/>
          </a:xfrm>
          <a:prstGeom prst="rect">
            <a:avLst/>
          </a:prstGeom>
          <a:noFill/>
        </p:spPr>
        <p:txBody>
          <a:bodyPr wrap="square" rtlCol="0">
            <a:spAutoFit/>
          </a:bodyPr>
          <a:lstStyle/>
          <a:p>
            <a:r>
              <a:rPr lang="fa-IR" dirty="0" smtClean="0"/>
              <a:t>اورتوماگمایی</a:t>
            </a:r>
            <a:endParaRPr lang="en-US" dirty="0"/>
          </a:p>
        </p:txBody>
      </p:sp>
      <p:sp>
        <p:nvSpPr>
          <p:cNvPr id="10" name="TextBox 9"/>
          <p:cNvSpPr txBox="1"/>
          <p:nvPr/>
        </p:nvSpPr>
        <p:spPr>
          <a:xfrm>
            <a:off x="4381499" y="3298982"/>
            <a:ext cx="838200" cy="369332"/>
          </a:xfrm>
          <a:prstGeom prst="rect">
            <a:avLst/>
          </a:prstGeom>
          <a:noFill/>
        </p:spPr>
        <p:txBody>
          <a:bodyPr wrap="square" rtlCol="0">
            <a:spAutoFit/>
          </a:bodyPr>
          <a:lstStyle/>
          <a:p>
            <a:r>
              <a:rPr lang="fa-IR" dirty="0" smtClean="0">
                <a:cs typeface="B Nazanin" pitchFamily="2" charset="-78"/>
              </a:rPr>
              <a:t>گرمایی</a:t>
            </a:r>
            <a:endParaRPr lang="en-US" dirty="0">
              <a:cs typeface="B Nazanin" pitchFamily="2" charset="-78"/>
            </a:endParaRPr>
          </a:p>
        </p:txBody>
      </p:sp>
      <p:sp>
        <p:nvSpPr>
          <p:cNvPr id="11" name="TextBox 10"/>
          <p:cNvSpPr txBox="1"/>
          <p:nvPr/>
        </p:nvSpPr>
        <p:spPr>
          <a:xfrm>
            <a:off x="4160520" y="1983908"/>
            <a:ext cx="1935480" cy="369332"/>
          </a:xfrm>
          <a:prstGeom prst="rect">
            <a:avLst/>
          </a:prstGeom>
          <a:noFill/>
        </p:spPr>
        <p:txBody>
          <a:bodyPr wrap="square" rtlCol="0">
            <a:spAutoFit/>
          </a:bodyPr>
          <a:lstStyle/>
          <a:p>
            <a:r>
              <a:rPr lang="fa-IR" dirty="0" smtClean="0">
                <a:cs typeface="B Nazanin" pitchFamily="2" charset="-78"/>
              </a:rPr>
              <a:t>پنوماتولیتی  به پگماتیتی</a:t>
            </a:r>
            <a:endParaRPr lang="en-US" dirty="0">
              <a:cs typeface="B Nazanin" pitchFamily="2" charset="-78"/>
            </a:endParaRPr>
          </a:p>
        </p:txBody>
      </p:sp>
      <p:sp>
        <p:nvSpPr>
          <p:cNvPr id="12" name="Right Brace 11"/>
          <p:cNvSpPr/>
          <p:nvPr/>
        </p:nvSpPr>
        <p:spPr>
          <a:xfrm>
            <a:off x="3924300" y="1066800"/>
            <a:ext cx="190500" cy="66919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ight Brace 12"/>
          <p:cNvSpPr/>
          <p:nvPr/>
        </p:nvSpPr>
        <p:spPr>
          <a:xfrm>
            <a:off x="3920490" y="1861721"/>
            <a:ext cx="190500" cy="884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Brace 13"/>
          <p:cNvSpPr/>
          <p:nvPr/>
        </p:nvSpPr>
        <p:spPr>
          <a:xfrm>
            <a:off x="3920490" y="2845832"/>
            <a:ext cx="190500" cy="120753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3924300" y="4361141"/>
            <a:ext cx="2023110" cy="1754326"/>
          </a:xfrm>
          <a:prstGeom prst="rect">
            <a:avLst/>
          </a:prstGeom>
          <a:noFill/>
        </p:spPr>
        <p:txBody>
          <a:bodyPr wrap="square" rtlCol="0">
            <a:spAutoFit/>
          </a:bodyPr>
          <a:lstStyle/>
          <a:p>
            <a:pPr algn="r" rtl="1"/>
            <a:r>
              <a:rPr lang="fa-IR" dirty="0" smtClean="0">
                <a:cs typeface="B Nazanin" pitchFamily="2" charset="-78"/>
              </a:rPr>
              <a:t>قلع-بیسموت-نقره</a:t>
            </a:r>
          </a:p>
          <a:p>
            <a:pPr algn="r" rtl="1"/>
            <a:r>
              <a:rPr lang="fa-IR" dirty="0" smtClean="0">
                <a:cs typeface="B Nazanin" pitchFamily="2" charset="-78"/>
              </a:rPr>
              <a:t>فلزات سنگین</a:t>
            </a:r>
          </a:p>
          <a:p>
            <a:pPr algn="r" rtl="1"/>
            <a:r>
              <a:rPr lang="fa-IR" dirty="0" smtClean="0">
                <a:cs typeface="B Nazanin" pitchFamily="2" charset="-78"/>
              </a:rPr>
              <a:t>طلا – نقره</a:t>
            </a:r>
          </a:p>
          <a:p>
            <a:pPr algn="r" rtl="1"/>
            <a:r>
              <a:rPr lang="fa-IR" dirty="0" smtClean="0">
                <a:cs typeface="B Nazanin" pitchFamily="2" charset="-78"/>
              </a:rPr>
              <a:t>انتیموئن –جیوه</a:t>
            </a:r>
          </a:p>
          <a:p>
            <a:pPr algn="r" rtl="1"/>
            <a:r>
              <a:rPr lang="fa-IR" dirty="0" smtClean="0">
                <a:cs typeface="B Nazanin" pitchFamily="2" charset="-78"/>
              </a:rPr>
              <a:t>مس خالص طبیعی</a:t>
            </a:r>
          </a:p>
          <a:p>
            <a:pPr algn="r" rtl="1"/>
            <a:r>
              <a:rPr lang="fa-IR" dirty="0" smtClean="0">
                <a:cs typeface="B Nazanin" pitchFamily="2" charset="-78"/>
              </a:rPr>
              <a:t>ذخایر بیوشیمیایی</a:t>
            </a:r>
            <a:endParaRPr lang="en-US" dirty="0">
              <a:cs typeface="B Nazanin" pitchFamily="2" charset="-78"/>
            </a:endParaRPr>
          </a:p>
        </p:txBody>
      </p:sp>
      <p:sp>
        <p:nvSpPr>
          <p:cNvPr id="17" name="TextBox 16"/>
          <p:cNvSpPr txBox="1"/>
          <p:nvPr/>
        </p:nvSpPr>
        <p:spPr>
          <a:xfrm>
            <a:off x="1676400" y="1085611"/>
            <a:ext cx="2244090" cy="646331"/>
          </a:xfrm>
          <a:prstGeom prst="rect">
            <a:avLst/>
          </a:prstGeom>
          <a:noFill/>
        </p:spPr>
        <p:txBody>
          <a:bodyPr wrap="square" rtlCol="0">
            <a:spAutoFit/>
          </a:bodyPr>
          <a:lstStyle/>
          <a:p>
            <a:pPr algn="r" rtl="1"/>
            <a:r>
              <a:rPr lang="fa-IR" dirty="0" smtClean="0">
                <a:cs typeface="B Nazanin" pitchFamily="2" charset="-78"/>
              </a:rPr>
              <a:t>الماس – پلاتین – کرپ</a:t>
            </a:r>
          </a:p>
          <a:p>
            <a:pPr algn="r" rtl="1"/>
            <a:r>
              <a:rPr lang="fa-IR" dirty="0" smtClean="0">
                <a:cs typeface="B Nazanin" pitchFamily="2" charset="-78"/>
              </a:rPr>
              <a:t>تیتان-آهن – نیکل - مس</a:t>
            </a:r>
            <a:endParaRPr lang="en-US" dirty="0">
              <a:cs typeface="B Nazanin" pitchFamily="2" charset="-78"/>
            </a:endParaRPr>
          </a:p>
        </p:txBody>
      </p:sp>
      <p:sp>
        <p:nvSpPr>
          <p:cNvPr id="18" name="TextBox 17"/>
          <p:cNvSpPr txBox="1"/>
          <p:nvPr/>
        </p:nvSpPr>
        <p:spPr>
          <a:xfrm>
            <a:off x="228600" y="1902559"/>
            <a:ext cx="3691890" cy="923330"/>
          </a:xfrm>
          <a:prstGeom prst="rect">
            <a:avLst/>
          </a:prstGeom>
          <a:noFill/>
        </p:spPr>
        <p:txBody>
          <a:bodyPr wrap="square" rtlCol="0">
            <a:spAutoFit/>
          </a:bodyPr>
          <a:lstStyle/>
          <a:p>
            <a:pPr algn="r" rtl="1"/>
            <a:r>
              <a:rPr lang="fa-IR" dirty="0" smtClean="0">
                <a:cs typeface="B Nazanin" pitchFamily="2" charset="-78"/>
              </a:rPr>
              <a:t>فلزات سنگین – فسفر - تیتان</a:t>
            </a:r>
          </a:p>
          <a:p>
            <a:pPr algn="r" rtl="1"/>
            <a:r>
              <a:rPr lang="fa-IR" dirty="0" smtClean="0">
                <a:cs typeface="B Nazanin" pitchFamily="2" charset="-78"/>
              </a:rPr>
              <a:t>فلوئوریت – بر – قلع – مولیبدن – تنگستن</a:t>
            </a:r>
          </a:p>
          <a:p>
            <a:pPr algn="r" rtl="1"/>
            <a:r>
              <a:rPr lang="fa-IR" dirty="0" smtClean="0">
                <a:cs typeface="B Nazanin" pitchFamily="2" charset="-78"/>
              </a:rPr>
              <a:t>تورمالین – کوارتز به  صورت همراه</a:t>
            </a:r>
            <a:endParaRPr lang="en-US" dirty="0">
              <a:cs typeface="B Nazanin" pitchFamily="2" charset="-78"/>
            </a:endParaRPr>
          </a:p>
        </p:txBody>
      </p:sp>
      <p:sp>
        <p:nvSpPr>
          <p:cNvPr id="19" name="TextBox 18"/>
          <p:cNvSpPr txBox="1"/>
          <p:nvPr/>
        </p:nvSpPr>
        <p:spPr>
          <a:xfrm>
            <a:off x="685800" y="2872055"/>
            <a:ext cx="3234690" cy="1200329"/>
          </a:xfrm>
          <a:prstGeom prst="rect">
            <a:avLst/>
          </a:prstGeom>
          <a:noFill/>
        </p:spPr>
        <p:txBody>
          <a:bodyPr wrap="square" rtlCol="0">
            <a:spAutoFit/>
          </a:bodyPr>
          <a:lstStyle/>
          <a:p>
            <a:pPr algn="r" rtl="1"/>
            <a:r>
              <a:rPr lang="fa-IR" dirty="0" smtClean="0">
                <a:cs typeface="B Nazanin" pitchFamily="2" charset="-78"/>
              </a:rPr>
              <a:t>آهن – مس – طلا – ارسنیک</a:t>
            </a:r>
          </a:p>
          <a:p>
            <a:pPr algn="r" rtl="1"/>
            <a:r>
              <a:rPr lang="fa-IR" dirty="0" smtClean="0">
                <a:cs typeface="B Nazanin" pitchFamily="2" charset="-78"/>
              </a:rPr>
              <a:t>سرب – روی – نقره</a:t>
            </a:r>
          </a:p>
          <a:p>
            <a:pPr algn="r" rtl="1"/>
            <a:r>
              <a:rPr lang="fa-IR" dirty="0" smtClean="0">
                <a:cs typeface="B Nazanin" pitchFamily="2" charset="-78"/>
              </a:rPr>
              <a:t>نیکل – کبالت – ارسنیک – نقره –</a:t>
            </a:r>
          </a:p>
          <a:p>
            <a:pPr algn="r" rtl="1"/>
            <a:r>
              <a:rPr lang="fa-IR" dirty="0" smtClean="0">
                <a:cs typeface="B Nazanin" pitchFamily="2" charset="-78"/>
              </a:rPr>
              <a:t>کربنات – اکسید – سولفات - فلوئور</a:t>
            </a:r>
            <a:endParaRPr lang="en-US" dirty="0">
              <a:cs typeface="B Nazanin" pitchFamily="2" charset="-78"/>
            </a:endParaRPr>
          </a:p>
        </p:txBody>
      </p:sp>
      <p:sp>
        <p:nvSpPr>
          <p:cNvPr id="15" name="TextBox 14"/>
          <p:cNvSpPr txBox="1"/>
          <p:nvPr/>
        </p:nvSpPr>
        <p:spPr>
          <a:xfrm>
            <a:off x="685800" y="381000"/>
            <a:ext cx="4724400" cy="369332"/>
          </a:xfrm>
          <a:prstGeom prst="rect">
            <a:avLst/>
          </a:prstGeom>
          <a:noFill/>
        </p:spPr>
        <p:txBody>
          <a:bodyPr wrap="square" rtlCol="0">
            <a:spAutoFit/>
          </a:bodyPr>
          <a:lstStyle/>
          <a:p>
            <a:pPr algn="just" rtl="1"/>
            <a:endParaRPr lang="en-US" dirty="0"/>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0" y="2971800"/>
            <a:ext cx="838200" cy="369332"/>
          </a:xfrm>
          <a:prstGeom prst="rect">
            <a:avLst/>
          </a:prstGeom>
          <a:noFill/>
        </p:spPr>
        <p:txBody>
          <a:bodyPr wrap="square" rtlCol="0">
            <a:spAutoFit/>
          </a:bodyPr>
          <a:lstStyle/>
          <a:p>
            <a:r>
              <a:rPr lang="fa-IR" dirty="0" smtClean="0">
                <a:cs typeface="B Nazanin" pitchFamily="2" charset="-78"/>
              </a:rPr>
              <a:t>کانسارها</a:t>
            </a:r>
            <a:endParaRPr lang="en-US" dirty="0">
              <a:cs typeface="B Nazanin" pitchFamily="2" charset="-78"/>
            </a:endParaRPr>
          </a:p>
        </p:txBody>
      </p:sp>
      <p:sp>
        <p:nvSpPr>
          <p:cNvPr id="3" name="Right Brace 2"/>
          <p:cNvSpPr/>
          <p:nvPr/>
        </p:nvSpPr>
        <p:spPr>
          <a:xfrm>
            <a:off x="7467600" y="457200"/>
            <a:ext cx="361950" cy="6172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TextBox 3"/>
          <p:cNvSpPr txBox="1"/>
          <p:nvPr/>
        </p:nvSpPr>
        <p:spPr>
          <a:xfrm>
            <a:off x="4572000" y="609600"/>
            <a:ext cx="2895600" cy="369332"/>
          </a:xfrm>
          <a:prstGeom prst="rect">
            <a:avLst/>
          </a:prstGeom>
          <a:noFill/>
        </p:spPr>
        <p:txBody>
          <a:bodyPr wrap="square" rtlCol="0">
            <a:spAutoFit/>
          </a:bodyPr>
          <a:lstStyle/>
          <a:p>
            <a:pPr algn="r" rtl="1"/>
            <a:r>
              <a:rPr lang="fa-IR" dirty="0" smtClean="0">
                <a:cs typeface="B Nazanin" pitchFamily="2" charset="-78"/>
              </a:rPr>
              <a:t>کانسارهای نفوذی و ماگمایی</a:t>
            </a:r>
            <a:endParaRPr lang="en-US" dirty="0">
              <a:cs typeface="B Nazanin" pitchFamily="2" charset="-78"/>
            </a:endParaRPr>
          </a:p>
        </p:txBody>
      </p:sp>
      <p:sp>
        <p:nvSpPr>
          <p:cNvPr id="5" name="TextBox 4"/>
          <p:cNvSpPr txBox="1"/>
          <p:nvPr/>
        </p:nvSpPr>
        <p:spPr>
          <a:xfrm>
            <a:off x="5334000" y="1676400"/>
            <a:ext cx="2133600" cy="369332"/>
          </a:xfrm>
          <a:prstGeom prst="rect">
            <a:avLst/>
          </a:prstGeom>
          <a:noFill/>
        </p:spPr>
        <p:txBody>
          <a:bodyPr wrap="square" rtlCol="0">
            <a:spAutoFit/>
          </a:bodyPr>
          <a:lstStyle/>
          <a:p>
            <a:pPr algn="r" rtl="1"/>
            <a:r>
              <a:rPr lang="fa-IR" dirty="0" smtClean="0">
                <a:cs typeface="B Nazanin" pitchFamily="2" charset="-78"/>
              </a:rPr>
              <a:t>کانسارهای پنوماتولیتی</a:t>
            </a:r>
            <a:endParaRPr lang="en-US" dirty="0">
              <a:cs typeface="B Nazanin" pitchFamily="2" charset="-78"/>
            </a:endParaRPr>
          </a:p>
        </p:txBody>
      </p:sp>
      <p:sp>
        <p:nvSpPr>
          <p:cNvPr id="6" name="Right Brace 5"/>
          <p:cNvSpPr/>
          <p:nvPr/>
        </p:nvSpPr>
        <p:spPr>
          <a:xfrm>
            <a:off x="5276850" y="1260648"/>
            <a:ext cx="381000" cy="120083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p:cNvSpPr txBox="1"/>
          <p:nvPr/>
        </p:nvSpPr>
        <p:spPr>
          <a:xfrm>
            <a:off x="1645920" y="1261154"/>
            <a:ext cx="3619500" cy="1200329"/>
          </a:xfrm>
          <a:prstGeom prst="rect">
            <a:avLst/>
          </a:prstGeom>
          <a:noFill/>
        </p:spPr>
        <p:txBody>
          <a:bodyPr wrap="square" rtlCol="0">
            <a:spAutoFit/>
          </a:bodyPr>
          <a:lstStyle/>
          <a:p>
            <a:pPr algn="r" rtl="1"/>
            <a:r>
              <a:rPr lang="fa-IR" dirty="0" smtClean="0">
                <a:cs typeface="B Nazanin" pitchFamily="2" charset="-78"/>
              </a:rPr>
              <a:t>رگه های پگماتیتی</a:t>
            </a:r>
          </a:p>
          <a:p>
            <a:pPr algn="r" rtl="1"/>
            <a:r>
              <a:rPr lang="fa-IR" dirty="0" smtClean="0">
                <a:cs typeface="B Nazanin" pitchFamily="2" charset="-78"/>
              </a:rPr>
              <a:t>رگه های پنوماتولیتی و رگه های معدنی پرکننده فضای خالی داخل سنگها</a:t>
            </a:r>
          </a:p>
          <a:p>
            <a:pPr algn="r" rtl="1"/>
            <a:r>
              <a:rPr lang="fa-IR" dirty="0" smtClean="0">
                <a:cs typeface="B Nazanin" pitchFamily="2" charset="-78"/>
              </a:rPr>
              <a:t>جانشینی در نتیجه مجاورت با توده های نفوذی</a:t>
            </a:r>
            <a:endParaRPr lang="en-US" dirty="0">
              <a:cs typeface="B Nazanin" pitchFamily="2" charset="-78"/>
            </a:endParaRPr>
          </a:p>
        </p:txBody>
      </p:sp>
      <p:sp>
        <p:nvSpPr>
          <p:cNvPr id="9" name="TextBox 8"/>
          <p:cNvSpPr txBox="1"/>
          <p:nvPr/>
        </p:nvSpPr>
        <p:spPr>
          <a:xfrm>
            <a:off x="5943600" y="4384417"/>
            <a:ext cx="1466850" cy="369332"/>
          </a:xfrm>
          <a:prstGeom prst="rect">
            <a:avLst/>
          </a:prstGeom>
          <a:noFill/>
        </p:spPr>
        <p:txBody>
          <a:bodyPr wrap="square" rtlCol="0">
            <a:spAutoFit/>
          </a:bodyPr>
          <a:lstStyle/>
          <a:p>
            <a:pPr algn="r" rtl="1"/>
            <a:r>
              <a:rPr lang="fa-IR" dirty="0" smtClean="0">
                <a:cs typeface="B Nazanin" pitchFamily="2" charset="-78"/>
              </a:rPr>
              <a:t>کانسارهای گرمایی</a:t>
            </a:r>
            <a:endParaRPr lang="en-US" dirty="0">
              <a:cs typeface="B Nazanin" pitchFamily="2" charset="-78"/>
            </a:endParaRPr>
          </a:p>
        </p:txBody>
      </p:sp>
      <p:sp>
        <p:nvSpPr>
          <p:cNvPr id="10" name="Right Brace 9"/>
          <p:cNvSpPr/>
          <p:nvPr/>
        </p:nvSpPr>
        <p:spPr>
          <a:xfrm>
            <a:off x="5200650" y="3346966"/>
            <a:ext cx="266700" cy="244423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914400" y="3341132"/>
            <a:ext cx="4286250" cy="2308324"/>
          </a:xfrm>
          <a:prstGeom prst="rect">
            <a:avLst/>
          </a:prstGeom>
          <a:noFill/>
        </p:spPr>
        <p:txBody>
          <a:bodyPr wrap="square" rtlCol="0">
            <a:spAutoFit/>
          </a:bodyPr>
          <a:lstStyle/>
          <a:p>
            <a:pPr algn="r" rtl="1"/>
            <a:r>
              <a:rPr lang="fa-IR" dirty="0" smtClean="0">
                <a:cs typeface="B Nazanin" pitchFamily="2" charset="-78"/>
              </a:rPr>
              <a:t>همراهی طلا – نقره</a:t>
            </a:r>
          </a:p>
          <a:p>
            <a:pPr algn="r" rtl="1"/>
            <a:r>
              <a:rPr lang="fa-IR" dirty="0" smtClean="0">
                <a:cs typeface="B Nazanin" pitchFamily="2" charset="-78"/>
              </a:rPr>
              <a:t>همراهی پیریت – مس</a:t>
            </a:r>
          </a:p>
          <a:p>
            <a:pPr algn="r" rtl="1"/>
            <a:r>
              <a:rPr lang="fa-IR" dirty="0" smtClean="0">
                <a:cs typeface="B Nazanin" pitchFamily="2" charset="-78"/>
              </a:rPr>
              <a:t>همراهی سرب – نقره –روی</a:t>
            </a:r>
          </a:p>
          <a:p>
            <a:pPr algn="r" rtl="1"/>
            <a:r>
              <a:rPr lang="fa-IR" dirty="0" smtClean="0">
                <a:cs typeface="B Nazanin" pitchFamily="2" charset="-78"/>
              </a:rPr>
              <a:t>همراهی نقره – کبالت –بیسموت – اورانیوم</a:t>
            </a:r>
          </a:p>
          <a:p>
            <a:pPr algn="r" rtl="1"/>
            <a:r>
              <a:rPr lang="fa-IR" dirty="0" smtClean="0">
                <a:cs typeface="B Nazanin" pitchFamily="2" charset="-78"/>
              </a:rPr>
              <a:t>همراهی قلع – نقره – تنگستن – بیسموت</a:t>
            </a:r>
          </a:p>
          <a:p>
            <a:pPr algn="r" rtl="1"/>
            <a:r>
              <a:rPr lang="fa-IR" dirty="0" smtClean="0">
                <a:cs typeface="B Nazanin" pitchFamily="2" charset="-78"/>
              </a:rPr>
              <a:t>همراهی انتیموئن – جیوه – ارسنیک – سلنیوم</a:t>
            </a:r>
          </a:p>
          <a:p>
            <a:pPr algn="r" rtl="1"/>
            <a:r>
              <a:rPr lang="fa-IR" dirty="0" smtClean="0">
                <a:cs typeface="B Nazanin" pitchFamily="2" charset="-78"/>
              </a:rPr>
              <a:t>همراهی غیر سولفید ها</a:t>
            </a:r>
          </a:p>
          <a:p>
            <a:pPr algn="r" rtl="1"/>
            <a:r>
              <a:rPr lang="fa-IR" dirty="0" smtClean="0">
                <a:cs typeface="B Nazanin" pitchFamily="2" charset="-78"/>
              </a:rPr>
              <a:t>همراهی غیر فلزات</a:t>
            </a:r>
          </a:p>
        </p:txBody>
      </p:sp>
      <p:sp>
        <p:nvSpPr>
          <p:cNvPr id="12" name="Rectangle 11"/>
          <p:cNvSpPr/>
          <p:nvPr/>
        </p:nvSpPr>
        <p:spPr>
          <a:xfrm>
            <a:off x="1911272" y="6099810"/>
            <a:ext cx="5556328" cy="369332"/>
          </a:xfrm>
          <a:prstGeom prst="rect">
            <a:avLst/>
          </a:prstGeom>
        </p:spPr>
        <p:txBody>
          <a:bodyPr wrap="none">
            <a:spAutoFit/>
          </a:bodyPr>
          <a:lstStyle/>
          <a:p>
            <a:pPr algn="r" rtl="1"/>
            <a:r>
              <a:rPr lang="fa-IR" dirty="0" smtClean="0">
                <a:cs typeface="B Nazanin" pitchFamily="2" charset="-78"/>
              </a:rPr>
              <a:t>کانسارهای حاصل از گازها و بخارات درونی که به مناطق سطحی راه می یابند.</a:t>
            </a:r>
            <a:endParaRPr lang="en-US" dirty="0">
              <a:cs typeface="B Nazanin" pitchFamily="2" charset="-78"/>
            </a:endParaRPr>
          </a:p>
        </p:txBody>
      </p:sp>
      <p:sp>
        <p:nvSpPr>
          <p:cNvPr id="7" name="TextBox 6"/>
          <p:cNvSpPr txBox="1"/>
          <p:nvPr/>
        </p:nvSpPr>
        <p:spPr>
          <a:xfrm>
            <a:off x="414443" y="375671"/>
            <a:ext cx="4295775" cy="369332"/>
          </a:xfrm>
          <a:prstGeom prst="rect">
            <a:avLst/>
          </a:prstGeom>
          <a:noFill/>
        </p:spPr>
        <p:txBody>
          <a:bodyPr wrap="square" rtlCol="1">
            <a:spAutoFit/>
          </a:bodyPr>
          <a:lstStyle/>
          <a:p>
            <a:r>
              <a:rPr lang="fa-IR" dirty="0" smtClean="0">
                <a:solidFill>
                  <a:srgbClr val="FF0000"/>
                </a:solidFill>
              </a:rPr>
              <a:t>رده بندی کانسار ها(طبق نظر اشتایدرون)</a:t>
            </a:r>
            <a:endParaRPr lang="fa-IR" dirty="0">
              <a:solidFill>
                <a:srgbClr val="FF0000"/>
              </a:solidFill>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72191"/>
            <a:ext cx="8915400" cy="6278642"/>
          </a:xfrm>
          <a:prstGeom prst="rect">
            <a:avLst/>
          </a:prstGeom>
        </p:spPr>
        <p:txBody>
          <a:bodyPr wrap="square">
            <a:spAutoFit/>
          </a:bodyPr>
          <a:lstStyle/>
          <a:p>
            <a:pPr algn="r" rtl="1">
              <a:lnSpc>
                <a:spcPct val="150000"/>
              </a:lnSpc>
            </a:pPr>
            <a:r>
              <a:rPr lang="fa-IR" sz="3600" b="1" dirty="0">
                <a:solidFill>
                  <a:srgbClr val="FF0000"/>
                </a:solidFill>
              </a:rPr>
              <a:t>کانسارهای ماگمایی</a:t>
            </a:r>
            <a:endParaRPr lang="en-US" sz="3600" b="1" dirty="0">
              <a:solidFill>
                <a:srgbClr val="FF0000"/>
              </a:solidFill>
            </a:endParaRPr>
          </a:p>
          <a:p>
            <a:pPr algn="r" rtl="1">
              <a:lnSpc>
                <a:spcPct val="150000"/>
              </a:lnSpc>
            </a:pPr>
            <a:r>
              <a:rPr lang="fa-IR" sz="2800" dirty="0" smtClean="0">
                <a:cs typeface="B Nazanin" pitchFamily="2" charset="-78"/>
              </a:rPr>
              <a:t>کانسار </a:t>
            </a:r>
            <a:r>
              <a:rPr lang="fa-IR" sz="2800" dirty="0">
                <a:cs typeface="B Nazanin" pitchFamily="2" charset="-78"/>
              </a:rPr>
              <a:t>حاصل از تفکیک ماگمایی ممکن است به صورت توده ای، لایه ای و یا افشان دیده </a:t>
            </a:r>
            <a:r>
              <a:rPr lang="fa-IR" sz="2800" dirty="0" smtClean="0">
                <a:cs typeface="B Nazanin" pitchFamily="2" charset="-78"/>
              </a:rPr>
              <a:t>شود.</a:t>
            </a:r>
          </a:p>
          <a:p>
            <a:pPr algn="r" rtl="1">
              <a:lnSpc>
                <a:spcPct val="150000"/>
              </a:lnSpc>
            </a:pPr>
            <a:r>
              <a:rPr lang="fa-IR" sz="2400" dirty="0" smtClean="0">
                <a:solidFill>
                  <a:schemeClr val="accent1"/>
                </a:solidFill>
                <a:cs typeface="B Nazanin" pitchFamily="2" charset="-78"/>
              </a:rPr>
              <a:t>استانتون کانسارهای ماگمایی را ب صورت زیر تقسیم بندی کرد:</a:t>
            </a:r>
          </a:p>
          <a:p>
            <a:pPr algn="r" rtl="1">
              <a:lnSpc>
                <a:spcPct val="150000"/>
              </a:lnSpc>
            </a:pPr>
            <a:r>
              <a:rPr lang="fa-IR" sz="2400" dirty="0" smtClean="0">
                <a:cs typeface="B Nazanin" pitchFamily="2" charset="-78"/>
              </a:rPr>
              <a:t>اول:کانسارهایی که با سنگ های خیلی غنی و غنی از اهن و منیزیم(اولترابازیک و بازیک).</a:t>
            </a:r>
          </a:p>
          <a:p>
            <a:pPr algn="r" rtl="1">
              <a:lnSpc>
                <a:spcPct val="150000"/>
              </a:lnSpc>
            </a:pPr>
            <a:r>
              <a:rPr lang="fa-IR" sz="2400" dirty="0" smtClean="0">
                <a:cs typeface="B Nazanin" pitchFamily="2" charset="-78"/>
              </a:rPr>
              <a:t>1.گروه غنی از کرومیت=گاهی همراه با مقدار مناسبی نیکل وپلاتین.</a:t>
            </a:r>
          </a:p>
          <a:p>
            <a:pPr algn="r" rtl="1">
              <a:lnSpc>
                <a:spcPct val="150000"/>
              </a:lnSpc>
            </a:pPr>
            <a:r>
              <a:rPr lang="fa-IR" sz="2400" dirty="0" smtClean="0">
                <a:cs typeface="B Nazanin" pitchFamily="2" charset="-78"/>
              </a:rPr>
              <a:t>الف)زیر گروه کانسار های لایه ای</a:t>
            </a:r>
          </a:p>
          <a:p>
            <a:pPr algn="r" rtl="1">
              <a:lnSpc>
                <a:spcPct val="150000"/>
              </a:lnSpc>
            </a:pPr>
            <a:r>
              <a:rPr lang="fa-IR" sz="2400" dirty="0" smtClean="0">
                <a:cs typeface="B Nazanin" pitchFamily="2" charset="-78"/>
              </a:rPr>
              <a:t>ب)زیر گروه کانسارهای نوع الپی</a:t>
            </a:r>
          </a:p>
          <a:p>
            <a:pPr algn="r" rtl="1">
              <a:lnSpc>
                <a:spcPct val="150000"/>
              </a:lnSpc>
            </a:pPr>
            <a:r>
              <a:rPr lang="fa-IR" sz="2400" dirty="0" smtClean="0">
                <a:cs typeface="B Nazanin" pitchFamily="2" charset="-78"/>
              </a:rPr>
              <a:t>2.گروه سولفید های اهن-نیکل-مس که غالبا با مقدار قابل ملاحضه ای نیکل همراه است.</a:t>
            </a:r>
          </a:p>
          <a:p>
            <a:pPr algn="r" rtl="1">
              <a:lnSpc>
                <a:spcPct val="150000"/>
              </a:lnSpc>
            </a:pPr>
            <a:endParaRPr lang="fa-IR" sz="3200" dirty="0" smtClean="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هشتم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آشنایی با انواع کرومیت و خاستگاه تشکیل آنها</a:t>
            </a:r>
          </a:p>
          <a:p>
            <a:pPr marL="0" indent="0" algn="just" rtl="1">
              <a:lnSpc>
                <a:spcPct val="150000"/>
              </a:lnSpc>
              <a:buNone/>
              <a:defRPr/>
            </a:pPr>
            <a:r>
              <a:rPr lang="fa-IR" altLang="en-US" sz="2000" dirty="0" smtClean="0">
                <a:cs typeface="B Titr" panose="00000700000000000000" pitchFamily="2" charset="-78"/>
              </a:rPr>
              <a:t>چگونگی تشکیل کانسارهای گروه پلاتین</a:t>
            </a:r>
            <a:endParaRPr lang="en-US" altLang="en-US" sz="2000" dirty="0">
              <a:cs typeface="B Titr" panose="00000700000000000000" pitchFamily="2" charset="-78"/>
            </a:endParaRPr>
          </a:p>
        </p:txBody>
      </p:sp>
    </p:spTree>
    <p:extLst>
      <p:ext uri="{BB962C8B-B14F-4D97-AF65-F5344CB8AC3E}">
        <p14:creationId xmlns:p14="http://schemas.microsoft.com/office/powerpoint/2010/main" val="305330437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38200"/>
            <a:ext cx="8610600" cy="5847755"/>
          </a:xfrm>
          <a:prstGeom prst="rect">
            <a:avLst/>
          </a:prstGeom>
          <a:noFill/>
        </p:spPr>
        <p:txBody>
          <a:bodyPr wrap="square" rtlCol="1">
            <a:spAutoFit/>
          </a:bodyPr>
          <a:lstStyle/>
          <a:p>
            <a:pPr algn="just" rtl="1"/>
            <a:r>
              <a:rPr lang="fa-IR" dirty="0" smtClean="0">
                <a:solidFill>
                  <a:schemeClr val="accent6"/>
                </a:solidFill>
              </a:rPr>
              <a:t>دوم:</a:t>
            </a:r>
            <a:r>
              <a:rPr lang="fa-IR" dirty="0" smtClean="0"/>
              <a:t>کانسارهایی که با سنگ های اذرین متوسط و سنگ های غنی از سیلیس ارتباط دارند</a:t>
            </a:r>
          </a:p>
          <a:p>
            <a:pPr algn="just" rtl="1"/>
            <a:endParaRPr lang="fa-IR" dirty="0"/>
          </a:p>
          <a:p>
            <a:pPr algn="just" rtl="1"/>
            <a:r>
              <a:rPr lang="fa-IR" dirty="0" smtClean="0"/>
              <a:t>1)مجتمع کربناتیت ها که غالبا با عناصر کمیاب و ترکیبات فلزات پایه همراه هستند            </a:t>
            </a:r>
          </a:p>
          <a:p>
            <a:pPr algn="just" rtl="1"/>
            <a:endParaRPr lang="fa-IR" dirty="0"/>
          </a:p>
          <a:p>
            <a:pPr algn="just" rtl="1"/>
            <a:r>
              <a:rPr lang="fa-IR" dirty="0" smtClean="0"/>
              <a:t>2)مجتمع انورتوزیت-اهنو اکسید تیتان در انورتوزیت –نوریتهای نوع لایه ای و توده ای</a:t>
            </a:r>
          </a:p>
          <a:p>
            <a:pPr algn="just" rtl="1"/>
            <a:r>
              <a:rPr lang="fa-IR" dirty="0" smtClean="0"/>
              <a:t>           </a:t>
            </a:r>
          </a:p>
          <a:p>
            <a:pPr algn="just" rtl="1"/>
            <a:r>
              <a:rPr lang="fa-IR" dirty="0" smtClean="0"/>
              <a:t>3)مجتمع سنگ های گرانودیوریت-مونزونیت کوارتز دار حاوی سولفید های مس و مولیبدن</a:t>
            </a:r>
            <a:endParaRPr lang="fa-IR" sz="2400" dirty="0">
              <a:cs typeface="B Nazanin" panose="00000400000000000000"/>
            </a:endParaRPr>
          </a:p>
          <a:p>
            <a:pPr algn="just" rtl="1"/>
            <a:endParaRPr lang="fa-IR" dirty="0" smtClean="0">
              <a:cs typeface="B Nazanin" panose="00000400000000000000"/>
            </a:endParaRPr>
          </a:p>
          <a:p>
            <a:pPr algn="just" rtl="1"/>
            <a:r>
              <a:rPr lang="fa-IR" dirty="0" smtClean="0"/>
              <a:t> که به نام کانسار های نوع پورفیری شناخته می شوند.</a:t>
            </a:r>
          </a:p>
          <a:p>
            <a:pPr algn="just" rtl="1"/>
            <a:endParaRPr lang="fa-IR" dirty="0"/>
          </a:p>
          <a:p>
            <a:pPr algn="just" rtl="1"/>
            <a:endParaRPr lang="fa-IR" dirty="0" smtClean="0">
              <a:solidFill>
                <a:schemeClr val="accent6"/>
              </a:solidFill>
            </a:endParaRPr>
          </a:p>
          <a:p>
            <a:pPr algn="just" rtl="1"/>
            <a:r>
              <a:rPr lang="fa-IR" sz="3200" dirty="0" smtClean="0">
                <a:solidFill>
                  <a:schemeClr val="accent6"/>
                </a:solidFill>
                <a:cs typeface="B Nazanin" panose="00000400000000000000"/>
              </a:rPr>
              <a:t>سه نوع کرومیت</a:t>
            </a:r>
            <a:r>
              <a:rPr lang="fa-IR" sz="3200" dirty="0">
                <a:solidFill>
                  <a:schemeClr val="accent6"/>
                </a:solidFill>
                <a:cs typeface="B Nazanin" panose="00000400000000000000"/>
              </a:rPr>
              <a:t> </a:t>
            </a:r>
            <a:r>
              <a:rPr lang="fa-IR" sz="3200" dirty="0" smtClean="0">
                <a:solidFill>
                  <a:schemeClr val="accent6"/>
                </a:solidFill>
                <a:cs typeface="B Nazanin" panose="00000400000000000000"/>
              </a:rPr>
              <a:t>در کانسارهای کرومیت تشخیص داده اند:</a:t>
            </a:r>
          </a:p>
          <a:p>
            <a:pPr algn="just" rtl="1">
              <a:lnSpc>
                <a:spcPct val="150000"/>
              </a:lnSpc>
            </a:pPr>
            <a:r>
              <a:rPr lang="fa-IR" sz="2800" dirty="0" smtClean="0">
                <a:cs typeface="B Nazanin" panose="00000400000000000000" pitchFamily="2" charset="-78"/>
              </a:rPr>
              <a:t>الف)کرومیت های متعلق به مراحل اولیه تبلور ماگما:</a:t>
            </a:r>
          </a:p>
          <a:p>
            <a:pPr algn="just" rtl="1">
              <a:lnSpc>
                <a:spcPct val="150000"/>
              </a:lnSpc>
            </a:pPr>
            <a:r>
              <a:rPr lang="fa-IR" sz="2800" dirty="0" smtClean="0">
                <a:cs typeface="B Nazanin" panose="00000400000000000000" pitchFamily="2" charset="-78"/>
              </a:rPr>
              <a:t>ب) کرومیت های متعلق به مراحل تاخیری تبلور ماگما:</a:t>
            </a:r>
          </a:p>
          <a:p>
            <a:pPr algn="just" rtl="1">
              <a:lnSpc>
                <a:spcPct val="150000"/>
              </a:lnSpc>
            </a:pPr>
            <a:r>
              <a:rPr lang="fa-IR" sz="2800" dirty="0" smtClean="0">
                <a:cs typeface="B Nazanin" panose="00000400000000000000" pitchFamily="2" charset="-78"/>
              </a:rPr>
              <a:t>ج)کرومیتهایی که خواستگاه گرمابی دارند</a:t>
            </a:r>
            <a:endParaRPr lang="fa-IR" sz="2800" dirty="0">
              <a:cs typeface="B Nazanin" panose="00000400000000000000" pitchFamily="2" charset="-78"/>
            </a:endParaRPr>
          </a:p>
          <a:p>
            <a:pPr algn="just" rtl="1"/>
            <a:endParaRPr lang="fa-IR" dirty="0" smtClean="0"/>
          </a:p>
        </p:txBody>
      </p:sp>
    </p:spTree>
    <p:extLst>
      <p:ext uri="{BB962C8B-B14F-4D97-AF65-F5344CB8AC3E}">
        <p14:creationId xmlns:p14="http://schemas.microsoft.com/office/powerpoint/2010/main" val="176385552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067800" cy="5386090"/>
          </a:xfrm>
          <a:prstGeom prst="rect">
            <a:avLst/>
          </a:prstGeom>
        </p:spPr>
        <p:txBody>
          <a:bodyPr wrap="square">
            <a:spAutoFit/>
          </a:bodyPr>
          <a:lstStyle/>
          <a:p>
            <a:pPr algn="r" rtl="1"/>
            <a:r>
              <a:rPr lang="fa-IR" sz="3200" b="1" dirty="0" smtClean="0">
                <a:solidFill>
                  <a:schemeClr val="accent6"/>
                </a:solidFill>
              </a:rPr>
              <a:t>الف</a:t>
            </a:r>
            <a:r>
              <a:rPr lang="fa-IR" sz="3200" b="1" dirty="0">
                <a:solidFill>
                  <a:schemeClr val="accent6"/>
                </a:solidFill>
              </a:rPr>
              <a:t>) کانسارهای کرومیت</a:t>
            </a:r>
            <a:endParaRPr lang="en-US" sz="3200" b="1" dirty="0">
              <a:solidFill>
                <a:schemeClr val="accent6"/>
              </a:solidFill>
            </a:endParaRPr>
          </a:p>
          <a:p>
            <a:pPr algn="r" rtl="1"/>
            <a:r>
              <a:rPr lang="fa-IR" sz="2400" dirty="0">
                <a:cs typeface="B Nazanin" pitchFamily="2" charset="-78"/>
              </a:rPr>
              <a:t>کانسارهای کرومیت که از نظر اقتصادی اهمیت دارند، به دو صورت لایه ای </a:t>
            </a:r>
            <a:r>
              <a:rPr lang="fa-IR" sz="2400" dirty="0" smtClean="0">
                <a:cs typeface="B Nazanin" pitchFamily="2" charset="-78"/>
              </a:rPr>
              <a:t>وآلپی </a:t>
            </a:r>
            <a:r>
              <a:rPr lang="fa-IR" sz="2400" dirty="0">
                <a:cs typeface="B Nazanin" pitchFamily="2" charset="-78"/>
              </a:rPr>
              <a:t>متمرکز شده اند.</a:t>
            </a:r>
            <a:endParaRPr lang="en-US" sz="2400" dirty="0">
              <a:cs typeface="B Nazanin" pitchFamily="2" charset="-78"/>
            </a:endParaRPr>
          </a:p>
          <a:p>
            <a:pPr lvl="0" algn="r" rtl="1"/>
            <a:r>
              <a:rPr lang="fa-IR" sz="2400" b="1" dirty="0">
                <a:cs typeface="B Zar" pitchFamily="2" charset="-78"/>
              </a:rPr>
              <a:t>نوع لایه ای </a:t>
            </a:r>
            <a:endParaRPr lang="en-US" sz="2400" b="1" dirty="0">
              <a:cs typeface="B Zar" pitchFamily="2" charset="-78"/>
            </a:endParaRPr>
          </a:p>
          <a:p>
            <a:pPr algn="r" rtl="1"/>
            <a:r>
              <a:rPr lang="en-US" sz="2400" dirty="0">
                <a:cs typeface="B Nazanin" pitchFamily="2" charset="-78"/>
              </a:rPr>
              <a:t> </a:t>
            </a:r>
          </a:p>
          <a:p>
            <a:pPr algn="r" rtl="1"/>
            <a:r>
              <a:rPr lang="fa-IR" sz="2400" dirty="0" smtClean="0">
                <a:cs typeface="B Nazanin" pitchFamily="2" charset="-78"/>
              </a:rPr>
              <a:t>از نمونه های بارز کانسار کرومیت از نوع لایه ای که از نظر اقتصادی ارزش زیادی دارند میتوان کانسارهای کرومیت کمپلکس بوشولد (افریقا) و کمپلکس استیل واتر(امریکا) را نام برد.</a:t>
            </a:r>
          </a:p>
          <a:p>
            <a:pPr algn="r" rtl="1"/>
            <a:r>
              <a:rPr lang="fa-IR" sz="2400" dirty="0" smtClean="0">
                <a:cs typeface="B Nazanin" pitchFamily="2" charset="-78"/>
              </a:rPr>
              <a:t>کمپلکس بوشولد به عنوان معروف ترین نمونه ی توده اذرین لایه ای در دنیا شناخته شده است.</a:t>
            </a:r>
          </a:p>
          <a:p>
            <a:pPr algn="r" rtl="1"/>
            <a:endParaRPr lang="fa-IR" sz="2400" dirty="0">
              <a:cs typeface="B Nazanin" pitchFamily="2" charset="-78"/>
            </a:endParaRPr>
          </a:p>
          <a:p>
            <a:pPr algn="r" rtl="1"/>
            <a:r>
              <a:rPr lang="fa-IR" sz="2400" dirty="0" smtClean="0">
                <a:cs typeface="B Nazanin" pitchFamily="2" charset="-78"/>
              </a:rPr>
              <a:t>کمپلکس </a:t>
            </a:r>
            <a:r>
              <a:rPr lang="fa-IR" sz="2400" dirty="0">
                <a:cs typeface="B Nazanin" pitchFamily="2" charset="-78"/>
              </a:rPr>
              <a:t>استیل واتر از نظر سنگ شناسی تشابه زیادی به کمپلکس بوشولد دارد. این توده آذرین، با ترکیبی گابرویی، به صورت لایه ای و با شیبی تند، به داخل سنگهای دگرگونی پرکامبرین بخش شرقی کوههای راکی در ایالت مونتانا، آمریکا نفوذ کرده است.</a:t>
            </a:r>
            <a:endParaRPr lang="en-US" sz="2400" dirty="0">
              <a:cs typeface="B Nazanin" pitchFamily="2" charset="-78"/>
            </a:endParaRPr>
          </a:p>
          <a:p>
            <a:pPr algn="r" rtl="1"/>
            <a:r>
              <a:rPr lang="fa-IR" sz="2400" dirty="0">
                <a:cs typeface="B Nazanin" pitchFamily="2" charset="-78"/>
              </a:rPr>
              <a:t>یکی دیگر از کمپلکسهای معروف دنیا که دارای کانسارهای کرومیت بسیار با ارزش و از نوع لایه ای است، کمپلکس دایک بزرگ درجنوب رودزیا است</a:t>
            </a:r>
            <a:r>
              <a:rPr lang="fa-IR" sz="2400" dirty="0" smtClean="0">
                <a:cs typeface="B Nazanin" pitchFamily="2" charset="-78"/>
              </a:rPr>
              <a:t>.</a:t>
            </a: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143000" y="2057400"/>
            <a:ext cx="6858000" cy="4297680"/>
          </a:xfrm>
        </p:spPr>
        <p:txBody>
          <a:bodyPr>
            <a:normAutofit lnSpcReduction="10000"/>
          </a:bodyPr>
          <a:lstStyle/>
          <a:p>
            <a:pPr algn="just" rtl="1">
              <a:lnSpc>
                <a:spcPct val="150000"/>
              </a:lnSpc>
              <a:defRPr/>
            </a:pPr>
            <a:r>
              <a:rPr lang="fa-IR" altLang="en-US" sz="2400" dirty="0" smtClean="0">
                <a:cs typeface="B Titr" panose="00000700000000000000" pitchFamily="2" charset="-78"/>
              </a:rPr>
              <a:t>اشنایی با مراحل تشکیل کانسارها</a:t>
            </a:r>
            <a:endParaRPr lang="fa-IR" altLang="en-US" sz="2400" dirty="0">
              <a:cs typeface="B Titr" panose="00000700000000000000" pitchFamily="2" charset="-78"/>
            </a:endParaRPr>
          </a:p>
          <a:p>
            <a:pPr algn="just" rtl="1">
              <a:lnSpc>
                <a:spcPct val="150000"/>
              </a:lnSpc>
              <a:defRPr/>
            </a:pPr>
            <a:r>
              <a:rPr lang="fa-IR" altLang="en-US" sz="2400" dirty="0">
                <a:cs typeface="B Titr" panose="00000700000000000000" pitchFamily="2" charset="-78"/>
              </a:rPr>
              <a:t>آشنایی  </a:t>
            </a:r>
            <a:r>
              <a:rPr lang="fa-IR" altLang="en-US" sz="2400" dirty="0" smtClean="0">
                <a:cs typeface="B Titr" panose="00000700000000000000" pitchFamily="2" charset="-78"/>
              </a:rPr>
              <a:t>با روشهای تشخیص ژنز کانسارها(ژئوترمومتری و ایزوتوپی)</a:t>
            </a:r>
            <a:endParaRPr lang="fa-IR" altLang="en-US" sz="2400" dirty="0">
              <a:cs typeface="B Titr" panose="00000700000000000000" pitchFamily="2" charset="-78"/>
            </a:endParaRPr>
          </a:p>
          <a:p>
            <a:pPr algn="just" rtl="1">
              <a:lnSpc>
                <a:spcPct val="150000"/>
              </a:lnSpc>
              <a:defRPr/>
            </a:pPr>
            <a:r>
              <a:rPr lang="fa-IR" altLang="en-US" sz="2400" dirty="0">
                <a:cs typeface="B Titr" panose="00000700000000000000" pitchFamily="2" charset="-78"/>
              </a:rPr>
              <a:t>بررسی </a:t>
            </a:r>
            <a:r>
              <a:rPr lang="fa-IR" altLang="en-US" sz="2400" dirty="0" smtClean="0">
                <a:cs typeface="B Titr" panose="00000700000000000000" pitchFamily="2" charset="-78"/>
              </a:rPr>
              <a:t>تکتونیک و کانه زایی</a:t>
            </a:r>
            <a:endParaRPr lang="fa-IR" altLang="en-US" sz="2400" dirty="0">
              <a:cs typeface="B Titr" panose="00000700000000000000" pitchFamily="2" charset="-78"/>
            </a:endParaRPr>
          </a:p>
          <a:p>
            <a:pPr algn="just" rtl="1">
              <a:lnSpc>
                <a:spcPct val="150000"/>
              </a:lnSpc>
              <a:defRPr/>
            </a:pPr>
            <a:r>
              <a:rPr lang="fa-IR" altLang="en-US" sz="2400" dirty="0">
                <a:cs typeface="B Titr" panose="00000700000000000000" pitchFamily="2" charset="-78"/>
              </a:rPr>
              <a:t>آشنایی </a:t>
            </a:r>
            <a:r>
              <a:rPr lang="fa-IR" altLang="en-US" sz="2400" dirty="0" smtClean="0">
                <a:cs typeface="B Titr" panose="00000700000000000000" pitchFamily="2" charset="-78"/>
              </a:rPr>
              <a:t>با خصوصیات کانسارهای فلزی و غیر فلزی</a:t>
            </a:r>
            <a:endParaRPr lang="fa-IR" altLang="en-US" sz="2400" dirty="0">
              <a:cs typeface="B Titr" panose="00000700000000000000" pitchFamily="2" charset="-78"/>
            </a:endParaRPr>
          </a:p>
          <a:p>
            <a:pPr algn="just" rtl="1">
              <a:lnSpc>
                <a:spcPct val="150000"/>
              </a:lnSpc>
              <a:defRPr/>
            </a:pPr>
            <a:r>
              <a:rPr lang="fa-IR" altLang="en-US" sz="2400" dirty="0">
                <a:cs typeface="B Titr" panose="00000700000000000000" pitchFamily="2" charset="-78"/>
              </a:rPr>
              <a:t>بررسی </a:t>
            </a:r>
            <a:r>
              <a:rPr lang="fa-IR" altLang="en-US" sz="2400" dirty="0" smtClean="0">
                <a:cs typeface="B Titr" panose="00000700000000000000" pitchFamily="2" charset="-78"/>
              </a:rPr>
              <a:t>وضعیت پتانسیل عناصر و مواد معدنی در ایران بخصوص استان هرمزگان</a:t>
            </a:r>
            <a:endParaRPr lang="fa-IR" altLang="en-US" sz="2400" dirty="0">
              <a:cs typeface="B Titr" panose="00000700000000000000" pitchFamily="2" charset="-78"/>
            </a:endParaRPr>
          </a:p>
          <a:p>
            <a:pPr marL="45720" indent="0" algn="r">
              <a:lnSpc>
                <a:spcPct val="150000"/>
              </a:lnSpc>
              <a:buNone/>
              <a:defRPr/>
            </a:pPr>
            <a:endParaRPr lang="fa-IR" altLang="en-US" sz="2400" dirty="0">
              <a:cs typeface="B Titr" panose="00000700000000000000" pitchFamily="2" charset="-78"/>
            </a:endParaRPr>
          </a:p>
        </p:txBody>
      </p:sp>
      <p:sp>
        <p:nvSpPr>
          <p:cNvPr id="2" name="Rounded Rectangle 1"/>
          <p:cNvSpPr/>
          <p:nvPr/>
        </p:nvSpPr>
        <p:spPr>
          <a:xfrm>
            <a:off x="2781300" y="457200"/>
            <a:ext cx="35814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4000" dirty="0" smtClean="0">
                <a:solidFill>
                  <a:schemeClr val="tx1"/>
                </a:solidFill>
                <a:cs typeface="B Titr" panose="00000700000000000000" pitchFamily="2" charset="-78"/>
              </a:rPr>
              <a:t>اهداف درس</a:t>
            </a:r>
            <a:endParaRPr lang="en-US" sz="4000" dirty="0">
              <a:solidFill>
                <a:schemeClr val="tx1"/>
              </a:solidFill>
              <a:cs typeface="B Titr" panose="00000700000000000000" pitchFamily="2" charset="-78"/>
            </a:endParaRPr>
          </a:p>
        </p:txBody>
      </p:sp>
    </p:spTree>
    <p:extLst>
      <p:ext uri="{BB962C8B-B14F-4D97-AF65-F5344CB8AC3E}">
        <p14:creationId xmlns:p14="http://schemas.microsoft.com/office/powerpoint/2010/main" val="75635341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5878532"/>
          </a:xfrm>
          <a:prstGeom prst="rect">
            <a:avLst/>
          </a:prstGeom>
          <a:noFill/>
        </p:spPr>
        <p:txBody>
          <a:bodyPr wrap="square" rtlCol="1">
            <a:spAutoFit/>
          </a:bodyPr>
          <a:lstStyle/>
          <a:p>
            <a:pPr algn="r" rtl="1"/>
            <a:r>
              <a:rPr lang="fa-IR" sz="2800" dirty="0" smtClean="0">
                <a:solidFill>
                  <a:srgbClr val="FF0000"/>
                </a:solidFill>
              </a:rPr>
              <a:t>عوامل تشکیل کانسار های نوع آلپی</a:t>
            </a:r>
          </a:p>
          <a:p>
            <a:pPr algn="r" rtl="1"/>
            <a:endParaRPr lang="fa-IR" sz="2800" dirty="0" smtClean="0">
              <a:solidFill>
                <a:srgbClr val="FF0000"/>
              </a:solidFill>
            </a:endParaRPr>
          </a:p>
          <a:p>
            <a:pPr algn="r" rtl="1"/>
            <a:r>
              <a:rPr lang="fa-IR" sz="2800" dirty="0" smtClean="0">
                <a:solidFill>
                  <a:schemeClr val="accent1"/>
                </a:solidFill>
              </a:rPr>
              <a:t>1. </a:t>
            </a:r>
            <a:r>
              <a:rPr lang="fa-IR" sz="2400" dirty="0" smtClean="0"/>
              <a:t>تفریق ماگمایی</a:t>
            </a:r>
          </a:p>
          <a:p>
            <a:pPr algn="r" rtl="1"/>
            <a:r>
              <a:rPr lang="fa-IR" sz="2800" dirty="0" smtClean="0">
                <a:solidFill>
                  <a:schemeClr val="accent1"/>
                </a:solidFill>
              </a:rPr>
              <a:t>2. </a:t>
            </a:r>
            <a:r>
              <a:rPr lang="fa-IR" sz="2400" dirty="0" smtClean="0"/>
              <a:t>تزریق</a:t>
            </a:r>
          </a:p>
          <a:p>
            <a:pPr algn="r" rtl="1"/>
            <a:r>
              <a:rPr lang="fa-IR" sz="2800" dirty="0" smtClean="0">
                <a:solidFill>
                  <a:schemeClr val="accent1"/>
                </a:solidFill>
              </a:rPr>
              <a:t>3. </a:t>
            </a:r>
            <a:r>
              <a:rPr lang="fa-IR" sz="2400" dirty="0" smtClean="0"/>
              <a:t>تبلور و انجماد کامل</a:t>
            </a:r>
          </a:p>
          <a:p>
            <a:pPr algn="r" rtl="1"/>
            <a:r>
              <a:rPr lang="fa-IR" sz="2800" dirty="0" smtClean="0">
                <a:solidFill>
                  <a:schemeClr val="accent1"/>
                </a:solidFill>
              </a:rPr>
              <a:t>4. </a:t>
            </a:r>
            <a:r>
              <a:rPr lang="fa-IR" sz="2400" dirty="0" smtClean="0"/>
              <a:t>سرپانتینی شدن</a:t>
            </a:r>
          </a:p>
          <a:p>
            <a:pPr algn="r" rtl="1"/>
            <a:endParaRPr lang="fa-IR" sz="2400" dirty="0"/>
          </a:p>
          <a:p>
            <a:pPr algn="r" rtl="1"/>
            <a:endParaRPr lang="fa-IR" sz="3200" dirty="0" smtClean="0"/>
          </a:p>
          <a:p>
            <a:pPr algn="r" rtl="1"/>
            <a:r>
              <a:rPr lang="fa-IR" sz="3200" dirty="0" smtClean="0">
                <a:solidFill>
                  <a:srgbClr val="FF0000"/>
                </a:solidFill>
              </a:rPr>
              <a:t>ب) کانسار های گروه پلاتین</a:t>
            </a:r>
          </a:p>
          <a:p>
            <a:pPr algn="r" rtl="1"/>
            <a:r>
              <a:rPr lang="fa-IR" sz="2400" dirty="0" smtClean="0"/>
              <a:t>  </a:t>
            </a:r>
          </a:p>
          <a:p>
            <a:pPr algn="r" rtl="1"/>
            <a:r>
              <a:rPr lang="fa-IR" sz="2400" dirty="0" smtClean="0"/>
              <a:t>عناصر تشکیل دهنده ی گروه پلاتین شامل فلزات:</a:t>
            </a:r>
          </a:p>
          <a:p>
            <a:pPr algn="r" rtl="1"/>
            <a:endParaRPr lang="fa-IR" sz="2400" dirty="0"/>
          </a:p>
          <a:p>
            <a:pPr algn="r" rtl="1"/>
            <a:r>
              <a:rPr lang="fa-IR" sz="2400" dirty="0" smtClean="0"/>
              <a:t>پلاتین، ایریدیوم، اسمیوم،پالادیوم،رودیوم و روتنیوم است.</a:t>
            </a:r>
            <a:endParaRPr lang="fa-IR" sz="2400" dirty="0"/>
          </a:p>
          <a:p>
            <a:pPr algn="r" rtl="1"/>
            <a:endParaRPr lang="fa-IR" sz="2400" dirty="0"/>
          </a:p>
        </p:txBody>
      </p:sp>
    </p:spTree>
    <p:extLst>
      <p:ext uri="{BB962C8B-B14F-4D97-AF65-F5344CB8AC3E}">
        <p14:creationId xmlns:p14="http://schemas.microsoft.com/office/powerpoint/2010/main" val="2205023883"/>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اسکن\2017_11_12\IMG_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581307" cy="5687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2800" y="6096000"/>
            <a:ext cx="2595582" cy="523220"/>
          </a:xfrm>
          <a:prstGeom prst="rect">
            <a:avLst/>
          </a:prstGeom>
        </p:spPr>
        <p:txBody>
          <a:bodyPr wrap="none">
            <a:spAutoFit/>
          </a:bodyPr>
          <a:lstStyle/>
          <a:p>
            <a:pPr rtl="1"/>
            <a:r>
              <a:rPr lang="fa-IR" sz="2800" dirty="0" smtClean="0">
                <a:cs typeface="B Nazanin" pitchFamily="2" charset="-78"/>
              </a:rPr>
              <a:t>منابع تولید کننده پلاتین دنیا</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نهم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آشنایی با نتشکیل کانی های تیتان</a:t>
            </a:r>
          </a:p>
          <a:p>
            <a:pPr marL="0" indent="0" algn="just" rtl="1">
              <a:lnSpc>
                <a:spcPct val="150000"/>
              </a:lnSpc>
              <a:buNone/>
              <a:defRPr/>
            </a:pPr>
            <a:r>
              <a:rPr lang="fa-IR" altLang="en-US" sz="1800" dirty="0" smtClean="0">
                <a:cs typeface="B Titr" panose="00000700000000000000" pitchFamily="2" charset="-78"/>
              </a:rPr>
              <a:t>کانسار گروه آهن و انواع تیپ آنها</a:t>
            </a: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3888582288"/>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186309"/>
          </a:xfrm>
          <a:prstGeom prst="rect">
            <a:avLst/>
          </a:prstGeom>
        </p:spPr>
        <p:txBody>
          <a:bodyPr wrap="square">
            <a:spAutoFit/>
          </a:bodyPr>
          <a:lstStyle/>
          <a:p>
            <a:pPr algn="r" rtl="1">
              <a:lnSpc>
                <a:spcPct val="150000"/>
              </a:lnSpc>
            </a:pPr>
            <a:r>
              <a:rPr lang="fa-IR" sz="3600" b="1" dirty="0" smtClean="0">
                <a:solidFill>
                  <a:srgbClr val="FF0000"/>
                </a:solidFill>
              </a:rPr>
              <a:t>ج</a:t>
            </a:r>
            <a:r>
              <a:rPr lang="fa-IR" sz="3600" b="1" dirty="0">
                <a:solidFill>
                  <a:srgbClr val="FF0000"/>
                </a:solidFill>
              </a:rPr>
              <a:t>) کانسارهای تیتان</a:t>
            </a:r>
            <a:endParaRPr lang="en-US" sz="3600" b="1" dirty="0">
              <a:solidFill>
                <a:srgbClr val="FF0000"/>
              </a:solidFill>
            </a:endParaRPr>
          </a:p>
          <a:p>
            <a:pPr algn="r" rtl="1">
              <a:lnSpc>
                <a:spcPct val="150000"/>
              </a:lnSpc>
            </a:pPr>
            <a:r>
              <a:rPr lang="fa-IR" sz="2400" dirty="0">
                <a:cs typeface="B Nazanin" pitchFamily="2" charset="-78"/>
              </a:rPr>
              <a:t>کانسارهای تیتان غالبا کانسارهای مگنتیت و هماتیتهای تیتان داری هستند که مقدار قابل ملاحظه ای ایلمنیت دارند. این کانسارها خاستگاه ماگمایی داشته و غالبا با سنگهای آذرین غنی از آهن و منیزیم (بازیک) همراه </a:t>
            </a:r>
            <a:r>
              <a:rPr lang="fa-IR" sz="2400" dirty="0" smtClean="0">
                <a:cs typeface="B Nazanin" pitchFamily="2" charset="-78"/>
              </a:rPr>
              <a:t>اند.در آنورتوزیت ها و گابروآنورتوزیت ها موجودند.وانادیم همراه آن می آید.اگرمیزان اکسیداسیون بالا باشد مگنتیت تیتانیوم دار و هماتیت تیتانیوم دار از ایلمنیت حاصل می شوند.</a:t>
            </a:r>
            <a:endParaRPr lang="en-US" sz="2400" dirty="0">
              <a:cs typeface="B Nazanin" pitchFamily="2" charset="-78"/>
            </a:endParaRPr>
          </a:p>
          <a:p>
            <a:pPr algn="r" rtl="1">
              <a:lnSpc>
                <a:spcPct val="150000"/>
              </a:lnSpc>
            </a:pPr>
            <a:r>
              <a:rPr lang="fa-IR" sz="3600" b="1" dirty="0">
                <a:solidFill>
                  <a:srgbClr val="FF0000"/>
                </a:solidFill>
              </a:rPr>
              <a:t>د) کانسارهای آهن</a:t>
            </a:r>
            <a:endParaRPr lang="en-US" sz="3600" b="1" dirty="0">
              <a:solidFill>
                <a:srgbClr val="FF0000"/>
              </a:solidFill>
            </a:endParaRPr>
          </a:p>
          <a:p>
            <a:pPr algn="r" rtl="1">
              <a:lnSpc>
                <a:spcPct val="150000"/>
              </a:lnSpc>
            </a:pPr>
            <a:r>
              <a:rPr lang="fa-IR" sz="2400" dirty="0">
                <a:cs typeface="B Nazanin" pitchFamily="2" charset="-78"/>
              </a:rPr>
              <a:t>شناخته شده ترین نوع کانسار آهن ماگمایی کانسار کایرونا در شمال سوئد است که ظاهرا حاصل تفکیک ماگمایی در مراحل اولیه تبلور ماگما و تزریق آن در داخل توده های سنگی است. </a:t>
            </a:r>
            <a:endParaRPr lang="en-US" sz="24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اسکن\2017_11_12\IMG_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8600"/>
            <a:ext cx="5048250" cy="59492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34581" y="6177808"/>
            <a:ext cx="3797835" cy="523220"/>
          </a:xfrm>
          <a:prstGeom prst="rect">
            <a:avLst/>
          </a:prstGeom>
        </p:spPr>
        <p:txBody>
          <a:bodyPr wrap="none">
            <a:spAutoFit/>
          </a:bodyPr>
          <a:lstStyle/>
          <a:p>
            <a:pPr rtl="1"/>
            <a:r>
              <a:rPr lang="fa-IR" sz="2800" dirty="0" smtClean="0">
                <a:cs typeface="B Nazanin" pitchFamily="2" charset="-78"/>
              </a:rPr>
              <a:t>مکان </a:t>
            </a:r>
            <a:r>
              <a:rPr lang="fa-IR" sz="2800" dirty="0">
                <a:cs typeface="B Nazanin" pitchFamily="2" charset="-78"/>
              </a:rPr>
              <a:t>جغرافیایی و نقشه کانسار آهن کایرونا</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76200"/>
                <a:ext cx="8610600" cy="7432804"/>
              </a:xfrm>
              <a:prstGeom prst="rect">
                <a:avLst/>
              </a:prstGeom>
            </p:spPr>
            <p:txBody>
              <a:bodyPr wrap="square">
                <a:spAutoFit/>
              </a:bodyPr>
              <a:lstStyle/>
              <a:p>
                <a:pPr algn="r" rtl="1">
                  <a:lnSpc>
                    <a:spcPct val="150000"/>
                  </a:lnSpc>
                </a:pPr>
                <a:r>
                  <a:rPr lang="fa-IR" sz="3200" b="1" dirty="0">
                    <a:solidFill>
                      <a:srgbClr val="FF0000"/>
                    </a:solidFill>
                  </a:rPr>
                  <a:t>کانسارهای نیکل در ایران</a:t>
                </a:r>
                <a:endParaRPr lang="en-US" sz="3200" b="1" dirty="0">
                  <a:solidFill>
                    <a:srgbClr val="FF0000"/>
                  </a:solidFill>
                </a:endParaRPr>
              </a:p>
              <a:p>
                <a:pPr algn="r" rtl="1">
                  <a:lnSpc>
                    <a:spcPct val="150000"/>
                  </a:lnSpc>
                </a:pPr>
                <a:r>
                  <a:rPr lang="fa-IR" sz="2400" dirty="0">
                    <a:cs typeface="B Nazanin" pitchFamily="2" charset="-78"/>
                  </a:rPr>
                  <a:t>کانیهای نیکل معادن تالمسی و مسکانی واقع در 14 کیلومتری انارک را باریاند و  </a:t>
                </a:r>
                <a:r>
                  <a:rPr lang="fa-IR" sz="2400" dirty="0" smtClean="0">
                    <a:cs typeface="B Nazanin" pitchFamily="2" charset="-78"/>
                  </a:rPr>
                  <a:t>همکارانش </a:t>
                </a:r>
                <a:r>
                  <a:rPr lang="fa-IR" sz="2400" dirty="0">
                    <a:cs typeface="B Nazanin" pitchFamily="2" charset="-78"/>
                  </a:rPr>
                  <a:t>در سال 1965 شرح داده اند. از کانیهای کبالت و نیکل این کانسارها </a:t>
                </a:r>
                <a:r>
                  <a:rPr lang="fa-IR" sz="2400" dirty="0" smtClean="0">
                    <a:cs typeface="B Nazanin" pitchFamily="2" charset="-78"/>
                  </a:rPr>
                  <a:t>ارسنات ها آنابرژیت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𝑁𝑖</m:t>
                        </m:r>
                      </m:e>
                      <m:sub>
                        <m:r>
                          <a:rPr lang="en-US" sz="2400" i="1">
                            <a:latin typeface="Cambria Math"/>
                          </a:rPr>
                          <m:t>3</m:t>
                        </m:r>
                      </m:sub>
                    </m:sSub>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𝐴𝑠𝑂</m:t>
                        </m:r>
                      </m:e>
                      <m:sub>
                        <m:r>
                          <a:rPr lang="en-US" sz="2400" i="1">
                            <a:latin typeface="Cambria Math"/>
                          </a:rPr>
                          <m:t>4</m:t>
                        </m:r>
                      </m:sub>
                    </m:sSub>
                    <m:sSub>
                      <m:sSubPr>
                        <m:ctrlPr>
                          <a:rPr lang="en-US" sz="2400" i="1">
                            <a:latin typeface="Cambria Math" panose="02040503050406030204" pitchFamily="18" charset="0"/>
                          </a:rPr>
                        </m:ctrlPr>
                      </m:sSubPr>
                      <m:e>
                        <m:r>
                          <a:rPr lang="en-US" sz="2400" i="1">
                            <a:latin typeface="Cambria Math"/>
                          </a:rPr>
                          <m:t>)</m:t>
                        </m:r>
                      </m:e>
                      <m:sub>
                        <m:r>
                          <a:rPr lang="en-US" sz="2400" i="1">
                            <a:latin typeface="Cambria Math"/>
                          </a:rPr>
                          <m:t>2</m:t>
                        </m:r>
                      </m:sub>
                    </m:sSub>
                    <m:sSub>
                      <m:sSubPr>
                        <m:ctrlPr>
                          <a:rPr lang="en-US" sz="2400" i="1">
                            <a:latin typeface="Cambria Math" panose="02040503050406030204" pitchFamily="18" charset="0"/>
                          </a:rPr>
                        </m:ctrlPr>
                      </m:sSubPr>
                      <m:e>
                        <m:r>
                          <a:rPr lang="en-US" sz="2400" i="1">
                            <a:latin typeface="Cambria Math"/>
                          </a:rPr>
                          <m:t>8</m:t>
                        </m:r>
                        <m:r>
                          <a:rPr lang="en-US" sz="2400" i="1">
                            <a:latin typeface="Cambria Math"/>
                          </a:rPr>
                          <m:t>𝐻</m:t>
                        </m:r>
                      </m:e>
                      <m:sub>
                        <m:r>
                          <a:rPr lang="en-US" sz="2400" i="1">
                            <a:latin typeface="Cambria Math"/>
                          </a:rPr>
                          <m:t>2</m:t>
                        </m:r>
                      </m:sub>
                    </m:sSub>
                    <m:r>
                      <a:rPr lang="en-US" sz="2400" i="1">
                        <a:latin typeface="Cambria Math"/>
                      </a:rPr>
                      <m:t>𝑂</m:t>
                    </m:r>
                  </m:oMath>
                </a14:m>
                <a:r>
                  <a:rPr lang="fa-IR" sz="2400" dirty="0">
                    <a:cs typeface="B Nazanin" pitchFamily="2" charset="-78"/>
                  </a:rPr>
                  <a:t> اریتریت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𝐶𝑂</m:t>
                        </m:r>
                      </m:e>
                      <m:sub>
                        <m:r>
                          <a:rPr lang="en-US" sz="2400" i="1">
                            <a:latin typeface="Cambria Math"/>
                          </a:rPr>
                          <m:t>3</m:t>
                        </m:r>
                      </m:sub>
                    </m:sSub>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𝐴𝑠𝑂</m:t>
                        </m:r>
                      </m:e>
                      <m:sub>
                        <m:r>
                          <a:rPr lang="en-US" sz="2400" i="1">
                            <a:latin typeface="Cambria Math"/>
                          </a:rPr>
                          <m:t>4</m:t>
                        </m:r>
                      </m:sub>
                    </m:sSub>
                    <m:sSub>
                      <m:sSubPr>
                        <m:ctrlPr>
                          <a:rPr lang="en-US" sz="2400" i="1">
                            <a:latin typeface="Cambria Math" panose="02040503050406030204" pitchFamily="18" charset="0"/>
                          </a:rPr>
                        </m:ctrlPr>
                      </m:sSubPr>
                      <m:e>
                        <m:r>
                          <a:rPr lang="en-US" sz="2400" i="1">
                            <a:latin typeface="Cambria Math"/>
                          </a:rPr>
                          <m:t>)</m:t>
                        </m:r>
                      </m:e>
                      <m:sub>
                        <m:r>
                          <a:rPr lang="en-US" sz="2400" i="1">
                            <a:latin typeface="Cambria Math"/>
                          </a:rPr>
                          <m:t>3</m:t>
                        </m:r>
                      </m:sub>
                    </m:sSub>
                    <m:r>
                      <a:rPr lang="en-US" sz="2400" i="1">
                        <a:latin typeface="Cambria Math"/>
                      </a:rPr>
                      <m:t>8</m:t>
                    </m:r>
                    <m:sSub>
                      <m:sSubPr>
                        <m:ctrlPr>
                          <a:rPr lang="en-US" sz="2400" i="1">
                            <a:latin typeface="Cambria Math" panose="02040503050406030204" pitchFamily="18" charset="0"/>
                          </a:rPr>
                        </m:ctrlPr>
                      </m:sSubPr>
                      <m:e>
                        <m:r>
                          <a:rPr lang="en-US" sz="2400" i="1">
                            <a:latin typeface="Cambria Math"/>
                          </a:rPr>
                          <m:t>𝐻</m:t>
                        </m:r>
                      </m:e>
                      <m:sub>
                        <m:r>
                          <a:rPr lang="en-US" sz="2400" i="1">
                            <a:latin typeface="Cambria Math"/>
                          </a:rPr>
                          <m:t>2</m:t>
                        </m:r>
                      </m:sub>
                    </m:sSub>
                    <m:r>
                      <a:rPr lang="en-US" sz="2400" i="1">
                        <a:latin typeface="Cambria Math"/>
                      </a:rPr>
                      <m:t>𝑂</m:t>
                    </m:r>
                  </m:oMath>
                </a14:m>
                <a:r>
                  <a:rPr lang="fa-IR" sz="2400" dirty="0">
                    <a:cs typeface="B Nazanin" pitchFamily="2" charset="-78"/>
                  </a:rPr>
                  <a:t> ارسیندها(راملزبرگیت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𝑁𝑖𝐴𝑠</m:t>
                        </m:r>
                      </m:e>
                      <m:sub>
                        <m:r>
                          <a:rPr lang="en-US" sz="2400" i="1">
                            <a:latin typeface="Cambria Math"/>
                          </a:rPr>
                          <m:t>2</m:t>
                        </m:r>
                      </m:sub>
                    </m:sSub>
                  </m:oMath>
                </a14:m>
                <a:r>
                  <a:rPr lang="fa-IR" sz="2400" dirty="0">
                    <a:cs typeface="B Nazanin" pitchFamily="2" charset="-78"/>
                  </a:rPr>
                  <a:t> سافلوریت </a:t>
                </a:r>
                <a14:m>
                  <m:oMath xmlns:m="http://schemas.openxmlformats.org/officeDocument/2006/math">
                    <m:sSub>
                      <m:sSubPr>
                        <m:ctrlPr>
                          <a:rPr lang="en-US" sz="2400" i="1">
                            <a:latin typeface="Cambria Math" panose="02040503050406030204" pitchFamily="18" charset="0"/>
                          </a:rPr>
                        </m:ctrlPr>
                      </m:sSubPr>
                      <m:e>
                        <m:d>
                          <m:dPr>
                            <m:ctrlPr>
                              <a:rPr lang="en-US" sz="2400" i="1">
                                <a:latin typeface="Cambria Math" panose="02040503050406030204" pitchFamily="18" charset="0"/>
                              </a:rPr>
                            </m:ctrlPr>
                          </m:dPr>
                          <m:e>
                            <m:r>
                              <a:rPr lang="en-US" sz="2400" i="1">
                                <a:latin typeface="Cambria Math"/>
                              </a:rPr>
                              <m:t>𝐶𝑜</m:t>
                            </m:r>
                            <m:r>
                              <a:rPr lang="en-US" sz="2400" i="1">
                                <a:latin typeface="Cambria Math"/>
                              </a:rPr>
                              <m:t>.</m:t>
                            </m:r>
                            <m:r>
                              <a:rPr lang="en-US" sz="2400" i="1">
                                <a:latin typeface="Cambria Math"/>
                              </a:rPr>
                              <m:t>𝐹𝑒</m:t>
                            </m:r>
                          </m:e>
                        </m:d>
                        <m:r>
                          <a:rPr lang="en-US" sz="2400" i="1">
                            <a:latin typeface="Cambria Math"/>
                          </a:rPr>
                          <m:t>𝐴𝑠</m:t>
                        </m:r>
                      </m:e>
                      <m:sub>
                        <m:r>
                          <a:rPr lang="en-US" sz="2400" i="1">
                            <a:latin typeface="Cambria Math"/>
                          </a:rPr>
                          <m:t>2</m:t>
                        </m:r>
                      </m:sub>
                    </m:sSub>
                  </m:oMath>
                </a14:m>
                <a:r>
                  <a:rPr lang="en-US" sz="2400" dirty="0">
                    <a:cs typeface="B Nazanin" pitchFamily="2" charset="-78"/>
                  </a:rPr>
                  <a:t> </a:t>
                </a:r>
                <a:r>
                  <a:rPr lang="fa-IR" sz="2400" dirty="0">
                    <a:cs typeface="B Nazanin" pitchFamily="2" charset="-78"/>
                  </a:rPr>
                  <a:t> و </a:t>
                </a:r>
                <a:r>
                  <a:rPr lang="fa-IR" sz="2400" dirty="0" smtClean="0">
                    <a:cs typeface="B Nazanin" pitchFamily="2" charset="-78"/>
                  </a:rPr>
                  <a:t>نیکلین </a:t>
                </a:r>
                <a14:m>
                  <m:oMath xmlns:m="http://schemas.openxmlformats.org/officeDocument/2006/math">
                    <m:r>
                      <a:rPr lang="en-US" sz="2400" i="1">
                        <a:latin typeface="Cambria Math"/>
                      </a:rPr>
                      <m:t>𝑁𝑖𝐴𝑠</m:t>
                    </m:r>
                  </m:oMath>
                </a14:m>
                <a:r>
                  <a:rPr lang="fa-IR" sz="2400" dirty="0">
                    <a:cs typeface="B Nazanin" pitchFamily="2" charset="-78"/>
                  </a:rPr>
                  <a:t> نام برده شده </a:t>
                </a:r>
                <a:r>
                  <a:rPr lang="fa-IR" sz="2400" dirty="0" smtClean="0">
                    <a:cs typeface="B Nazanin" pitchFamily="2" charset="-78"/>
                  </a:rPr>
                  <a:t>است</a:t>
                </a:r>
                <a:r>
                  <a:rPr lang="fa-IR" dirty="0" smtClean="0">
                    <a:cs typeface="B Nazanin" pitchFamily="2" charset="-78"/>
                  </a:rPr>
                  <a:t>.</a:t>
                </a:r>
                <a:endParaRPr lang="en-US" dirty="0" smtClean="0">
                  <a:cs typeface="B Nazanin" pitchFamily="2" charset="-78"/>
                </a:endParaRPr>
              </a:p>
              <a:p>
                <a:pPr algn="r" rtl="1">
                  <a:lnSpc>
                    <a:spcPct val="150000"/>
                  </a:lnSpc>
                </a:pPr>
                <a:r>
                  <a:rPr lang="fa-IR" sz="3200" b="1" dirty="0" smtClean="0">
                    <a:solidFill>
                      <a:srgbClr val="FF0000"/>
                    </a:solidFill>
                  </a:rPr>
                  <a:t>کانسارهای همراه کربناتیت ها</a:t>
                </a:r>
                <a:endParaRPr lang="en-US" sz="3200" b="1" dirty="0" smtClean="0">
                  <a:solidFill>
                    <a:srgbClr val="FF0000"/>
                  </a:solidFill>
                </a:endParaRPr>
              </a:p>
              <a:p>
                <a:pPr algn="r" rtl="1">
                  <a:lnSpc>
                    <a:spcPct val="150000"/>
                  </a:lnSpc>
                </a:pPr>
                <a:r>
                  <a:rPr lang="fa-IR" sz="2800" dirty="0" smtClean="0">
                    <a:cs typeface="B Nazanin" pitchFamily="2" charset="-78"/>
                  </a:rPr>
                  <a:t>سنگهای </a:t>
                </a:r>
                <a:r>
                  <a:rPr lang="fa-IR" sz="2800" dirty="0">
                    <a:cs typeface="B Nazanin" pitchFamily="2" charset="-78"/>
                  </a:rPr>
                  <a:t>آذرین غنی و بسیار غنی از آهن و منیزیم (بازیک و اولترابازیک) مانند  پیر و کسنیت، کیمبر </a:t>
                </a:r>
                <a:r>
                  <a:rPr lang="fa-IR" sz="2800" dirty="0" smtClean="0">
                    <a:cs typeface="B Nazanin" pitchFamily="2" charset="-78"/>
                  </a:rPr>
                  <a:t>لیت و </a:t>
                </a:r>
                <a:r>
                  <a:rPr lang="fa-IR" sz="2800" dirty="0">
                    <a:cs typeface="B Nazanin" pitchFamily="2" charset="-78"/>
                  </a:rPr>
                  <a:t>بعضی از سینیت های نفلین دار </a:t>
                </a:r>
                <a:r>
                  <a:rPr lang="fa-IR" sz="2800" dirty="0" smtClean="0">
                    <a:cs typeface="B Nazanin" pitchFamily="2" charset="-78"/>
                  </a:rPr>
                  <a:t>ممکن </a:t>
                </a:r>
                <a:r>
                  <a:rPr lang="fa-IR" sz="2800" dirty="0">
                    <a:cs typeface="B Nazanin" pitchFamily="2" charset="-78"/>
                  </a:rPr>
                  <a:t>است با کربناتیت هایی که دارای بیش از 50 درصد کربنات هستند، همراه باشند. کربناتیت ها که خاستگاه رسوبی ندارند، دارای ذخایر معدنی متنوعی هستند و ممکن است به صورت ستونی، دایک مخروطی شکل، دایک های حلقوی و یا شعاعی مشاهده </a:t>
                </a:r>
                <a:r>
                  <a:rPr lang="fa-IR" sz="2800" dirty="0" smtClean="0">
                    <a:cs typeface="B Nazanin" pitchFamily="2" charset="-78"/>
                  </a:rPr>
                  <a:t>شوند</a:t>
                </a:r>
                <a:r>
                  <a:rPr lang="fa-IR" dirty="0" smtClean="0">
                    <a:cs typeface="B Nazanin" pitchFamily="2" charset="-78"/>
                  </a:rPr>
                  <a:t>.</a:t>
                </a:r>
                <a:endParaRPr lang="en-US" dirty="0">
                  <a:cs typeface="B Nazanin" pitchFamily="2" charset="-78"/>
                </a:endParaRPr>
              </a:p>
              <a:p>
                <a:pPr algn="r" rtl="1">
                  <a:lnSpc>
                    <a:spcPct val="150000"/>
                  </a:lnSpc>
                </a:pPr>
                <a:endParaRPr lang="en-US" dirty="0">
                  <a:cs typeface="B Nazanin"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76200"/>
                <a:ext cx="8610600" cy="7432804"/>
              </a:xfrm>
              <a:prstGeom prst="rect">
                <a:avLst/>
              </a:prstGeom>
              <a:blipFill rotWithShape="1">
                <a:blip r:embed="rId2"/>
                <a:stretch>
                  <a:fillRect l="-2052" r="-1699"/>
                </a:stretch>
              </a:blipFill>
            </p:spPr>
            <p:txBody>
              <a:bodyPr/>
              <a:lstStyle/>
              <a:p>
                <a:r>
                  <a:rPr lang="en-US">
                    <a:noFill/>
                  </a:rPr>
                  <a:t> </a:t>
                </a:r>
              </a:p>
            </p:txBody>
          </p:sp>
        </mc:Fallback>
      </mc:AlternateContent>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دهم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کانسارهای موجود در سنگ های پگماتیتی و  اسکارن های</a:t>
            </a: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287984168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89679"/>
            <a:ext cx="8534400" cy="4801314"/>
          </a:xfrm>
          <a:prstGeom prst="rect">
            <a:avLst/>
          </a:prstGeom>
        </p:spPr>
        <p:txBody>
          <a:bodyPr wrap="square">
            <a:spAutoFit/>
          </a:bodyPr>
          <a:lstStyle/>
          <a:p>
            <a:pPr algn="r" rtl="1">
              <a:lnSpc>
                <a:spcPct val="150000"/>
              </a:lnSpc>
            </a:pPr>
            <a:r>
              <a:rPr lang="fa-IR" sz="3200" b="1" dirty="0">
                <a:solidFill>
                  <a:srgbClr val="FF0000"/>
                </a:solidFill>
              </a:rPr>
              <a:t>کانسارهای پگماتیتی</a:t>
            </a:r>
            <a:endParaRPr lang="en-US" sz="3200" b="1" dirty="0">
              <a:solidFill>
                <a:srgbClr val="FF0000"/>
              </a:solidFill>
            </a:endParaRPr>
          </a:p>
          <a:p>
            <a:pPr algn="r" rtl="1">
              <a:lnSpc>
                <a:spcPct val="150000"/>
              </a:lnSpc>
            </a:pPr>
            <a:r>
              <a:rPr lang="fa-IR" sz="2800" dirty="0">
                <a:cs typeface="B Nazanin" pitchFamily="2" charset="-78"/>
              </a:rPr>
              <a:t>معمولا پگماتیت ها، سنگهای درشت دانه آذرین یا دگرگونی هستند. پگماتیت هایی که خاستگاه </a:t>
            </a:r>
            <a:r>
              <a:rPr lang="fa-IR" sz="2800" dirty="0" smtClean="0">
                <a:cs typeface="B Nazanin" pitchFamily="2" charset="-78"/>
              </a:rPr>
              <a:t>آذرین </a:t>
            </a:r>
            <a:r>
              <a:rPr lang="fa-IR" sz="2800" dirty="0">
                <a:cs typeface="B Nazanin" pitchFamily="2" charset="-78"/>
              </a:rPr>
              <a:t>دارند، حاصل تبلور بخشهای باقیمانده ماگما هستند که غالبا از نظر مواد فرار غنی اند. حال آنکه پگماتیت های دگرگونی نشان دهنده تمرکز مواد در طول فعالیتهای دگرگونی اند.</a:t>
            </a:r>
            <a:endParaRPr lang="en-US" sz="2800" dirty="0">
              <a:cs typeface="B Nazanin" pitchFamily="2" charset="-78"/>
            </a:endParaRPr>
          </a:p>
          <a:p>
            <a:pPr algn="r" rtl="1">
              <a:lnSpc>
                <a:spcPct val="150000"/>
              </a:lnSpc>
            </a:pPr>
            <a:r>
              <a:rPr lang="fa-IR" sz="3200" b="1" dirty="0">
                <a:solidFill>
                  <a:srgbClr val="FF0000"/>
                </a:solidFill>
              </a:rPr>
              <a:t>پگماتیت های </a:t>
            </a:r>
            <a:r>
              <a:rPr lang="fa-IR" sz="3200" b="1" dirty="0" smtClean="0">
                <a:solidFill>
                  <a:srgbClr val="FF0000"/>
                </a:solidFill>
              </a:rPr>
              <a:t>ساده</a:t>
            </a:r>
            <a:endParaRPr lang="en-US" sz="3200" b="1" dirty="0">
              <a:solidFill>
                <a:srgbClr val="FF0000"/>
              </a:solidFill>
            </a:endParaRPr>
          </a:p>
          <a:p>
            <a:pPr algn="r" rtl="1">
              <a:lnSpc>
                <a:spcPct val="150000"/>
              </a:lnSpc>
            </a:pPr>
            <a:r>
              <a:rPr lang="fa-IR" sz="2800" dirty="0">
                <a:cs typeface="B Nazanin" pitchFamily="2" charset="-78"/>
              </a:rPr>
              <a:t>اکثر پگماتیت ها از نوع ساده اند که غالبا دارای کوارتز و فلدسپاتهای دانه درشت همراه با ورقه های میکا هستند و معمولا از یک طرف به طرف دیگر تغییری در ترکیب و بافت آنها مشاهده نمی شود.</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اسکن\2017_11_12\IMG_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75669"/>
            <a:ext cx="7315200" cy="45698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436814"/>
            <a:ext cx="8305800" cy="1531188"/>
          </a:xfrm>
          <a:prstGeom prst="rect">
            <a:avLst/>
          </a:prstGeom>
        </p:spPr>
        <p:txBody>
          <a:bodyPr wrap="square">
            <a:spAutoFit/>
          </a:bodyPr>
          <a:lstStyle/>
          <a:p>
            <a:pPr algn="r" rtl="1">
              <a:lnSpc>
                <a:spcPct val="150000"/>
              </a:lnSpc>
            </a:pPr>
            <a:r>
              <a:rPr lang="fa-IR" sz="2400" b="1" dirty="0">
                <a:solidFill>
                  <a:srgbClr val="FF0000"/>
                </a:solidFill>
                <a:cs typeface="B Zar" pitchFamily="2" charset="-78"/>
              </a:rPr>
              <a:t>پگماتیت های پیچیده</a:t>
            </a:r>
            <a:endParaRPr lang="en-US" sz="2400" b="1" dirty="0">
              <a:solidFill>
                <a:srgbClr val="FF0000"/>
              </a:solidFill>
              <a:cs typeface="B Zar" pitchFamily="2" charset="-78"/>
            </a:endParaRPr>
          </a:p>
          <a:p>
            <a:pPr algn="r" rtl="1">
              <a:lnSpc>
                <a:spcPct val="150000"/>
              </a:lnSpc>
            </a:pPr>
            <a:r>
              <a:rPr lang="fa-IR" sz="2000" dirty="0">
                <a:cs typeface="B Nazanin" pitchFamily="2" charset="-78"/>
              </a:rPr>
              <a:t>پگماتیت های پیچیده حاصل فرایندهای ماگمایی هستند و به نظر می رسد که این قبیل پگماتیت ها نتیجه ادامه تبلور در طول تغییرات تدریجی سیال ماگمایی باشند</a:t>
            </a:r>
            <a:r>
              <a:rPr lang="fa-IR" sz="2000" dirty="0" smtClean="0">
                <a:cs typeface="B Nazanin" pitchFamily="2" charset="-78"/>
              </a:rPr>
              <a:t>.</a:t>
            </a:r>
            <a:endParaRPr lang="en-US" sz="2000" dirty="0">
              <a:cs typeface="B Nazanin" pitchFamily="2" charset="-78"/>
            </a:endParaRPr>
          </a:p>
        </p:txBody>
      </p:sp>
      <p:sp>
        <p:nvSpPr>
          <p:cNvPr id="3" name="Rectangle 2"/>
          <p:cNvSpPr/>
          <p:nvPr/>
        </p:nvSpPr>
        <p:spPr>
          <a:xfrm>
            <a:off x="3771642" y="6445537"/>
            <a:ext cx="1473480" cy="400110"/>
          </a:xfrm>
          <a:prstGeom prst="rect">
            <a:avLst/>
          </a:prstGeom>
        </p:spPr>
        <p:txBody>
          <a:bodyPr wrap="none">
            <a:spAutoFit/>
          </a:bodyPr>
          <a:lstStyle/>
          <a:p>
            <a:pPr algn="r" rtl="1"/>
            <a:r>
              <a:rPr lang="fa-IR" sz="2000" b="1" dirty="0" smtClean="0">
                <a:cs typeface="B Nazanin" pitchFamily="2" charset="-78"/>
              </a:rPr>
              <a:t>مناطق </a:t>
            </a:r>
            <a:r>
              <a:rPr lang="fa-IR" sz="2000" b="1" dirty="0">
                <a:cs typeface="B Nazanin" pitchFamily="2" charset="-78"/>
              </a:rPr>
              <a:t>مختلف </a:t>
            </a:r>
            <a:endParaRPr lang="en-US" sz="2000" b="1"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 y="228600"/>
            <a:ext cx="8846820" cy="5909310"/>
          </a:xfrm>
          <a:prstGeom prst="rect">
            <a:avLst/>
          </a:prstGeom>
        </p:spPr>
        <p:txBody>
          <a:bodyPr wrap="square">
            <a:spAutoFit/>
          </a:bodyPr>
          <a:lstStyle/>
          <a:p>
            <a:pPr lvl="0" algn="r" rtl="1">
              <a:lnSpc>
                <a:spcPct val="150000"/>
              </a:lnSpc>
            </a:pPr>
            <a:r>
              <a:rPr lang="fa-IR" sz="2800" dirty="0" smtClean="0">
                <a:cs typeface="B Nazanin" pitchFamily="2" charset="-78"/>
              </a:rPr>
              <a:t>1) بخش </a:t>
            </a:r>
            <a:r>
              <a:rPr lang="fa-IR" sz="2800" dirty="0">
                <a:cs typeface="B Nazanin" pitchFamily="2" charset="-78"/>
              </a:rPr>
              <a:t>حاشیه ای در بسیاری از پگماتیت های پیچیده ضخامت کمی دارد و حتی در گروهی ممکن است تشخیص داده نشود. این قسمت که در صورت وجود معمولا بافت آپلیتی دارد. بین سنگ دیواره و منطقه اصلی پگماتیت قرار می گیرد.</a:t>
            </a:r>
            <a:endParaRPr lang="en-US" sz="2800" dirty="0">
              <a:cs typeface="B Nazanin" pitchFamily="2" charset="-78"/>
            </a:endParaRPr>
          </a:p>
          <a:p>
            <a:pPr lvl="0" algn="r" rtl="1">
              <a:lnSpc>
                <a:spcPct val="150000"/>
              </a:lnSpc>
            </a:pPr>
            <a:r>
              <a:rPr lang="fa-IR" sz="2800" dirty="0" smtClean="0">
                <a:cs typeface="B Nazanin" pitchFamily="2" charset="-78"/>
              </a:rPr>
              <a:t>2) بخش </a:t>
            </a:r>
            <a:r>
              <a:rPr lang="fa-IR" sz="2800" dirty="0">
                <a:cs typeface="B Nazanin" pitchFamily="2" charset="-78"/>
              </a:rPr>
              <a:t>دیواره در بعضی پگماتیت ها توسعه زیاد دارد و حال آنکه در گروهی بسیار محدود و یا غیر قابل تشخیص است. عموما بخشهای حاشیه ای و دیواره، دارای کانیهای مشابه با نسبتهای متفاوت هستند. در صورت وجود، میکا و بریل کانیهای با ارزش اقتصادی هستند که از این بخش بهره برداری می شود</a:t>
            </a:r>
            <a:r>
              <a:rPr lang="fa-IR" sz="2800" dirty="0" smtClean="0">
                <a:cs typeface="B Nazanin" pitchFamily="2" charset="-78"/>
              </a:rPr>
              <a:t>.</a:t>
            </a:r>
          </a:p>
          <a:p>
            <a:pPr lvl="0" algn="r" rtl="1">
              <a:lnSpc>
                <a:spcPct val="150000"/>
              </a:lnSpc>
            </a:pPr>
            <a:endParaRPr lang="en-US" sz="2800" dirty="0">
              <a:cs typeface="B Nazanin" pitchFamily="2" charset="-78"/>
            </a:endParaRPr>
          </a:p>
          <a:p>
            <a:pPr lvl="0" algn="r" rtl="1">
              <a:lnSpc>
                <a:spcPct val="150000"/>
              </a:lnSpc>
            </a:pPr>
            <a:r>
              <a:rPr lang="fa-IR" sz="2800" dirty="0" smtClean="0">
                <a:cs typeface="B Nazanin" pitchFamily="2" charset="-78"/>
              </a:rPr>
              <a:t>3) بخش </a:t>
            </a:r>
            <a:r>
              <a:rPr lang="fa-IR" sz="2800" dirty="0">
                <a:cs typeface="B Nazanin" pitchFamily="2" charset="-78"/>
              </a:rPr>
              <a:t>میانی دارای بیشترین کانیهای فلزی است، این بخش در برخی پگماتیت ها قابل تمیز نیست و حال آنکه در برخی دیگر خود مشتمل بر بخشهای فرعی متعددی است.</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defRPr/>
            </a:pPr>
            <a:r>
              <a:rPr lang="fa-IR" altLang="en-US" sz="2400" dirty="0" smtClean="0">
                <a:cs typeface="B Titr" panose="00000700000000000000" pitchFamily="2" charset="-78"/>
              </a:rPr>
              <a:t>زمین شناسی اقتصادی </a:t>
            </a:r>
            <a:r>
              <a:rPr lang="fa-IR" altLang="en-US" sz="2400" dirty="0">
                <a:cs typeface="B Titr" panose="00000700000000000000" pitchFamily="2" charset="-78"/>
              </a:rPr>
              <a:t>یکی از دروس اصلی دوره کارشناسی رشته زمین شناسی است که  پیش نیاز دروس </a:t>
            </a:r>
            <a:r>
              <a:rPr lang="fa-IR" altLang="en-US" sz="2400" dirty="0" smtClean="0">
                <a:cs typeface="B Titr" panose="00000700000000000000" pitchFamily="2" charset="-78"/>
              </a:rPr>
              <a:t>زمین شناسی ایران و ارزیابی ذخائر معدنی می باشد</a:t>
            </a:r>
            <a:r>
              <a:rPr lang="fa-IR" altLang="en-US" sz="2000" dirty="0" smtClean="0">
                <a:cs typeface="B Titr" panose="00000700000000000000" pitchFamily="2" charset="-78"/>
              </a:rPr>
              <a:t>.</a:t>
            </a:r>
            <a:endParaRPr lang="en-US" altLang="en-US" sz="2000" dirty="0">
              <a:cs typeface="B Titr" panose="00000700000000000000" pitchFamily="2" charset="-78"/>
            </a:endParaRPr>
          </a:p>
        </p:txBody>
      </p:sp>
      <p:sp>
        <p:nvSpPr>
          <p:cNvPr id="2" name="Rounded Rectangle 1"/>
          <p:cNvSpPr/>
          <p:nvPr/>
        </p:nvSpPr>
        <p:spPr>
          <a:xfrm>
            <a:off x="2781300" y="457200"/>
            <a:ext cx="35814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4000" dirty="0" smtClean="0">
                <a:solidFill>
                  <a:schemeClr val="tx1"/>
                </a:solidFill>
                <a:cs typeface="B Titr" panose="00000700000000000000" pitchFamily="2" charset="-78"/>
              </a:rPr>
              <a:t>جایگاه درس</a:t>
            </a:r>
            <a:endParaRPr lang="en-US" sz="4000" dirty="0">
              <a:solidFill>
                <a:schemeClr val="tx1"/>
              </a:solidFill>
              <a:cs typeface="B Titr" panose="00000700000000000000" pitchFamily="2" charset="-78"/>
            </a:endParaRPr>
          </a:p>
        </p:txBody>
      </p:sp>
    </p:spTree>
    <p:extLst>
      <p:ext uri="{BB962C8B-B14F-4D97-AF65-F5344CB8AC3E}">
        <p14:creationId xmlns:p14="http://schemas.microsoft.com/office/powerpoint/2010/main" val="364267838"/>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523220"/>
          </a:xfrm>
          <a:prstGeom prst="rect">
            <a:avLst/>
          </a:prstGeom>
        </p:spPr>
        <p:txBody>
          <a:bodyPr wrap="square">
            <a:spAutoFit/>
          </a:bodyPr>
          <a:lstStyle/>
          <a:p>
            <a:pPr algn="r" rtl="1"/>
            <a:r>
              <a:rPr lang="fa-IR" sz="2800" b="1" dirty="0">
                <a:solidFill>
                  <a:srgbClr val="FF0000"/>
                </a:solidFill>
                <a:cs typeface="B Nazanin" pitchFamily="2" charset="-78"/>
              </a:rPr>
              <a:t>کانسارهای دگرگونی </a:t>
            </a:r>
            <a:r>
              <a:rPr lang="fa-IR" sz="2800" b="1" dirty="0" smtClean="0">
                <a:solidFill>
                  <a:srgbClr val="FF0000"/>
                </a:solidFill>
                <a:cs typeface="B Nazanin" pitchFamily="2" charset="-78"/>
              </a:rPr>
              <a:t>آذرین</a:t>
            </a:r>
            <a:endParaRPr lang="en-US" sz="2800" b="1" dirty="0">
              <a:solidFill>
                <a:srgbClr val="FF0000"/>
              </a:solidFill>
              <a:cs typeface="B Nazanin" pitchFamily="2" charset="-78"/>
            </a:endParaRPr>
          </a:p>
        </p:txBody>
      </p:sp>
      <p:pic>
        <p:nvPicPr>
          <p:cNvPr id="1026" name="Picture 2" descr="D:\اسکن\2017_11_13\IMG_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02970"/>
            <a:ext cx="7327306" cy="4737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62238" y="5791200"/>
            <a:ext cx="4398961" cy="523220"/>
          </a:xfrm>
          <a:prstGeom prst="rect">
            <a:avLst/>
          </a:prstGeom>
        </p:spPr>
        <p:txBody>
          <a:bodyPr wrap="none">
            <a:spAutoFit/>
          </a:bodyPr>
          <a:lstStyle/>
          <a:p>
            <a:r>
              <a:rPr lang="fa-IR" sz="2800" dirty="0">
                <a:cs typeface="B Nazanin" pitchFamily="2" charset="-78"/>
              </a:rPr>
              <a:t>توده معدنی حاصل از دگرگونی مجاورتی (اسکارن).</a:t>
            </a:r>
            <a:endParaRPr lang="en-US" sz="2800" dirty="0"/>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یازدهم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آشنایی با رده بندی اسکارن ها بر مبناهای مختلف</a:t>
            </a:r>
            <a:endParaRPr lang="fa-IR" altLang="en-US" sz="1800" dirty="0" smtClean="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بررسی انواع ذخائر اقتصادی در اسکارن ها</a:t>
            </a:r>
          </a:p>
        </p:txBody>
      </p:sp>
    </p:spTree>
    <p:extLst>
      <p:ext uri="{BB962C8B-B14F-4D97-AF65-F5344CB8AC3E}">
        <p14:creationId xmlns:p14="http://schemas.microsoft.com/office/powerpoint/2010/main" val="2490933001"/>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534400" cy="5909310"/>
          </a:xfrm>
          <a:prstGeom prst="rect">
            <a:avLst/>
          </a:prstGeom>
        </p:spPr>
        <p:txBody>
          <a:bodyPr wrap="square">
            <a:spAutoFit/>
          </a:bodyPr>
          <a:lstStyle/>
          <a:p>
            <a:pPr algn="r" rtl="1">
              <a:lnSpc>
                <a:spcPct val="150000"/>
              </a:lnSpc>
            </a:pPr>
            <a:r>
              <a:rPr lang="fa-IR" sz="2800" dirty="0">
                <a:solidFill>
                  <a:schemeClr val="accent1"/>
                </a:solidFill>
              </a:rPr>
              <a:t>در مورد رده بندی کانسارهای اسکارن پیشنهادات گوناگونی ارائه شده است. اسمیرنوف (1976) این کانسارها را با توجه به مبناهای مختلف به 5 گروه تقسیم کرده است:</a:t>
            </a:r>
            <a:endParaRPr lang="en-US" sz="2800" dirty="0">
              <a:solidFill>
                <a:schemeClr val="accent1"/>
              </a:solidFill>
            </a:endParaRPr>
          </a:p>
          <a:p>
            <a:pPr marL="342900" lvl="0" indent="-342900" algn="r" rtl="1">
              <a:lnSpc>
                <a:spcPct val="150000"/>
              </a:lnSpc>
              <a:buFont typeface="+mj-lt"/>
              <a:buAutoNum type="arabicPeriod"/>
            </a:pPr>
            <a:r>
              <a:rPr lang="fa-IR" sz="2800" dirty="0">
                <a:cs typeface="B Nazanin" pitchFamily="2" charset="-78"/>
              </a:rPr>
              <a:t>برمبنای محل کانسارهای اسکارن نسبت به توده آذرین؛</a:t>
            </a:r>
            <a:endParaRPr lang="en-US" sz="2800" dirty="0">
              <a:cs typeface="B Nazanin" pitchFamily="2" charset="-78"/>
            </a:endParaRPr>
          </a:p>
          <a:p>
            <a:pPr marL="342900" lvl="0" indent="-342900" algn="r" rtl="1">
              <a:lnSpc>
                <a:spcPct val="150000"/>
              </a:lnSpc>
              <a:buFont typeface="+mj-lt"/>
              <a:buAutoNum type="arabicPeriod"/>
            </a:pPr>
            <a:r>
              <a:rPr lang="fa-IR" sz="2800" dirty="0">
                <a:cs typeface="B Nazanin" pitchFamily="2" charset="-78"/>
              </a:rPr>
              <a:t>بر مبنای مراحل تشکیل کانسارها؛</a:t>
            </a:r>
            <a:endParaRPr lang="en-US" sz="2800" dirty="0">
              <a:cs typeface="B Nazanin" pitchFamily="2" charset="-78"/>
            </a:endParaRPr>
          </a:p>
          <a:p>
            <a:pPr marL="342900" lvl="0" indent="-342900" algn="r" rtl="1">
              <a:lnSpc>
                <a:spcPct val="150000"/>
              </a:lnSpc>
              <a:buFont typeface="+mj-lt"/>
              <a:buAutoNum type="arabicPeriod"/>
            </a:pPr>
            <a:r>
              <a:rPr lang="fa-IR" sz="2800" dirty="0">
                <a:cs typeface="B Nazanin" pitchFamily="2" charset="-78"/>
              </a:rPr>
              <a:t>برمبنای انواع سنگهای آذرینی که در تشکیل بخشهای مختلف اسکارن دخالت داشته اند؛</a:t>
            </a:r>
            <a:endParaRPr lang="en-US" sz="2800" dirty="0">
              <a:cs typeface="B Nazanin" pitchFamily="2" charset="-78"/>
            </a:endParaRPr>
          </a:p>
          <a:p>
            <a:pPr marL="342900" lvl="0" indent="-342900" algn="r" rtl="1">
              <a:lnSpc>
                <a:spcPct val="150000"/>
              </a:lnSpc>
              <a:buFont typeface="+mj-lt"/>
              <a:buAutoNum type="arabicPeriod"/>
            </a:pPr>
            <a:r>
              <a:rPr lang="fa-IR" sz="2800" dirty="0">
                <a:cs typeface="B Nazanin" pitchFamily="2" charset="-78"/>
              </a:rPr>
              <a:t>برمبنای کانیهای موجود در اسکارنها؛</a:t>
            </a:r>
            <a:endParaRPr lang="en-US" sz="2800" dirty="0">
              <a:cs typeface="B Nazanin" pitchFamily="2" charset="-78"/>
            </a:endParaRPr>
          </a:p>
          <a:p>
            <a:pPr marL="342900" lvl="0" indent="-342900" algn="r" rtl="1">
              <a:lnSpc>
                <a:spcPct val="150000"/>
              </a:lnSpc>
              <a:buFont typeface="+mj-lt"/>
              <a:buAutoNum type="arabicPeriod"/>
            </a:pPr>
            <a:r>
              <a:rPr lang="fa-IR" sz="2800" dirty="0">
                <a:cs typeface="B Nazanin" pitchFamily="2" charset="-78"/>
              </a:rPr>
              <a:t>برمبنای ترکیب سنگهای دربرگیرنده توده نفوذی.</a:t>
            </a:r>
            <a:endParaRPr lang="en-US" sz="2800" dirty="0">
              <a:cs typeface="B Nazanin" pitchFamily="2" charset="-78"/>
            </a:endParaRPr>
          </a:p>
        </p:txBody>
      </p:sp>
    </p:spTree>
    <p:extLst>
      <p:ext uri="{BB962C8B-B14F-4D97-AF65-F5344CB8AC3E}">
        <p14:creationId xmlns:p14="http://schemas.microsoft.com/office/powerpoint/2010/main" val="2316314532"/>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اسکن\2017_11_13\IMG_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905" y="304800"/>
            <a:ext cx="8610600" cy="5280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64836" y="5867400"/>
            <a:ext cx="4120039" cy="584775"/>
          </a:xfrm>
          <a:prstGeom prst="rect">
            <a:avLst/>
          </a:prstGeom>
        </p:spPr>
        <p:txBody>
          <a:bodyPr wrap="none">
            <a:spAutoFit/>
          </a:bodyPr>
          <a:lstStyle/>
          <a:p>
            <a:r>
              <a:rPr lang="fa-IR" sz="3200" dirty="0" smtClean="0">
                <a:cs typeface="B Nazanin" pitchFamily="2" charset="-78"/>
              </a:rPr>
              <a:t>بخش های مختلف در یک ذخیره اسکارن</a:t>
            </a:r>
            <a:endParaRPr lang="en-US" sz="32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دوازدهم</a:t>
            </a:r>
            <a:endParaRPr lang="en-US" sz="4000" dirty="0">
              <a:solidFill>
                <a:schemeClr val="tx1"/>
              </a:solidFill>
              <a:cs typeface="B Titr" panose="00000700000000000000" pitchFamily="2" charset="-78"/>
            </a:endParaRPr>
          </a:p>
        </p:txBody>
      </p:sp>
      <p:sp>
        <p:nvSpPr>
          <p:cNvPr id="5"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کانسارهای گرمابی و انواع آنها</a:t>
            </a:r>
            <a:endParaRPr lang="en-US" altLang="en-US" sz="2000" dirty="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224614742"/>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15400" cy="6370975"/>
          </a:xfrm>
          <a:prstGeom prst="rect">
            <a:avLst/>
          </a:prstGeom>
        </p:spPr>
        <p:txBody>
          <a:bodyPr wrap="square">
            <a:spAutoFit/>
          </a:bodyPr>
          <a:lstStyle/>
          <a:p>
            <a:pPr algn="just" rtl="1">
              <a:lnSpc>
                <a:spcPct val="150000"/>
              </a:lnSpc>
            </a:pPr>
            <a:r>
              <a:rPr lang="fa-IR" sz="3200" b="1" dirty="0">
                <a:solidFill>
                  <a:srgbClr val="FF0000"/>
                </a:solidFill>
              </a:rPr>
              <a:t>کانسارهای گرمابی</a:t>
            </a:r>
            <a:endParaRPr lang="en-US" sz="3200" b="1" dirty="0">
              <a:solidFill>
                <a:srgbClr val="FF0000"/>
              </a:solidFill>
            </a:endParaRPr>
          </a:p>
          <a:p>
            <a:pPr algn="just" rtl="1">
              <a:lnSpc>
                <a:spcPct val="150000"/>
              </a:lnSpc>
            </a:pPr>
            <a:r>
              <a:rPr lang="fa-IR" sz="2400" dirty="0">
                <a:cs typeface="B Nazanin" pitchFamily="2" charset="-78"/>
              </a:rPr>
              <a:t>کانسارهای گرمابی حاصل کانه یازی سیالات کانه دار گرم است که در زیر زمین جریان دارند. عناصر فلزی موجود در این آبها ممکن است خاستگاه ماگمایی داشته باشند و به </a:t>
            </a:r>
            <a:r>
              <a:rPr lang="fa-IR" sz="2400" dirty="0" smtClean="0">
                <a:cs typeface="B Nazanin" pitchFamily="2" charset="-78"/>
              </a:rPr>
              <a:t>صورت گوناگون </a:t>
            </a:r>
            <a:r>
              <a:rPr lang="fa-IR" sz="2400" dirty="0">
                <a:cs typeface="B Nazanin" pitchFamily="2" charset="-78"/>
              </a:rPr>
              <a:t>همراه آب به مکان تجمع حمل شوند، و یا اینکه در مسیر حرکت اب قرار گیرند و ضمن همراه شدن تدریجی با آن سیال کانه داری را به وجود آورند.</a:t>
            </a:r>
            <a:endParaRPr lang="en-US" sz="2400" dirty="0">
              <a:cs typeface="B Nazanin" pitchFamily="2" charset="-78"/>
            </a:endParaRPr>
          </a:p>
          <a:p>
            <a:pPr algn="just" rtl="1">
              <a:lnSpc>
                <a:spcPct val="150000"/>
              </a:lnSpc>
            </a:pPr>
            <a:r>
              <a:rPr lang="fa-IR" sz="2400" dirty="0">
                <a:solidFill>
                  <a:schemeClr val="accent1"/>
                </a:solidFill>
                <a:cs typeface="B Nazanin" pitchFamily="2" charset="-78"/>
              </a:rPr>
              <a:t>کانیهایی که خاستگاه گرمابی دارند، ممکن است به دو صورت تشکیل کشوند؛</a:t>
            </a:r>
            <a:endParaRPr lang="en-US" sz="2400" dirty="0">
              <a:solidFill>
                <a:schemeClr val="accent1"/>
              </a:solidFill>
              <a:cs typeface="B Nazanin" pitchFamily="2" charset="-78"/>
            </a:endParaRPr>
          </a:p>
          <a:p>
            <a:pPr algn="just" rtl="1">
              <a:lnSpc>
                <a:spcPct val="150000"/>
              </a:lnSpc>
            </a:pPr>
            <a:r>
              <a:rPr lang="fa-IR" sz="2400" dirty="0">
                <a:cs typeface="B Nazanin" pitchFamily="2" charset="-78"/>
              </a:rPr>
              <a:t>الف) تمرکز به روش پر کردن کاواکها و فضاهای خالی داخل سنگها؛</a:t>
            </a:r>
            <a:endParaRPr lang="en-US" sz="2400" dirty="0">
              <a:cs typeface="B Nazanin" pitchFamily="2" charset="-78"/>
            </a:endParaRPr>
          </a:p>
          <a:p>
            <a:pPr algn="just" rtl="1">
              <a:lnSpc>
                <a:spcPct val="150000"/>
              </a:lnSpc>
            </a:pPr>
            <a:r>
              <a:rPr lang="fa-IR" sz="2400" dirty="0">
                <a:cs typeface="B Nazanin" pitchFamily="2" charset="-78"/>
              </a:rPr>
              <a:t>ب) تمرکز به روش جانشینی</a:t>
            </a:r>
            <a:endParaRPr lang="en-US" sz="2400" dirty="0">
              <a:cs typeface="B Nazanin" pitchFamily="2" charset="-78"/>
            </a:endParaRPr>
          </a:p>
          <a:p>
            <a:pPr algn="just" rtl="1">
              <a:lnSpc>
                <a:spcPct val="150000"/>
              </a:lnSpc>
            </a:pPr>
            <a:r>
              <a:rPr lang="fa-IR" sz="2400" dirty="0">
                <a:cs typeface="B Nazanin" pitchFamily="2" charset="-78"/>
              </a:rPr>
              <a:t>بنابراین شکل ذخیره گرمابی، تابعی از شکل کاواکهای سنگ میزبان و یا نحوه جانشینی </a:t>
            </a:r>
            <a:r>
              <a:rPr lang="fa-IR" sz="2400" dirty="0" smtClean="0">
                <a:cs typeface="B Nazanin" pitchFamily="2" charset="-78"/>
              </a:rPr>
              <a:t>در آن است به </a:t>
            </a:r>
            <a:r>
              <a:rPr lang="fa-IR" sz="2400" dirty="0">
                <a:cs typeface="B Nazanin" pitchFamily="2" charset="-78"/>
              </a:rPr>
              <a:t>همین جهت در این </a:t>
            </a:r>
            <a:r>
              <a:rPr lang="fa-IR" sz="2400" dirty="0" smtClean="0">
                <a:cs typeface="B Nazanin" pitchFamily="2" charset="-78"/>
              </a:rPr>
              <a:t>دسته از کانسارها</a:t>
            </a:r>
            <a:r>
              <a:rPr lang="fa-IR" sz="2400" dirty="0">
                <a:cs typeface="B Nazanin" pitchFamily="2" charset="-78"/>
              </a:rPr>
              <a:t>، انواع رگه ها، عدسیها، کانسارهای لایه ای، استوک ورک و بالاخره اشکال پیچیده مشاهده می شود.</a:t>
            </a:r>
            <a:endParaRPr lang="en-US" sz="24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251639"/>
            <a:ext cx="8808720" cy="6686446"/>
          </a:xfrm>
          <a:prstGeom prst="rect">
            <a:avLst/>
          </a:prstGeom>
        </p:spPr>
        <p:txBody>
          <a:bodyPr wrap="square">
            <a:spAutoFit/>
          </a:bodyPr>
          <a:lstStyle/>
          <a:p>
            <a:pPr algn="just" rtl="1">
              <a:lnSpc>
                <a:spcPct val="150000"/>
              </a:lnSpc>
            </a:pPr>
            <a:r>
              <a:rPr lang="fa-IR" sz="3600" dirty="0">
                <a:solidFill>
                  <a:srgbClr val="FF0000"/>
                </a:solidFill>
              </a:rPr>
              <a:t>کانسارهای هیپوترمال</a:t>
            </a:r>
            <a:endParaRPr lang="en-US" sz="3600" dirty="0">
              <a:solidFill>
                <a:srgbClr val="FF0000"/>
              </a:solidFill>
            </a:endParaRPr>
          </a:p>
          <a:p>
            <a:pPr algn="just" rtl="1">
              <a:lnSpc>
                <a:spcPct val="150000"/>
              </a:lnSpc>
            </a:pPr>
            <a:r>
              <a:rPr lang="fa-IR" sz="2800" dirty="0">
                <a:cs typeface="B Nazanin" pitchFamily="2" charset="-78"/>
              </a:rPr>
              <a:t>کانسارهای هیپوترمال معرف شرایط حرارت و فشار زیاد هستند و درجه حرارت تشکیل آنها را بین 300 تا 500 درجه سانتیگراد تعیین کرده اند. در این نوع کانسارها پدیده جانشینی به وضوح قابل تشخیص است، ولی غالبا اثری از پرشدن فضاهای خالی در آنها مشاهده نمی شود</a:t>
            </a:r>
            <a:r>
              <a:rPr lang="fa-IR" sz="2800" dirty="0" smtClean="0">
                <a:cs typeface="B Nazanin" pitchFamily="2" charset="-78"/>
              </a:rPr>
              <a:t>.</a:t>
            </a:r>
          </a:p>
          <a:p>
            <a:pPr algn="just" rtl="1">
              <a:lnSpc>
                <a:spcPct val="150000"/>
              </a:lnSpc>
            </a:pPr>
            <a:endParaRPr lang="en-US" sz="2800" dirty="0">
              <a:cs typeface="B Nazanin" pitchFamily="2" charset="-78"/>
            </a:endParaRPr>
          </a:p>
          <a:p>
            <a:pPr algn="just" rtl="1">
              <a:lnSpc>
                <a:spcPct val="150000"/>
              </a:lnSpc>
            </a:pPr>
            <a:r>
              <a:rPr lang="fa-IR" sz="2800" dirty="0">
                <a:cs typeface="B Nazanin" pitchFamily="2" charset="-78"/>
              </a:rPr>
              <a:t>معمولیترین </a:t>
            </a:r>
            <a:r>
              <a:rPr lang="fa-IR" sz="2800" dirty="0" smtClean="0">
                <a:cs typeface="B Nazanin" pitchFamily="2" charset="-78"/>
              </a:rPr>
              <a:t>کانه های </a:t>
            </a:r>
            <a:r>
              <a:rPr lang="fa-IR" sz="2800" dirty="0">
                <a:cs typeface="B Nazanin" pitchFamily="2" charset="-78"/>
              </a:rPr>
              <a:t>کانسارهای هیپوترمال را طلا، ولفرامیت، شیلیت، پیروتیت، پنتلاندیت، پیریت، ارسنو پیریت، لولنژیت، کالکوپیریت، اسفالریت، گالن، استانیت، کاسیتریت، بیسموتیت، اورانینیت وارسنیت های کبالت و نیکل ذکر کرده اند.</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اسکن\2017_11_13\IMG_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0"/>
            <a:ext cx="5162550" cy="5938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5600" y="6019800"/>
            <a:ext cx="3430747" cy="523220"/>
          </a:xfrm>
          <a:prstGeom prst="rect">
            <a:avLst/>
          </a:prstGeom>
        </p:spPr>
        <p:txBody>
          <a:bodyPr wrap="none">
            <a:spAutoFit/>
          </a:bodyPr>
          <a:lstStyle/>
          <a:p>
            <a:r>
              <a:rPr lang="fa-IR" sz="2800" dirty="0" smtClean="0">
                <a:cs typeface="B Nazanin" pitchFamily="2" charset="-78"/>
              </a:rPr>
              <a:t>مکان جغرافیایی و نقشه کانسارموروولو</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15400" cy="5770811"/>
          </a:xfrm>
          <a:prstGeom prst="rect">
            <a:avLst/>
          </a:prstGeom>
        </p:spPr>
        <p:txBody>
          <a:bodyPr wrap="square">
            <a:spAutoFit/>
          </a:bodyPr>
          <a:lstStyle/>
          <a:p>
            <a:pPr algn="just" rtl="1">
              <a:lnSpc>
                <a:spcPct val="150000"/>
              </a:lnSpc>
            </a:pPr>
            <a:r>
              <a:rPr lang="fa-IR" sz="3200" b="1" dirty="0">
                <a:solidFill>
                  <a:srgbClr val="FF0000"/>
                </a:solidFill>
              </a:rPr>
              <a:t>کانسارهای مزوترمال</a:t>
            </a:r>
            <a:endParaRPr lang="en-US" sz="3200" b="1" dirty="0">
              <a:solidFill>
                <a:srgbClr val="FF0000"/>
              </a:solidFill>
            </a:endParaRPr>
          </a:p>
          <a:p>
            <a:pPr algn="just" rtl="1">
              <a:lnSpc>
                <a:spcPct val="150000"/>
              </a:lnSpc>
            </a:pPr>
            <a:r>
              <a:rPr lang="fa-IR" sz="2400" dirty="0">
                <a:cs typeface="B Nazanin" pitchFamily="2" charset="-78"/>
              </a:rPr>
              <a:t>کانسارهای مزوترمال در شرایط حرارت و فشار متوسط ایجاد می شوندو درجه جرارت تشکیل آنها همانطور که در رده بندی لیندگرن نشان داده شده، بین 200 تا 300 درجه سانتیگراد است.</a:t>
            </a:r>
            <a:endParaRPr lang="en-US" sz="2400" dirty="0">
              <a:cs typeface="B Nazanin" pitchFamily="2" charset="-78"/>
            </a:endParaRPr>
          </a:p>
          <a:p>
            <a:pPr algn="just" rtl="1">
              <a:lnSpc>
                <a:spcPct val="150000"/>
              </a:lnSpc>
            </a:pPr>
            <a:r>
              <a:rPr lang="fa-IR" sz="2400" b="1" dirty="0">
                <a:solidFill>
                  <a:srgbClr val="FF0000"/>
                </a:solidFill>
              </a:rPr>
              <a:t>کانسارهای پورفیری</a:t>
            </a:r>
            <a:endParaRPr lang="en-US" sz="2400" b="1" dirty="0">
              <a:solidFill>
                <a:srgbClr val="FF0000"/>
              </a:solidFill>
            </a:endParaRPr>
          </a:p>
          <a:p>
            <a:pPr algn="just" rtl="1">
              <a:lnSpc>
                <a:spcPct val="150000"/>
              </a:lnSpc>
            </a:pPr>
            <a:r>
              <a:rPr lang="fa-IR" sz="2400" dirty="0">
                <a:cs typeface="B Nazanin" pitchFamily="2" charset="-78"/>
              </a:rPr>
              <a:t>کانسارهای پورفیری را در گروه ک</a:t>
            </a:r>
            <a:r>
              <a:rPr lang="fa-IR" sz="2400" dirty="0" smtClean="0">
                <a:cs typeface="B Nazanin" pitchFamily="2" charset="-78"/>
              </a:rPr>
              <a:t>انسارهای </a:t>
            </a:r>
            <a:r>
              <a:rPr lang="fa-IR" sz="2400" dirty="0">
                <a:cs typeface="B Nazanin" pitchFamily="2" charset="-78"/>
              </a:rPr>
              <a:t>مزوترمال رده بندی کرده اند.</a:t>
            </a:r>
            <a:endParaRPr lang="en-US" sz="2400" dirty="0">
              <a:cs typeface="B Nazanin" pitchFamily="2" charset="-78"/>
            </a:endParaRPr>
          </a:p>
          <a:p>
            <a:pPr algn="just" rtl="1">
              <a:lnSpc>
                <a:spcPct val="150000"/>
              </a:lnSpc>
            </a:pPr>
            <a:r>
              <a:rPr lang="fa-IR" sz="2400" b="1" dirty="0">
                <a:solidFill>
                  <a:schemeClr val="accent1"/>
                </a:solidFill>
                <a:cs typeface="B Zar" pitchFamily="2" charset="-78"/>
              </a:rPr>
              <a:t>صفات عمومی کانسارهای مس پورفیری</a:t>
            </a:r>
            <a:endParaRPr lang="en-US" sz="2400" b="1" dirty="0">
              <a:solidFill>
                <a:schemeClr val="accent1"/>
              </a:solidFill>
              <a:cs typeface="B Zar" pitchFamily="2" charset="-78"/>
            </a:endParaRPr>
          </a:p>
          <a:p>
            <a:pPr algn="just" rtl="1">
              <a:lnSpc>
                <a:spcPct val="150000"/>
              </a:lnSpc>
            </a:pPr>
            <a:r>
              <a:rPr lang="fa-IR" sz="2400" dirty="0">
                <a:cs typeface="B Nazanin" pitchFamily="2" charset="-78"/>
              </a:rPr>
              <a:t>الف) عیار کم – عیار غالب کانسارهای پورفیری قابل اسخراج بین 5 </a:t>
            </a:r>
            <a:r>
              <a:rPr lang="fa-IR" sz="2400" dirty="0" smtClean="0">
                <a:cs typeface="B Nazanin" pitchFamily="2" charset="-78"/>
              </a:rPr>
              <a:t>و </a:t>
            </a:r>
            <a:r>
              <a:rPr lang="fa-IR" sz="2400" dirty="0">
                <a:cs typeface="B Nazanin" pitchFamily="2" charset="-78"/>
              </a:rPr>
              <a:t>تا 1 درصد مس است</a:t>
            </a:r>
            <a:endParaRPr lang="en-US" sz="2400" dirty="0">
              <a:cs typeface="B Nazanin" pitchFamily="2" charset="-78"/>
            </a:endParaRPr>
          </a:p>
          <a:p>
            <a:pPr algn="just" rtl="1">
              <a:lnSpc>
                <a:spcPct val="150000"/>
              </a:lnSpc>
            </a:pPr>
            <a:r>
              <a:rPr lang="fa-IR" sz="2400" dirty="0">
                <a:cs typeface="B Nazanin" pitchFamily="2" charset="-78"/>
              </a:rPr>
              <a:t>ب) وسعت  - معمولا کانسارهای پورفیری دارای حجمی وسیع و ذخیره ای متجاوز از صد میلیون تن و گاهی بیش از 500 میلیون تن </a:t>
            </a:r>
            <a:r>
              <a:rPr lang="fa-IR" sz="2400" dirty="0" smtClean="0">
                <a:cs typeface="B Nazanin" pitchFamily="2" charset="-78"/>
              </a:rPr>
              <a:t>هستند.</a:t>
            </a:r>
            <a:endParaRPr lang="en-US" sz="24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686800" cy="4247317"/>
          </a:xfrm>
          <a:prstGeom prst="rect">
            <a:avLst/>
          </a:prstGeom>
          <a:noFill/>
        </p:spPr>
        <p:txBody>
          <a:bodyPr wrap="square" rtlCol="1">
            <a:spAutoFit/>
          </a:bodyPr>
          <a:lstStyle/>
          <a:p>
            <a:pPr algn="r" rtl="1"/>
            <a:r>
              <a:rPr lang="fa-IR" dirty="0" smtClean="0"/>
              <a:t>ج) شکل _ معمولا این کانسار ها به شکل بیضویی ناقص هستند توسعه آن ها در سطح بیش از عمق است.به همین جهت این کانسار ها را به روش رو باز استخراج می کنند و هزینه استخراج ان ها نسبتا ارزان تر است.</a:t>
            </a:r>
          </a:p>
          <a:p>
            <a:pPr algn="r" rtl="1"/>
            <a:endParaRPr lang="fa-IR" dirty="0"/>
          </a:p>
          <a:p>
            <a:pPr algn="r" rtl="1"/>
            <a:r>
              <a:rPr lang="fa-IR" dirty="0" smtClean="0"/>
              <a:t>د) کانه ها معمولا به صورت افشان و دانه ریز و یا به شکل رگه های خیلی باریک در داخل سنگ ها پراکنده اند.</a:t>
            </a:r>
          </a:p>
          <a:p>
            <a:pPr algn="r" rtl="1"/>
            <a:endParaRPr lang="fa-IR" dirty="0"/>
          </a:p>
          <a:p>
            <a:pPr algn="r" rtl="1"/>
            <a:r>
              <a:rPr lang="fa-IR" dirty="0" smtClean="0"/>
              <a:t>ه</a:t>
            </a:r>
            <a:r>
              <a:rPr lang="fa-IR" dirty="0"/>
              <a:t>) در مناطق پورفیری، معمولا توده های نفوذی و گاهی توده های نفوذی چند مرحله ای را می توان مشاهده کرد</a:t>
            </a:r>
            <a:r>
              <a:rPr lang="fa-IR" dirty="0" smtClean="0"/>
              <a:t>.</a:t>
            </a:r>
          </a:p>
          <a:p>
            <a:pPr algn="r" rtl="1"/>
            <a:endParaRPr lang="fa-IR" dirty="0"/>
          </a:p>
          <a:p>
            <a:pPr algn="r" rtl="1"/>
            <a:r>
              <a:rPr lang="fa-IR" dirty="0"/>
              <a:t>و) مناطق سطحی توده های پورفیری غالبا تحت تاثیر عوامل فرسایش قرار می گیرند،ولی زیر این قسمت </a:t>
            </a:r>
            <a:r>
              <a:rPr lang="fa-IR" dirty="0" smtClean="0"/>
              <a:t>به علت </a:t>
            </a:r>
            <a:r>
              <a:rPr lang="fa-IR" dirty="0"/>
              <a:t>دوری از سطح در معرض عوامل فرسایشی قرار نمی گیرد که به این بخش ناحیه کانه اولیه یا هیپوژن می گویند</a:t>
            </a:r>
            <a:r>
              <a:rPr lang="fa-IR" dirty="0" smtClean="0"/>
              <a:t>.</a:t>
            </a:r>
          </a:p>
          <a:p>
            <a:pPr algn="r" rtl="1"/>
            <a:endParaRPr lang="fa-IR" dirty="0"/>
          </a:p>
          <a:p>
            <a:pPr algn="r" rtl="1"/>
            <a:r>
              <a:rPr lang="fa-IR" dirty="0" smtClean="0"/>
              <a:t>ی)رو باز استخراج می شوند.</a:t>
            </a:r>
            <a:endParaRPr lang="fa-IR" dirty="0"/>
          </a:p>
        </p:txBody>
      </p:sp>
    </p:spTree>
    <p:extLst>
      <p:ext uri="{BB962C8B-B14F-4D97-AF65-F5344CB8AC3E}">
        <p14:creationId xmlns:p14="http://schemas.microsoft.com/office/powerpoint/2010/main" val="196045400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1800" dirty="0" smtClean="0">
                <a:cs typeface="B Titr" panose="00000700000000000000" pitchFamily="2" charset="-78"/>
              </a:rPr>
              <a:t>آشنایی با مفاهیم زمین شناسی اقتصادی</a:t>
            </a:r>
          </a:p>
          <a:p>
            <a:pPr marL="0" indent="0" algn="just" rtl="1">
              <a:lnSpc>
                <a:spcPct val="150000"/>
              </a:lnSpc>
              <a:buNone/>
              <a:defRPr/>
            </a:pPr>
            <a:r>
              <a:rPr lang="fa-IR" altLang="en-US" sz="1800" dirty="0" smtClean="0">
                <a:cs typeface="B Titr" panose="00000700000000000000" pitchFamily="2" charset="-78"/>
              </a:rPr>
              <a:t>سیر تکمیلی زمین شناسی اقتصادی تاکنون</a:t>
            </a:r>
          </a:p>
          <a:p>
            <a:pPr marL="0" indent="0" algn="just" rtl="1">
              <a:lnSpc>
                <a:spcPct val="150000"/>
              </a:lnSpc>
              <a:buNone/>
              <a:defRPr/>
            </a:pPr>
            <a:endParaRPr lang="en-US" altLang="en-US" sz="2000" dirty="0">
              <a:cs typeface="B Titr" panose="00000700000000000000" pitchFamily="2" charset="-78"/>
            </a:endParaRPr>
          </a:p>
        </p:txBody>
      </p:sp>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اول</a:t>
            </a:r>
            <a:endParaRPr lang="en-US" sz="4000" dirty="0">
              <a:solidFill>
                <a:schemeClr val="tx1"/>
              </a:solidFill>
              <a:cs typeface="B Titr" panose="00000700000000000000" pitchFamily="2" charset="-78"/>
            </a:endParaRPr>
          </a:p>
        </p:txBody>
      </p:sp>
    </p:spTree>
    <p:extLst>
      <p:ext uri="{BB962C8B-B14F-4D97-AF65-F5344CB8AC3E}">
        <p14:creationId xmlns:p14="http://schemas.microsoft.com/office/powerpoint/2010/main" val="96761975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 y="76200"/>
            <a:ext cx="8896350" cy="6632585"/>
          </a:xfrm>
          <a:prstGeom prst="rect">
            <a:avLst/>
          </a:prstGeom>
        </p:spPr>
        <p:txBody>
          <a:bodyPr wrap="square">
            <a:spAutoFit/>
          </a:bodyPr>
          <a:lstStyle/>
          <a:p>
            <a:pPr algn="r" rtl="1">
              <a:lnSpc>
                <a:spcPct val="125000"/>
              </a:lnSpc>
            </a:pPr>
            <a:r>
              <a:rPr lang="fa-IR" sz="3200" b="1" dirty="0">
                <a:solidFill>
                  <a:srgbClr val="FF0000"/>
                </a:solidFill>
              </a:rPr>
              <a:t>کانسارهای اپی ترمال</a:t>
            </a:r>
            <a:endParaRPr lang="en-US" sz="3200" b="1" dirty="0">
              <a:solidFill>
                <a:srgbClr val="FF0000"/>
              </a:solidFill>
            </a:endParaRPr>
          </a:p>
          <a:p>
            <a:pPr algn="r" rtl="1">
              <a:lnSpc>
                <a:spcPct val="125000"/>
              </a:lnSpc>
            </a:pPr>
            <a:r>
              <a:rPr lang="fa-IR" sz="2800" dirty="0">
                <a:cs typeface="B Nazanin" pitchFamily="2" charset="-78"/>
              </a:rPr>
              <a:t>کانسارهای اپی ترمال در شرایط حرارت کم (50 تا 200 درجه سانتیگراد) و فشار متوسط به وجود می آیند. مکان مناسب برای تشکیل این کانسارها تقریبا اعماق 900 تا 1000 متری است و در اغلب آنها شکلهای گوناگون رگه ای ، استوک ورک و یا تنوره های برشی مشاهده می شود.</a:t>
            </a:r>
            <a:endParaRPr lang="en-US" sz="2800" dirty="0">
              <a:cs typeface="B Nazanin" pitchFamily="2" charset="-78"/>
            </a:endParaRPr>
          </a:p>
          <a:p>
            <a:pPr algn="r" rtl="1">
              <a:lnSpc>
                <a:spcPct val="125000"/>
              </a:lnSpc>
            </a:pPr>
            <a:r>
              <a:rPr lang="fa-IR" sz="3600" b="1" dirty="0">
                <a:solidFill>
                  <a:srgbClr val="FF0000"/>
                </a:solidFill>
              </a:rPr>
              <a:t>کانسارهای </a:t>
            </a:r>
            <a:r>
              <a:rPr lang="fa-IR" sz="3600" b="1" dirty="0" smtClean="0">
                <a:solidFill>
                  <a:srgbClr val="FF0000"/>
                </a:solidFill>
              </a:rPr>
              <a:t>انتیمو</a:t>
            </a:r>
            <a:r>
              <a:rPr lang="fa-IR" sz="3600" b="1" dirty="0">
                <a:solidFill>
                  <a:srgbClr val="FF0000"/>
                </a:solidFill>
              </a:rPr>
              <a:t>ا</a:t>
            </a:r>
            <a:r>
              <a:rPr lang="fa-IR" sz="3600" b="1" dirty="0" smtClean="0">
                <a:solidFill>
                  <a:srgbClr val="FF0000"/>
                </a:solidFill>
              </a:rPr>
              <a:t>ن:</a:t>
            </a:r>
            <a:r>
              <a:rPr lang="fa-IR" sz="1600" b="1" dirty="0" smtClean="0"/>
              <a:t>جنوب و جنوب غرب چین دگرگونی و رسوبی که اکثرا دیوریت های کوارتز دار(سنگ نفوذی) سن کرتاسه،رگه های استیبنیت در کوارتزهای آواری جانشینی از نوع گالن-آرسنیک</a:t>
            </a:r>
            <a:endParaRPr lang="en-US" sz="3600" b="1" dirty="0" smtClean="0">
              <a:solidFill>
                <a:srgbClr val="FF0000"/>
              </a:solidFill>
            </a:endParaRPr>
          </a:p>
          <a:p>
            <a:pPr algn="r" rtl="1">
              <a:lnSpc>
                <a:spcPct val="125000"/>
              </a:lnSpc>
            </a:pPr>
            <a:r>
              <a:rPr lang="fa-IR" sz="3200" b="1" dirty="0" smtClean="0">
                <a:solidFill>
                  <a:srgbClr val="FF0000"/>
                </a:solidFill>
              </a:rPr>
              <a:t>کانسار جیو ه المعدن</a:t>
            </a:r>
            <a:endParaRPr lang="en-US" sz="3200" b="1" dirty="0" smtClean="0">
              <a:solidFill>
                <a:srgbClr val="FF0000"/>
              </a:solidFill>
            </a:endParaRPr>
          </a:p>
          <a:p>
            <a:pPr algn="r" rtl="1">
              <a:lnSpc>
                <a:spcPct val="125000"/>
              </a:lnSpc>
            </a:pPr>
            <a:r>
              <a:rPr lang="fa-IR" sz="3200" dirty="0" smtClean="0">
                <a:cs typeface="B Nazanin" pitchFamily="2" charset="-78"/>
              </a:rPr>
              <a:t>کانسار </a:t>
            </a:r>
            <a:r>
              <a:rPr lang="fa-IR" sz="3200" dirty="0">
                <a:cs typeface="B Nazanin" pitchFamily="2" charset="-78"/>
              </a:rPr>
              <a:t>المعدن، </a:t>
            </a:r>
            <a:r>
              <a:rPr lang="fa-IR" sz="3200" dirty="0" smtClean="0">
                <a:cs typeface="B Nazanin" pitchFamily="2" charset="-78"/>
              </a:rPr>
              <a:t>غنی ترین </a:t>
            </a:r>
            <a:r>
              <a:rPr lang="fa-IR" sz="3200" dirty="0">
                <a:cs typeface="B Nazanin" pitchFamily="2" charset="-78"/>
              </a:rPr>
              <a:t>معدن جیوه دنیاست که در دامنه های کوهستان مورنا (سیرامورنا) در حدود 130 کیلومتری جنوب غربی مادرید واقع شده </a:t>
            </a:r>
            <a:r>
              <a:rPr lang="fa-IR" sz="3200" dirty="0" smtClean="0">
                <a:cs typeface="B Nazanin" pitchFamily="2" charset="-78"/>
              </a:rPr>
              <a:t>است.در سنگ های دگرگونی(کوارتزیت و اسلیت های چین خورده)</a:t>
            </a:r>
            <a:endParaRPr lang="en-US" sz="32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سیزدهم</a:t>
            </a:r>
            <a:endParaRPr lang="en-US" sz="4000" dirty="0">
              <a:solidFill>
                <a:schemeClr val="tx1"/>
              </a:solidFill>
              <a:cs typeface="B Titr" panose="00000700000000000000" pitchFamily="2" charset="-78"/>
            </a:endParaRPr>
          </a:p>
        </p:txBody>
      </p:sp>
      <p:sp>
        <p:nvSpPr>
          <p:cNvPr id="6"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کانسارهای گرمابی نوع دره می سی سی پی</a:t>
            </a:r>
            <a:endParaRPr lang="en-US" altLang="en-US" sz="20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ذخائر آهن نواری </a:t>
            </a:r>
            <a:r>
              <a:rPr lang="en-US" altLang="en-US" sz="2000" dirty="0" smtClean="0">
                <a:cs typeface="B Titr" panose="00000700000000000000" pitchFamily="2" charset="-78"/>
              </a:rPr>
              <a:t>BIF</a:t>
            </a:r>
            <a:endParaRPr lang="en-US" altLang="en-US" sz="2000" dirty="0">
              <a:cs typeface="B Titr" panose="00000700000000000000" pitchFamily="2" charset="-78"/>
            </a:endParaRPr>
          </a:p>
        </p:txBody>
      </p:sp>
    </p:spTree>
    <p:extLst>
      <p:ext uri="{BB962C8B-B14F-4D97-AF65-F5344CB8AC3E}">
        <p14:creationId xmlns:p14="http://schemas.microsoft.com/office/powerpoint/2010/main" val="214785267"/>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6200" y="76200"/>
                <a:ext cx="8915400" cy="6247864"/>
              </a:xfrm>
              <a:prstGeom prst="rect">
                <a:avLst/>
              </a:prstGeom>
            </p:spPr>
            <p:txBody>
              <a:bodyPr wrap="square">
                <a:spAutoFit/>
              </a:bodyPr>
              <a:lstStyle/>
              <a:p>
                <a:pPr algn="r" rtl="1">
                  <a:lnSpc>
                    <a:spcPct val="125000"/>
                  </a:lnSpc>
                </a:pPr>
                <a:r>
                  <a:rPr lang="fa-IR" sz="3200" b="1" dirty="0">
                    <a:solidFill>
                      <a:srgbClr val="FF0000"/>
                    </a:solidFill>
                    <a:cs typeface="B Zar" pitchFamily="2" charset="-78"/>
                  </a:rPr>
                  <a:t>کانسارهای تیپ دره میسی سی پی</a:t>
                </a:r>
                <a:endParaRPr lang="en-US" sz="3200" b="1" dirty="0">
                  <a:solidFill>
                    <a:srgbClr val="FF0000"/>
                  </a:solidFill>
                  <a:cs typeface="B Zar" pitchFamily="2" charset="-78"/>
                </a:endParaRPr>
              </a:p>
              <a:p>
                <a:pPr algn="r" rtl="1">
                  <a:lnSpc>
                    <a:spcPct val="125000"/>
                  </a:lnSpc>
                </a:pPr>
                <a:r>
                  <a:rPr lang="fa-IR" sz="2400" dirty="0">
                    <a:cs typeface="B Nazanin" pitchFamily="2" charset="-78"/>
                  </a:rPr>
                  <a:t>این کانسارها در حقیقت منابع اصلی سرب و روی دنیا هستند و گسترش آنها بیشتر در اروپا، شمال آمریکا و شمال </a:t>
                </a:r>
                <a:r>
                  <a:rPr lang="fa-IR" sz="2400" dirty="0" smtClean="0">
                    <a:cs typeface="B Nazanin" pitchFamily="2" charset="-78"/>
                  </a:rPr>
                  <a:t>آفریقاست.سنگ درون گیر کربنات ها،بافت برشی،جاصل سیالات گرمابی هستند.سرب و روی لهستان ،سرب و روی زنجان،سرب و روی فیروز آباد،سرب و روی باما</a:t>
                </a:r>
                <a:endParaRPr lang="en-US" sz="2400" dirty="0">
                  <a:cs typeface="B Nazanin" pitchFamily="2" charset="-78"/>
                </a:endParaRPr>
              </a:p>
              <a:p>
                <a:pPr algn="just" rtl="1">
                  <a:lnSpc>
                    <a:spcPct val="150000"/>
                  </a:lnSpc>
                </a:pPr>
                <a:r>
                  <a:rPr lang="fa-IR" sz="3200" b="1" dirty="0" smtClean="0">
                    <a:solidFill>
                      <a:srgbClr val="FF0000"/>
                    </a:solidFill>
                    <a:cs typeface="B Zar" pitchFamily="2" charset="-78"/>
                  </a:rPr>
                  <a:t>کانسارهای </a:t>
                </a:r>
                <a:r>
                  <a:rPr lang="fa-IR" sz="3200" b="1" dirty="0">
                    <a:solidFill>
                      <a:srgbClr val="FF0000"/>
                    </a:solidFill>
                    <a:cs typeface="B Zar" pitchFamily="2" charset="-78"/>
                  </a:rPr>
                  <a:t>زینوترمال</a:t>
                </a:r>
                <a:endParaRPr lang="en-US" sz="3200" b="1" dirty="0">
                  <a:solidFill>
                    <a:srgbClr val="FF0000"/>
                  </a:solidFill>
                  <a:cs typeface="B Zar" pitchFamily="2" charset="-78"/>
                </a:endParaRPr>
              </a:p>
              <a:p>
                <a:pPr algn="just" rtl="1">
                  <a:lnSpc>
                    <a:spcPct val="150000"/>
                  </a:lnSpc>
                </a:pPr>
                <a:r>
                  <a:rPr lang="fa-IR" sz="2400" dirty="0">
                    <a:cs typeface="B Nazanin" pitchFamily="2" charset="-78"/>
                  </a:rPr>
                  <a:t>اگر توده ماگمایی بتواند به بخشهای کم عمق نسبتا سطحی نفوذ کند، سیالات کانه دار پر حرارت به مناطق کم فشار راه می یابند که این حالت از شرابط اصلی تشکیل کانسارها زینوترمال </a:t>
                </a:r>
                <a:r>
                  <a:rPr lang="fa-IR" sz="2400" dirty="0" smtClean="0">
                    <a:cs typeface="B Nazanin" pitchFamily="2" charset="-78"/>
                  </a:rPr>
                  <a:t>است.</a:t>
                </a:r>
                <a:endParaRPr lang="fa-IR" sz="2400" b="1" dirty="0">
                  <a:solidFill>
                    <a:srgbClr val="FF0000"/>
                  </a:solidFill>
                  <a:cs typeface="B Zar" pitchFamily="2" charset="-78"/>
                </a:endParaRPr>
              </a:p>
              <a:p>
                <a:pPr algn="just" rtl="1">
                  <a:lnSpc>
                    <a:spcPct val="150000"/>
                  </a:lnSpc>
                </a:pPr>
                <a:r>
                  <a:rPr lang="fa-IR" sz="2800" b="1" dirty="0" smtClean="0">
                    <a:solidFill>
                      <a:srgbClr val="FF0000"/>
                    </a:solidFill>
                    <a:cs typeface="B Zar" pitchFamily="2" charset="-78"/>
                  </a:rPr>
                  <a:t>کانسارهای </a:t>
                </a:r>
                <a:r>
                  <a:rPr lang="fa-IR" sz="2800" b="1" dirty="0">
                    <a:solidFill>
                      <a:srgbClr val="FF0000"/>
                    </a:solidFill>
                    <a:cs typeface="B Zar" pitchFamily="2" charset="-78"/>
                  </a:rPr>
                  <a:t>حاصل از رسوبگذاری شیمیایی</a:t>
                </a:r>
                <a:endParaRPr lang="en-US" sz="2800" b="1" dirty="0">
                  <a:solidFill>
                    <a:srgbClr val="FF0000"/>
                  </a:solidFill>
                  <a:cs typeface="B Zar" pitchFamily="2" charset="-78"/>
                </a:endParaRPr>
              </a:p>
              <a:p>
                <a:pPr algn="just" rtl="1">
                  <a:lnSpc>
                    <a:spcPct val="150000"/>
                  </a:lnSpc>
                </a:pPr>
                <a:r>
                  <a:rPr lang="fa-IR" sz="2400" dirty="0">
                    <a:cs typeface="B Nazanin" pitchFamily="2" charset="-78"/>
                  </a:rPr>
                  <a:t>رسوب گذاری شیمیایی به وسیله عوامل بسیاری کنترل می شود که از اهم آنها می توان وجود یونهای مناسب، </a:t>
                </a:r>
                <a14:m>
                  <m:oMath xmlns:m="http://schemas.openxmlformats.org/officeDocument/2006/math">
                    <m:r>
                      <a:rPr lang="en-US" sz="2400" i="1">
                        <a:latin typeface="Cambria Math"/>
                      </a:rPr>
                      <m:t>𝑝𝐻</m:t>
                    </m:r>
                  </m:oMath>
                </a14:m>
                <a:r>
                  <a:rPr lang="fa-IR" sz="2400" dirty="0">
                    <a:cs typeface="B Nazanin" pitchFamily="2" charset="-78"/>
                  </a:rPr>
                  <a:t> و </a:t>
                </a:r>
                <a14:m>
                  <m:oMath xmlns:m="http://schemas.openxmlformats.org/officeDocument/2006/math">
                    <m:r>
                      <a:rPr lang="en-US" sz="2400" i="1">
                        <a:latin typeface="Cambria Math"/>
                      </a:rPr>
                      <m:t>𝐸h</m:t>
                    </m:r>
                  </m:oMath>
                </a14:m>
                <a:r>
                  <a:rPr lang="fa-IR" sz="2400" dirty="0">
                    <a:cs typeface="B Nazanin" pitchFamily="2" charset="-78"/>
                  </a:rPr>
                  <a:t> محیط را نام برد.</a:t>
                </a:r>
                <a:endParaRPr lang="en-US" sz="2400" dirty="0">
                  <a:cs typeface="B Nazanin" pitchFamily="2" charset="-78"/>
                </a:endParaRPr>
              </a:p>
              <a:p>
                <a:pPr algn="just" rtl="1">
                  <a:lnSpc>
                    <a:spcPct val="150000"/>
                  </a:lnSpc>
                </a:pPr>
                <a:endParaRPr lang="fa-IR" sz="2400" dirty="0" smtClean="0">
                  <a:cs typeface="B Nazanin" pitchFamily="2" charset="-78"/>
                </a:endParaRPr>
              </a:p>
            </p:txBody>
          </p:sp>
        </mc:Choice>
        <mc:Fallback xmlns="">
          <p:sp>
            <p:nvSpPr>
              <p:cNvPr id="2" name="Rectangle 1"/>
              <p:cNvSpPr>
                <a:spLocks noRot="1" noChangeAspect="1" noMove="1" noResize="1" noEditPoints="1" noAdjustHandles="1" noChangeArrowheads="1" noChangeShapeType="1" noTextEdit="1"/>
              </p:cNvSpPr>
              <p:nvPr/>
            </p:nvSpPr>
            <p:spPr>
              <a:xfrm>
                <a:off x="76200" y="76200"/>
                <a:ext cx="8915400" cy="6247864"/>
              </a:xfrm>
              <a:prstGeom prst="rect">
                <a:avLst/>
              </a:prstGeom>
              <a:blipFill rotWithShape="1">
                <a:blip r:embed="rId2"/>
                <a:stretch>
                  <a:fillRect l="-1573" r="-1710"/>
                </a:stretch>
              </a:blipFill>
            </p:spPr>
            <p:txBody>
              <a:bodyPr/>
              <a:lstStyle/>
              <a:p>
                <a:r>
                  <a:rPr lang="en-US">
                    <a:noFill/>
                  </a:rPr>
                  <a:t> </a:t>
                </a:r>
              </a:p>
            </p:txBody>
          </p:sp>
        </mc:Fallback>
      </mc:AlternateContent>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73794" y="1219200"/>
            <a:ext cx="7441606" cy="5257800"/>
          </a:xfrm>
        </p:spPr>
        <p:txBody>
          <a:bodyPr/>
          <a:lstStyle/>
          <a:p>
            <a:pPr algn="r" rtl="1"/>
            <a:r>
              <a:rPr lang="fa-IR" dirty="0" smtClean="0"/>
              <a:t>نوع لایه لایه آهن نواری(</a:t>
            </a:r>
            <a:r>
              <a:rPr lang="en-US" dirty="0" smtClean="0"/>
              <a:t>(BIF</a:t>
            </a:r>
            <a:r>
              <a:rPr lang="fa-IR" dirty="0" smtClean="0"/>
              <a:t>معروف ترین ذخایر آهن می باشد.</a:t>
            </a:r>
          </a:p>
          <a:p>
            <a:pPr algn="r"/>
            <a:r>
              <a:rPr lang="fa-IR" dirty="0" smtClean="0"/>
              <a:t>آهن رسوبی نواری دو نوع هستند:</a:t>
            </a:r>
          </a:p>
          <a:p>
            <a:pPr algn="r"/>
            <a:r>
              <a:rPr lang="fa-IR" dirty="0" smtClean="0"/>
              <a:t>1)نوع آلگوما</a:t>
            </a:r>
            <a:endParaRPr lang="fa-IR" dirty="0"/>
          </a:p>
          <a:p>
            <a:pPr algn="r"/>
            <a:endParaRPr lang="fa-IR" dirty="0" smtClean="0"/>
          </a:p>
          <a:p>
            <a:pPr algn="r"/>
            <a:r>
              <a:rPr lang="fa-IR" dirty="0" smtClean="0"/>
              <a:t>2)نوع سوپریوم</a:t>
            </a:r>
            <a:endParaRPr lang="fa-IR" dirty="0"/>
          </a:p>
          <a:p>
            <a:pPr algn="r"/>
            <a:endParaRPr lang="fa-IR" dirty="0"/>
          </a:p>
          <a:p>
            <a:pPr algn="r"/>
            <a:r>
              <a:rPr lang="fa-IR" dirty="0" smtClean="0"/>
              <a:t>به صورت کانسار رسوبی،خواستگاه رسوبی دارد دارای </a:t>
            </a:r>
          </a:p>
          <a:p>
            <a:pPr algn="r"/>
            <a:r>
              <a:rPr lang="fa-IR" dirty="0" smtClean="0"/>
              <a:t>چرت،کانسار رسوبی آهن نواری بین 20 تا 30 درصد آهن دارد.</a:t>
            </a:r>
          </a:p>
          <a:p>
            <a:pPr algn="l" rtl="1"/>
            <a:endParaRPr lang="fa-IR" dirty="0" smtClean="0"/>
          </a:p>
          <a:p>
            <a:pPr algn="r"/>
            <a:r>
              <a:rPr lang="en-US" dirty="0" smtClean="0"/>
              <a:t>(</a:t>
            </a:r>
            <a:r>
              <a:rPr lang="en-US" dirty="0" err="1" smtClean="0"/>
              <a:t>Feo</a:t>
            </a:r>
            <a:r>
              <a:rPr lang="en-US" dirty="0" smtClean="0"/>
              <a:t> OH</a:t>
            </a:r>
            <a:r>
              <a:rPr lang="fa-IR" dirty="0" smtClean="0"/>
              <a:t>،گوتیت(</a:t>
            </a:r>
            <a:r>
              <a:rPr lang="en-US" dirty="0" smtClean="0"/>
              <a:t>(Fe2 O3)</a:t>
            </a:r>
            <a:r>
              <a:rPr lang="fa-IR" dirty="0" smtClean="0"/>
              <a:t>،هماتیت</a:t>
            </a:r>
            <a:r>
              <a:rPr lang="en-US" dirty="0" smtClean="0"/>
              <a:t>(Fe3 O4)</a:t>
            </a:r>
            <a:r>
              <a:rPr lang="fa-IR" dirty="0" smtClean="0"/>
              <a:t>منیتیت</a:t>
            </a:r>
            <a:endParaRPr lang="en-US" dirty="0"/>
          </a:p>
        </p:txBody>
      </p:sp>
      <p:sp>
        <p:nvSpPr>
          <p:cNvPr id="3" name="Title 2"/>
          <p:cNvSpPr>
            <a:spLocks noGrp="1"/>
          </p:cNvSpPr>
          <p:nvPr>
            <p:ph type="ctrTitle"/>
          </p:nvPr>
        </p:nvSpPr>
        <p:spPr>
          <a:xfrm>
            <a:off x="1940074" y="152400"/>
            <a:ext cx="7175351" cy="1793167"/>
          </a:xfrm>
        </p:spPr>
        <p:txBody>
          <a:bodyPr/>
          <a:lstStyle/>
          <a:p>
            <a:pPr marL="182880" indent="0" algn="r">
              <a:buNone/>
            </a:pPr>
            <a:r>
              <a:rPr lang="fa-IR" dirty="0" smtClean="0"/>
              <a:t>کانسارهای </a:t>
            </a:r>
            <a:r>
              <a:rPr lang="fa-IR" dirty="0"/>
              <a:t>آهن</a:t>
            </a:r>
            <a:br>
              <a:rPr lang="fa-IR" dirty="0"/>
            </a:br>
            <a:endParaRPr lang="en-US" dirty="0"/>
          </a:p>
        </p:txBody>
      </p:sp>
    </p:spTree>
    <p:extLst>
      <p:ext uri="{BB962C8B-B14F-4D97-AF65-F5344CB8AC3E}">
        <p14:creationId xmlns:p14="http://schemas.microsoft.com/office/powerpoint/2010/main" val="960427194"/>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اسکن\2017_11_13\IMG_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923" y="85063"/>
            <a:ext cx="4037330" cy="52489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90382" y="5353050"/>
            <a:ext cx="6118412" cy="1077218"/>
          </a:xfrm>
          <a:prstGeom prst="rect">
            <a:avLst/>
          </a:prstGeom>
        </p:spPr>
        <p:txBody>
          <a:bodyPr wrap="square">
            <a:spAutoFit/>
          </a:bodyPr>
          <a:lstStyle/>
          <a:p>
            <a:pPr algn="ctr"/>
            <a:r>
              <a:rPr lang="fa-IR" sz="3200" dirty="0">
                <a:cs typeface="B Nazanin" pitchFamily="2" charset="-78"/>
              </a:rPr>
              <a:t>نمونه ای از کانسارهای آهن لایه ای جنوب سپر کانادا قسمت روشن لایه های سیلیس و بخشهای تیره لایه های اکسید آهن</a:t>
            </a:r>
            <a:endParaRPr lang="en-US" sz="32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7938" y="0"/>
            <a:ext cx="1475084" cy="400110"/>
          </a:xfrm>
          <a:prstGeom prst="rect">
            <a:avLst/>
          </a:prstGeom>
        </p:spPr>
        <p:txBody>
          <a:bodyPr wrap="none">
            <a:spAutoFit/>
          </a:bodyPr>
          <a:lstStyle/>
          <a:p>
            <a:pPr rtl="1"/>
            <a:r>
              <a:rPr lang="fa-IR" sz="2000" b="1" dirty="0" smtClean="0">
                <a:cs typeface="B Zar" pitchFamily="2" charset="-78"/>
              </a:rPr>
              <a:t>تجمع مکانیکی</a:t>
            </a:r>
            <a:endParaRPr lang="en-US" sz="2000" b="1" dirty="0">
              <a:cs typeface="B Zar" pitchFamily="2" charset="-78"/>
            </a:endParaRPr>
          </a:p>
        </p:txBody>
      </p:sp>
      <p:sp>
        <p:nvSpPr>
          <p:cNvPr id="3" name="Rectangle 2"/>
          <p:cNvSpPr/>
          <p:nvPr/>
        </p:nvSpPr>
        <p:spPr>
          <a:xfrm>
            <a:off x="2630610" y="5334000"/>
            <a:ext cx="4679486" cy="584775"/>
          </a:xfrm>
          <a:prstGeom prst="rect">
            <a:avLst/>
          </a:prstGeom>
        </p:spPr>
        <p:txBody>
          <a:bodyPr wrap="none">
            <a:spAutoFit/>
          </a:bodyPr>
          <a:lstStyle/>
          <a:p>
            <a:r>
              <a:rPr lang="fa-IR" sz="3200" dirty="0">
                <a:cs typeface="B Nazanin" pitchFamily="2" charset="-78"/>
              </a:rPr>
              <a:t>طرحی از تشکیل پلاسر در بخش رسوبی رودپیچ</a:t>
            </a:r>
            <a:endParaRPr lang="en-US" sz="3200" dirty="0">
              <a:cs typeface="B Nazanin" pitchFamily="2" charset="-78"/>
            </a:endParaRPr>
          </a:p>
        </p:txBody>
      </p:sp>
      <p:pic>
        <p:nvPicPr>
          <p:cNvPr id="9218" name="Picture 2" descr="D:\اسکن\2017_11_13\IMG_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6613" y="1897063"/>
            <a:ext cx="4929187" cy="3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چهاردهم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a:t>
            </a:r>
            <a:r>
              <a:rPr lang="fa-IR" altLang="en-US" sz="2400" dirty="0" smtClean="0">
                <a:cs typeface="B Titr" panose="00000700000000000000" pitchFamily="2" charset="-78"/>
              </a:rPr>
              <a:t>شويم:</a:t>
            </a:r>
          </a:p>
          <a:p>
            <a:pPr marL="0" indent="0" algn="just" rtl="1">
              <a:lnSpc>
                <a:spcPct val="150000"/>
              </a:lnSpc>
              <a:buNone/>
              <a:defRPr/>
            </a:pPr>
            <a:endParaRPr lang="fa-IR" altLang="en-US" sz="2400" dirty="0" smtClean="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ایالات و دوره های فلز زایی</a:t>
            </a:r>
          </a:p>
          <a:p>
            <a:pPr marL="0" indent="0" algn="just" rtl="1">
              <a:lnSpc>
                <a:spcPct val="150000"/>
              </a:lnSpc>
              <a:buNone/>
              <a:defRPr/>
            </a:pPr>
            <a:r>
              <a:rPr lang="fa-IR" altLang="en-US" sz="2000" dirty="0" smtClean="0">
                <a:cs typeface="B Titr" panose="00000700000000000000" pitchFamily="2" charset="-78"/>
              </a:rPr>
              <a:t>آشنایی با انواع کانسار در کمربند سبز</a:t>
            </a:r>
            <a:endParaRPr lang="en-US" altLang="en-US" sz="2000" dirty="0" smtClean="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3190195681"/>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937"/>
            <a:ext cx="8686800" cy="6517169"/>
          </a:xfrm>
          <a:prstGeom prst="rect">
            <a:avLst/>
          </a:prstGeom>
        </p:spPr>
        <p:txBody>
          <a:bodyPr wrap="square">
            <a:spAutoFit/>
          </a:bodyPr>
          <a:lstStyle/>
          <a:p>
            <a:pPr algn="just" rtl="1">
              <a:lnSpc>
                <a:spcPct val="125000"/>
              </a:lnSpc>
            </a:pPr>
            <a:r>
              <a:rPr lang="fa-IR" sz="2400" b="1" dirty="0" smtClean="0">
                <a:solidFill>
                  <a:srgbClr val="FF0000"/>
                </a:solidFill>
                <a:cs typeface="B Nazanin" pitchFamily="2" charset="-78"/>
              </a:rPr>
              <a:t>هوازدگی</a:t>
            </a:r>
            <a:endParaRPr lang="en-US" sz="2400" dirty="0">
              <a:cs typeface="B Nazanin" pitchFamily="2" charset="-78"/>
            </a:endParaRPr>
          </a:p>
          <a:p>
            <a:pPr algn="just" rtl="1">
              <a:lnSpc>
                <a:spcPct val="125000"/>
              </a:lnSpc>
            </a:pPr>
            <a:r>
              <a:rPr lang="fa-IR" sz="2200" dirty="0">
                <a:cs typeface="B Nazanin" pitchFamily="2" charset="-78"/>
              </a:rPr>
              <a:t>درجه تاثیر فرایند هوازدگی به عوامل مختلفی از قبیل نوع آب و هوا، نفوذپذیری سنگها، ساختمان زمین شناسی و ژئومورفولوژی منطقه بستگی دارند. برای مثال در مناطقی که سطح سفره آبهای زیرزمینی نزدیک سطح زمین است، هوازدگی فقط در بخشهای سطحی انجام می گیرد، ولی در نواحی که سطح سفره آبها عمیق هستند. ممکن است این اثر تا عمق هزار متری و بیشتر نیز ادامه داشته باشد.</a:t>
            </a:r>
            <a:endParaRPr lang="en-US" sz="2200" dirty="0">
              <a:cs typeface="B Nazanin" pitchFamily="2" charset="-78"/>
            </a:endParaRPr>
          </a:p>
          <a:p>
            <a:pPr algn="just" rtl="1">
              <a:lnSpc>
                <a:spcPct val="125000"/>
              </a:lnSpc>
            </a:pPr>
            <a:r>
              <a:rPr lang="fa-IR" sz="2400" b="1" dirty="0">
                <a:solidFill>
                  <a:srgbClr val="FF0000"/>
                </a:solidFill>
                <a:cs typeface="B Nazanin" pitchFamily="2" charset="-78"/>
              </a:rPr>
              <a:t>کانسارهای غنی شده </a:t>
            </a:r>
            <a:r>
              <a:rPr lang="fa-IR" sz="2400" b="1" dirty="0" smtClean="0">
                <a:solidFill>
                  <a:srgbClr val="FF0000"/>
                </a:solidFill>
                <a:cs typeface="B Nazanin" pitchFamily="2" charset="-78"/>
              </a:rPr>
              <a:t>سوپرژن</a:t>
            </a:r>
            <a:endParaRPr lang="en-US" sz="2400" b="1" dirty="0">
              <a:solidFill>
                <a:srgbClr val="FF0000"/>
              </a:solidFill>
              <a:cs typeface="B Nazanin" pitchFamily="2" charset="-78"/>
            </a:endParaRPr>
          </a:p>
          <a:p>
            <a:pPr algn="just" rtl="1">
              <a:lnSpc>
                <a:spcPct val="125000"/>
              </a:lnSpc>
            </a:pPr>
            <a:r>
              <a:rPr lang="fa-IR" sz="2200" dirty="0" smtClean="0">
                <a:cs typeface="B Nazanin" pitchFamily="2" charset="-78"/>
              </a:rPr>
              <a:t>مواد حاصل از تجزیه و تخریب سنگها در ناحیه اکسیداسیون ممکن است در مکان تشکیل باقی بمانند و یا به کمک آبهای فر ورو از محیط خارج و به بخشهای زیرین زمین وارد شوند. با افزایش عمق تغییر شرایط محیط (شیمیایی و حرارتی) مواد محلول در آب به تدریج از آن جدا شده و ته نشین می شوند. توالی ته نشینی مواد در ناحیه ای ممکن است با مرور زمان کانسار با ارزشی را به وجود آورد.</a:t>
            </a:r>
            <a:endParaRPr lang="en-US" sz="2200" dirty="0" smtClean="0">
              <a:cs typeface="B Nazanin" pitchFamily="2" charset="-78"/>
            </a:endParaRPr>
          </a:p>
          <a:p>
            <a:pPr algn="just" rtl="1">
              <a:lnSpc>
                <a:spcPct val="125000"/>
              </a:lnSpc>
            </a:pPr>
            <a:r>
              <a:rPr lang="fa-IR" sz="2200" dirty="0" smtClean="0">
                <a:cs typeface="B Nazanin" pitchFamily="2" charset="-78"/>
              </a:rPr>
              <a:t>در کانسارهای غنی شده سوپرژن سه قسمت تشخیص داده می شود که عبارت اند از : منطقه اکسید شده، منطقه  غنی سازی شده سوپرژن و بخش باقی مانده از کانسنگ اولیه</a:t>
            </a:r>
            <a:endParaRPr lang="en-US" sz="2200" dirty="0" smtClean="0">
              <a:cs typeface="B Nazanin" pitchFamily="2" charset="-78"/>
            </a:endParaRPr>
          </a:p>
          <a:p>
            <a:pPr algn="just" rtl="1">
              <a:lnSpc>
                <a:spcPct val="125000"/>
              </a:lnSpc>
            </a:pPr>
            <a:r>
              <a:rPr lang="fa-IR" sz="2200" dirty="0" smtClean="0">
                <a:cs typeface="B Nazanin" pitchFamily="2" charset="-78"/>
              </a:rPr>
              <a:t>از کانسارهای معروف نقره و مس غنی شده، به روش سوپرژن ، در دنیا می توان کانسار نقره چانارسیو کشور شیلی را ذکر کرد. این کانسار در دامنه های کوهستانی خشک صحرایی آتاکاما قرار گرفته است.</a:t>
            </a:r>
            <a:endParaRPr lang="en-US" sz="22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 y="228600"/>
            <a:ext cx="8633460" cy="6186309"/>
          </a:xfrm>
          <a:prstGeom prst="rect">
            <a:avLst/>
          </a:prstGeom>
        </p:spPr>
        <p:txBody>
          <a:bodyPr wrap="square">
            <a:spAutoFit/>
          </a:bodyPr>
          <a:lstStyle/>
          <a:p>
            <a:pPr algn="r" rtl="1">
              <a:lnSpc>
                <a:spcPct val="150000"/>
              </a:lnSpc>
            </a:pPr>
            <a:r>
              <a:rPr lang="fa-IR" sz="3200" b="1" dirty="0">
                <a:solidFill>
                  <a:srgbClr val="FF0000"/>
                </a:solidFill>
                <a:cs typeface="B Nazanin" pitchFamily="2" charset="-78"/>
              </a:rPr>
              <a:t>ایالات و دوره های فلززایی</a:t>
            </a:r>
            <a:endParaRPr lang="en-US" sz="3200" b="1" dirty="0">
              <a:solidFill>
                <a:srgbClr val="FF0000"/>
              </a:solidFill>
              <a:cs typeface="B Nazanin" pitchFamily="2" charset="-78"/>
            </a:endParaRPr>
          </a:p>
          <a:p>
            <a:pPr algn="r" rtl="1">
              <a:lnSpc>
                <a:spcPct val="150000"/>
              </a:lnSpc>
            </a:pPr>
            <a:r>
              <a:rPr lang="fa-IR" sz="2400" dirty="0">
                <a:cs typeface="B Nazanin" pitchFamily="2" charset="-78"/>
              </a:rPr>
              <a:t>الف) ایالتهای فلزی واقع در سیرهای دگرگونی پر کامبرین؛</a:t>
            </a:r>
            <a:endParaRPr lang="en-US" sz="2400" dirty="0">
              <a:cs typeface="B Nazanin" pitchFamily="2" charset="-78"/>
            </a:endParaRPr>
          </a:p>
          <a:p>
            <a:pPr algn="r" rtl="1">
              <a:lnSpc>
                <a:spcPct val="150000"/>
              </a:lnSpc>
            </a:pPr>
            <a:r>
              <a:rPr lang="fa-IR" sz="2400" dirty="0">
                <a:cs typeface="B Nazanin" pitchFamily="2" charset="-78"/>
              </a:rPr>
              <a:t> </a:t>
            </a:r>
            <a:r>
              <a:rPr lang="fa-IR" sz="2400" dirty="0" smtClean="0">
                <a:cs typeface="B Nazanin" pitchFamily="2" charset="-78"/>
              </a:rPr>
              <a:t>ب) ایالت </a:t>
            </a:r>
            <a:r>
              <a:rPr lang="fa-IR" sz="2400" dirty="0">
                <a:cs typeface="B Nazanin" pitchFamily="2" charset="-78"/>
              </a:rPr>
              <a:t>های فلزی واقع در کمر بندهای کوهزایی</a:t>
            </a:r>
            <a:endParaRPr lang="en-US" sz="2400" dirty="0">
              <a:cs typeface="B Nazanin" pitchFamily="2" charset="-78"/>
            </a:endParaRPr>
          </a:p>
          <a:p>
            <a:pPr algn="r" rtl="1">
              <a:lnSpc>
                <a:spcPct val="150000"/>
              </a:lnSpc>
            </a:pPr>
            <a:r>
              <a:rPr lang="fa-IR" sz="2400" dirty="0">
                <a:cs typeface="B Nazanin" pitchFamily="2" charset="-78"/>
              </a:rPr>
              <a:t>ج) ایالتهای فلزی واقع در نواحی پایدار پوسته زمین</a:t>
            </a:r>
            <a:endParaRPr lang="en-US" sz="2400" dirty="0">
              <a:cs typeface="B Nazanin" pitchFamily="2" charset="-78"/>
            </a:endParaRPr>
          </a:p>
          <a:p>
            <a:pPr algn="r" rtl="1">
              <a:lnSpc>
                <a:spcPct val="150000"/>
              </a:lnSpc>
            </a:pPr>
            <a:r>
              <a:rPr lang="fa-IR" sz="3600" dirty="0">
                <a:solidFill>
                  <a:srgbClr val="FF0000"/>
                </a:solidFill>
                <a:cs typeface="B Nazanin" pitchFamily="2" charset="-78"/>
              </a:rPr>
              <a:t>1</a:t>
            </a:r>
            <a:r>
              <a:rPr lang="fa-IR" sz="3600" dirty="0" smtClean="0">
                <a:solidFill>
                  <a:srgbClr val="FF0000"/>
                </a:solidFill>
                <a:cs typeface="B Nazanin" pitchFamily="2" charset="-78"/>
              </a:rPr>
              <a:t>) </a:t>
            </a:r>
            <a:r>
              <a:rPr lang="fa-IR" sz="3600" dirty="0">
                <a:solidFill>
                  <a:srgbClr val="FF0000"/>
                </a:solidFill>
                <a:cs typeface="B Nazanin" pitchFamily="2" charset="-78"/>
              </a:rPr>
              <a:t>پر کامبرین</a:t>
            </a:r>
            <a:endParaRPr lang="en-US" sz="3600" dirty="0">
              <a:solidFill>
                <a:srgbClr val="FF0000"/>
              </a:solidFill>
              <a:cs typeface="B Nazanin" pitchFamily="2" charset="-78"/>
            </a:endParaRPr>
          </a:p>
          <a:p>
            <a:pPr algn="r" rtl="1">
              <a:lnSpc>
                <a:spcPct val="150000"/>
              </a:lnSpc>
            </a:pPr>
            <a:r>
              <a:rPr lang="fa-IR" sz="2400" dirty="0">
                <a:cs typeface="B Nazanin" pitchFamily="2" charset="-78"/>
              </a:rPr>
              <a:t>الف) آرکئن</a:t>
            </a:r>
            <a:endParaRPr lang="en-US" sz="2400" dirty="0">
              <a:cs typeface="B Nazanin" pitchFamily="2" charset="-78"/>
            </a:endParaRPr>
          </a:p>
          <a:p>
            <a:pPr algn="r" rtl="1">
              <a:lnSpc>
                <a:spcPct val="150000"/>
              </a:lnSpc>
            </a:pPr>
            <a:r>
              <a:rPr lang="fa-IR" sz="2400" dirty="0">
                <a:cs typeface="B Nazanin" pitchFamily="2" charset="-78"/>
              </a:rPr>
              <a:t>کانی سازی در نواحی دگرگونی آرکئن بسیار محدود است و اگر هم کانیهای مناسب برای تشکیل کانسار در رسوبات و سنگهای آذرین اولیه وجود داشته باشد بسیاری از آنها تحت تاثیر فعالیتهای تکتونیکی و فرایندهای دگرگون بعدی قرار گرفته و منهدم شده اند و امروزه اثری از آنها بر جای نمانده است</a:t>
            </a:r>
            <a:r>
              <a:rPr lang="fa-IR" sz="2800" dirty="0">
                <a:cs typeface="B Nazanin" pitchFamily="2" charset="-78"/>
              </a:rPr>
              <a:t>.</a:t>
            </a:r>
            <a:endParaRPr lang="en-US" sz="28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3046988"/>
          </a:xfrm>
          <a:prstGeom prst="rect">
            <a:avLst/>
          </a:prstGeom>
        </p:spPr>
        <p:txBody>
          <a:bodyPr wrap="square">
            <a:spAutoFit/>
          </a:bodyPr>
          <a:lstStyle/>
          <a:p>
            <a:pPr algn="r" rtl="1">
              <a:lnSpc>
                <a:spcPct val="150000"/>
              </a:lnSpc>
            </a:pPr>
            <a:r>
              <a:rPr lang="fa-IR" sz="3200" dirty="0">
                <a:solidFill>
                  <a:srgbClr val="FF0000"/>
                </a:solidFill>
                <a:cs typeface="B Nazanin" pitchFamily="2" charset="-78"/>
              </a:rPr>
              <a:t>کانسارهای مختلف این کمربندها معمولا با سنگهای گوناگونی به ترتیب زیر همراه اند. </a:t>
            </a:r>
            <a:endParaRPr lang="en-US" sz="3200" dirty="0">
              <a:solidFill>
                <a:srgbClr val="FF0000"/>
              </a:solidFill>
              <a:cs typeface="B Nazanin" pitchFamily="2" charset="-78"/>
            </a:endParaRPr>
          </a:p>
          <a:p>
            <a:pPr marL="342900" lvl="0" indent="-342900" algn="r" rtl="1">
              <a:lnSpc>
                <a:spcPct val="150000"/>
              </a:lnSpc>
              <a:buFont typeface="+mj-lt"/>
              <a:buAutoNum type="arabicPeriod"/>
            </a:pPr>
            <a:r>
              <a:rPr lang="fa-IR" sz="2400" dirty="0" smtClean="0">
                <a:cs typeface="B Nazanin" pitchFamily="2" charset="-78"/>
              </a:rPr>
              <a:t>کانسارهای </a:t>
            </a:r>
            <a:r>
              <a:rPr lang="fa-IR" sz="2400" dirty="0">
                <a:cs typeface="B Nazanin" pitchFamily="2" charset="-78"/>
              </a:rPr>
              <a:t>نیکل، کرومیت، پنبه کوهی، منیزیت، تالک در سنگها و تودده های نفوذی خیلی قلیایی.</a:t>
            </a:r>
            <a:endParaRPr lang="en-US" sz="2400" dirty="0">
              <a:cs typeface="B Nazanin" pitchFamily="2" charset="-78"/>
            </a:endParaRPr>
          </a:p>
          <a:p>
            <a:pPr marL="342900" lvl="0" indent="-342900" algn="r" rtl="1">
              <a:lnSpc>
                <a:spcPct val="150000"/>
              </a:lnSpc>
              <a:buFont typeface="+mj-lt"/>
              <a:buAutoNum type="arabicPeriod"/>
            </a:pPr>
            <a:r>
              <a:rPr lang="fa-IR" sz="2400" dirty="0">
                <a:cs typeface="B Nazanin" pitchFamily="2" charset="-78"/>
              </a:rPr>
              <a:t>کانسارهای طلا، نقره، مس و روی در سنگهای آتشفشانی قلیایی تا اسیدی.</a:t>
            </a:r>
            <a:endParaRPr lang="en-US" sz="2400" dirty="0">
              <a:cs typeface="B Nazanin" pitchFamily="2" charset="-78"/>
            </a:endParaRPr>
          </a:p>
          <a:p>
            <a:pPr marL="342900" lvl="0" indent="-342900" algn="r" rtl="1">
              <a:lnSpc>
                <a:spcPct val="150000"/>
              </a:lnSpc>
              <a:buFont typeface="+mj-lt"/>
              <a:buAutoNum type="arabicPeriod"/>
            </a:pPr>
            <a:r>
              <a:rPr lang="fa-IR" sz="2400" dirty="0">
                <a:cs typeface="B Nazanin" pitchFamily="2" charset="-78"/>
              </a:rPr>
              <a:t>کانسارهای آهن، منگنز و باریت در رسوبات</a:t>
            </a:r>
            <a:endParaRPr lang="en-US" sz="2400" dirty="0">
              <a:cs typeface="B Nazanin" pitchFamily="2" charset="-78"/>
            </a:endParaRPr>
          </a:p>
          <a:p>
            <a:pPr marL="342900" lvl="0" indent="-342900" algn="r" rtl="1">
              <a:lnSpc>
                <a:spcPct val="150000"/>
              </a:lnSpc>
              <a:buFont typeface="+mj-lt"/>
              <a:buAutoNum type="arabicPeriod"/>
            </a:pPr>
            <a:r>
              <a:rPr lang="fa-IR" sz="2400" dirty="0">
                <a:cs typeface="B Nazanin" pitchFamily="2" charset="-78"/>
              </a:rPr>
              <a:t>کانسارهای قلع، مولیبدن، بیسموت، لیتیوم، بریلیوم و تانتالیوم در گرانیت ها و پگماتیت ها.</a:t>
            </a:r>
            <a:endParaRPr lang="en-US" sz="24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1295400"/>
            <a:ext cx="7315200" cy="5334000"/>
          </a:xfrm>
        </p:spPr>
        <p:txBody>
          <a:bodyPr>
            <a:normAutofit/>
          </a:bodyPr>
          <a:lstStyle/>
          <a:p>
            <a:pPr algn="r"/>
            <a:r>
              <a:rPr lang="fa-IR" sz="2800" dirty="0" smtClean="0"/>
              <a:t>کانی:مواد جامد،طبیعی،متبلور و دارای فرمول شیمیایی معیین می باشند.</a:t>
            </a:r>
          </a:p>
          <a:p>
            <a:pPr algn="r"/>
            <a:endParaRPr lang="fa-IR" sz="2800" dirty="0" smtClean="0"/>
          </a:p>
          <a:p>
            <a:pPr algn="r"/>
            <a:endParaRPr lang="fa-IR" sz="2800" dirty="0" smtClean="0"/>
          </a:p>
          <a:p>
            <a:pPr algn="r"/>
            <a:r>
              <a:rPr lang="fa-IR" sz="2800" dirty="0" smtClean="0"/>
              <a:t>کانه:کانی ای است که میتوان ازآن یک یا چند فلز استخراج کرد.</a:t>
            </a:r>
          </a:p>
          <a:p>
            <a:pPr algn="r"/>
            <a:endParaRPr lang="fa-IR" sz="2800" dirty="0" smtClean="0"/>
          </a:p>
          <a:p>
            <a:pPr algn="r"/>
            <a:endParaRPr lang="fa-IR" sz="2800" dirty="0" smtClean="0"/>
          </a:p>
          <a:p>
            <a:pPr algn="r"/>
            <a:r>
              <a:rPr lang="en-US" sz="2800" dirty="0" smtClean="0"/>
              <a:t>(Cr2 O3</a:t>
            </a:r>
            <a:r>
              <a:rPr lang="fa-IR" sz="2800" dirty="0" smtClean="0"/>
              <a:t>،کرومیت(</a:t>
            </a:r>
            <a:r>
              <a:rPr lang="en-US" sz="2800" dirty="0" smtClean="0"/>
              <a:t>(Ca So4 2H2o</a:t>
            </a:r>
            <a:r>
              <a:rPr lang="fa-IR" sz="2800" dirty="0" smtClean="0"/>
              <a:t>مانند: ژیپس(</a:t>
            </a:r>
            <a:endParaRPr lang="en-US" sz="2800" dirty="0"/>
          </a:p>
        </p:txBody>
      </p:sp>
      <p:sp>
        <p:nvSpPr>
          <p:cNvPr id="3" name="Title 2"/>
          <p:cNvSpPr>
            <a:spLocks noGrp="1"/>
          </p:cNvSpPr>
          <p:nvPr>
            <p:ph type="ctrTitle"/>
          </p:nvPr>
        </p:nvSpPr>
        <p:spPr>
          <a:xfrm>
            <a:off x="1219200" y="228600"/>
            <a:ext cx="7175351" cy="1793167"/>
          </a:xfrm>
        </p:spPr>
        <p:txBody>
          <a:bodyPr/>
          <a:lstStyle/>
          <a:p>
            <a:pPr marL="182880" indent="0" algn="r">
              <a:buNone/>
            </a:pPr>
            <a:r>
              <a:rPr lang="fa-IR" dirty="0" smtClean="0"/>
              <a:t>کانی و کانه:</a:t>
            </a:r>
            <a:endParaRPr lang="en-US" dirty="0"/>
          </a:p>
        </p:txBody>
      </p:sp>
    </p:spTree>
    <p:extLst>
      <p:ext uri="{BB962C8B-B14F-4D97-AF65-F5344CB8AC3E}">
        <p14:creationId xmlns:p14="http://schemas.microsoft.com/office/powerpoint/2010/main" val="3317502426"/>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پانزدهم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کانسار سازی در دوران پروتروزوئیک</a:t>
            </a:r>
            <a:endParaRPr lang="en-US" altLang="en-US" sz="20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کانسارهای بعد از پرکامبرین</a:t>
            </a:r>
          </a:p>
          <a:p>
            <a:pPr marL="0" indent="0" algn="just" rtl="1">
              <a:lnSpc>
                <a:spcPct val="150000"/>
              </a:lnSpc>
              <a:buNone/>
              <a:defRPr/>
            </a:pPr>
            <a:r>
              <a:rPr lang="fa-IR" altLang="en-US" sz="2000" dirty="0" smtClean="0">
                <a:cs typeface="B Titr" panose="00000700000000000000" pitchFamily="2" charset="-78"/>
              </a:rPr>
              <a:t>ارتباط بین فلززایی و تکتونیک صفحه ای</a:t>
            </a:r>
            <a:endParaRPr lang="en-US" altLang="en-US" sz="2000" dirty="0">
              <a:cs typeface="B Titr" panose="00000700000000000000" pitchFamily="2" charset="-78"/>
            </a:endParaRPr>
          </a:p>
        </p:txBody>
      </p:sp>
    </p:spTree>
    <p:extLst>
      <p:ext uri="{BB962C8B-B14F-4D97-AF65-F5344CB8AC3E}">
        <p14:creationId xmlns:p14="http://schemas.microsoft.com/office/powerpoint/2010/main" val="3358242923"/>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6278642"/>
          </a:xfrm>
          <a:prstGeom prst="rect">
            <a:avLst/>
          </a:prstGeom>
        </p:spPr>
        <p:txBody>
          <a:bodyPr wrap="square">
            <a:spAutoFit/>
          </a:bodyPr>
          <a:lstStyle/>
          <a:p>
            <a:pPr algn="just" rtl="1">
              <a:lnSpc>
                <a:spcPct val="150000"/>
              </a:lnSpc>
            </a:pPr>
            <a:r>
              <a:rPr lang="fa-IR" sz="2800" b="1" dirty="0">
                <a:solidFill>
                  <a:srgbClr val="FF0000"/>
                </a:solidFill>
              </a:rPr>
              <a:t>ب) پروتروزوئیک</a:t>
            </a:r>
            <a:endParaRPr lang="en-US" sz="2800" b="1" dirty="0">
              <a:solidFill>
                <a:srgbClr val="FF0000"/>
              </a:solidFill>
            </a:endParaRPr>
          </a:p>
          <a:p>
            <a:pPr algn="just" rtl="1">
              <a:lnSpc>
                <a:spcPct val="150000"/>
              </a:lnSpc>
            </a:pPr>
            <a:r>
              <a:rPr lang="fa-IR" sz="2000" dirty="0">
                <a:cs typeface="B Nazanin" pitchFamily="2" charset="-78"/>
              </a:rPr>
              <a:t>1) پروتروزوئیک زیرین تا میانی که غالب کمپلکسهای معروف دنیا مانند بوشولد </a:t>
            </a:r>
            <a:r>
              <a:rPr lang="fa-IR" sz="2000" dirty="0" smtClean="0">
                <a:cs typeface="B Nazanin" pitchFamily="2" charset="-78"/>
              </a:rPr>
              <a:t>آفریقا، </a:t>
            </a:r>
            <a:r>
              <a:rPr lang="fa-IR" sz="2000" dirty="0">
                <a:cs typeface="B Nazanin" pitchFamily="2" charset="-78"/>
              </a:rPr>
              <a:t>استیل واتر کانادا، </a:t>
            </a:r>
            <a:r>
              <a:rPr lang="fa-IR" sz="2000" dirty="0" smtClean="0">
                <a:cs typeface="B Nazanin" pitchFamily="2" charset="-78"/>
              </a:rPr>
              <a:t>دایک </a:t>
            </a:r>
            <a:r>
              <a:rPr lang="fa-IR" sz="2000" dirty="0">
                <a:cs typeface="B Nazanin" pitchFamily="2" charset="-78"/>
              </a:rPr>
              <a:t>بزرگ در رودزیا و سالت لیک کریک در استرالیا در طول آن شکل گرفته اند. کانسارهای این بخش از پر وتر وزوئیک از نظر اقتصادی اهمیت زیادی دارند.</a:t>
            </a:r>
            <a:endParaRPr lang="en-US" sz="2000" dirty="0">
              <a:cs typeface="B Nazanin" pitchFamily="2" charset="-78"/>
            </a:endParaRPr>
          </a:p>
          <a:p>
            <a:pPr algn="just" rtl="1">
              <a:lnSpc>
                <a:spcPct val="150000"/>
              </a:lnSpc>
            </a:pPr>
            <a:r>
              <a:rPr lang="fa-IR" sz="2000" dirty="0">
                <a:cs typeface="B Nazanin" pitchFamily="2" charset="-78"/>
              </a:rPr>
              <a:t>1) طلا </a:t>
            </a:r>
            <a:r>
              <a:rPr lang="fa-IR" sz="2000" dirty="0" smtClean="0">
                <a:cs typeface="B Nazanin" pitchFamily="2" charset="-78"/>
              </a:rPr>
              <a:t>و اورانیوم </a:t>
            </a:r>
            <a:r>
              <a:rPr lang="fa-IR" sz="2000" dirty="0">
                <a:cs typeface="B Nazanin" pitchFamily="2" charset="-78"/>
              </a:rPr>
              <a:t>غالبا در کنگلومراها یافت می شوند، مانند فوق گروه هورونین در کانادا که حاوی طلای زیاد و سریهای ژاکوبینا در برزیل که از نظر طلا غنی است.</a:t>
            </a:r>
            <a:endParaRPr lang="en-US" sz="2000" dirty="0">
              <a:cs typeface="B Nazanin" pitchFamily="2" charset="-78"/>
            </a:endParaRPr>
          </a:p>
          <a:p>
            <a:pPr algn="just" rtl="1">
              <a:lnSpc>
                <a:spcPct val="150000"/>
              </a:lnSpc>
            </a:pPr>
            <a:r>
              <a:rPr lang="fa-IR" sz="2000" dirty="0">
                <a:cs typeface="B Nazanin" pitchFamily="2" charset="-78"/>
              </a:rPr>
              <a:t>2) منگنز و آهن در رسوبات سیلی چرتی . از مثالهای این گروه می توان ذخایر موجود در سیستمهای ترانسوال قدیمی و کوسکب در آفریقای جنوبی را نام برد. منگنز در سنگهای رسولی نظیر کربناتها ( سنگ آهک و دولومیت) نیز یافت شده است.</a:t>
            </a:r>
            <a:endParaRPr lang="en-US" sz="2000" dirty="0">
              <a:cs typeface="B Nazanin" pitchFamily="2" charset="-78"/>
            </a:endParaRPr>
          </a:p>
          <a:p>
            <a:pPr algn="just" rtl="1">
              <a:lnSpc>
                <a:spcPct val="150000"/>
              </a:lnSpc>
            </a:pPr>
            <a:r>
              <a:rPr lang="fa-IR" sz="2000" dirty="0" smtClean="0">
                <a:cs typeface="B Nazanin" pitchFamily="2" charset="-78"/>
              </a:rPr>
              <a:t>3)سرب </a:t>
            </a:r>
            <a:r>
              <a:rPr lang="fa-IR" sz="2000" dirty="0">
                <a:cs typeface="B Nazanin" pitchFamily="2" charset="-78"/>
              </a:rPr>
              <a:t>و روی در کربناتها که به عنوان مثال، می توان تمرکز مقادیر زیادی گالن و آسفالریت در سری دولومیتهای فوق گروه ترانسوال با سن تقریبی 2300 میلیون سال نام برد. به نظر می رسد که کانسارهای تیپ دره میسی سی پی که در بخش کانسارهای تله ترمال مورد </a:t>
            </a:r>
            <a:r>
              <a:rPr lang="fa-IR" sz="2000" dirty="0" smtClean="0">
                <a:cs typeface="B Nazanin" pitchFamily="2" charset="-78"/>
              </a:rPr>
              <a:t>بحث </a:t>
            </a:r>
            <a:r>
              <a:rPr lang="fa-IR" sz="2000" dirty="0">
                <a:cs typeface="B Nazanin" pitchFamily="2" charset="-78"/>
              </a:rPr>
              <a:t>قرار گرفتند از این زمان به بعد شکل گرفته و گسترش یافته اند.</a:t>
            </a:r>
            <a:endParaRPr lang="en-US" sz="2000" dirty="0">
              <a:cs typeface="B Nazanin" pitchFamily="2" charset="-78"/>
            </a:endParaRPr>
          </a:p>
          <a:p>
            <a:pPr algn="just" rtl="1">
              <a:lnSpc>
                <a:spcPct val="150000"/>
              </a:lnSpc>
            </a:pPr>
            <a:r>
              <a:rPr lang="fa-IR" sz="2000" dirty="0">
                <a:cs typeface="B Nazanin" pitchFamily="2" charset="-78"/>
              </a:rPr>
              <a:t> </a:t>
            </a:r>
            <a:endParaRPr lang="en-US" sz="20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8153400" cy="4478149"/>
          </a:xfrm>
          <a:prstGeom prst="rect">
            <a:avLst/>
          </a:prstGeom>
        </p:spPr>
        <p:txBody>
          <a:bodyPr wrap="square">
            <a:spAutoFit/>
          </a:bodyPr>
          <a:lstStyle/>
          <a:p>
            <a:pPr algn="r" rtl="1">
              <a:lnSpc>
                <a:spcPct val="150000"/>
              </a:lnSpc>
            </a:pPr>
            <a:r>
              <a:rPr lang="fa-IR" dirty="0"/>
              <a:t> </a:t>
            </a:r>
            <a:endParaRPr lang="en-US" dirty="0"/>
          </a:p>
          <a:p>
            <a:pPr lvl="0" algn="r" rtl="1">
              <a:lnSpc>
                <a:spcPct val="150000"/>
              </a:lnSpc>
            </a:pPr>
            <a:r>
              <a:rPr lang="fa-IR" sz="3200" b="1" dirty="0">
                <a:solidFill>
                  <a:srgbClr val="FF0000"/>
                </a:solidFill>
              </a:rPr>
              <a:t>دورانهای بعد از پرکامبرین</a:t>
            </a:r>
            <a:endParaRPr lang="en-US" sz="3200" b="1" dirty="0">
              <a:solidFill>
                <a:srgbClr val="FF0000"/>
              </a:solidFill>
            </a:endParaRPr>
          </a:p>
          <a:p>
            <a:pPr marL="342900" lvl="0" indent="-342900" algn="r" rtl="1">
              <a:lnSpc>
                <a:spcPct val="150000"/>
              </a:lnSpc>
              <a:buFont typeface="+mj-lt"/>
              <a:buAutoNum type="arabicPeriod"/>
            </a:pPr>
            <a:r>
              <a:rPr lang="fa-IR" sz="2800" dirty="0">
                <a:cs typeface="B Nazanin" pitchFamily="2" charset="-78"/>
              </a:rPr>
              <a:t>چین خوردگی کالدونین (سیلورین بالایی – دونین زیرین)</a:t>
            </a:r>
            <a:endParaRPr lang="en-US" sz="2800" dirty="0">
              <a:cs typeface="B Nazanin" pitchFamily="2" charset="-78"/>
            </a:endParaRPr>
          </a:p>
          <a:p>
            <a:pPr marL="342900" lvl="0" indent="-342900" algn="r" rtl="1">
              <a:lnSpc>
                <a:spcPct val="150000"/>
              </a:lnSpc>
              <a:buFont typeface="+mj-lt"/>
              <a:buAutoNum type="arabicPeriod"/>
            </a:pPr>
            <a:r>
              <a:rPr lang="fa-IR" sz="2800" dirty="0">
                <a:cs typeface="B Nazanin" pitchFamily="2" charset="-78"/>
              </a:rPr>
              <a:t>چین خوردگی آکادین(دونین میانی)</a:t>
            </a:r>
            <a:endParaRPr lang="en-US" sz="2800" dirty="0">
              <a:cs typeface="B Nazanin" pitchFamily="2" charset="-78"/>
            </a:endParaRPr>
          </a:p>
          <a:p>
            <a:pPr marL="342900" lvl="0" indent="-342900" algn="r" rtl="1">
              <a:lnSpc>
                <a:spcPct val="150000"/>
              </a:lnSpc>
              <a:buFont typeface="+mj-lt"/>
              <a:buAutoNum type="arabicPeriod"/>
            </a:pPr>
            <a:r>
              <a:rPr lang="fa-IR" sz="2800" dirty="0">
                <a:cs typeface="B Nazanin" pitchFamily="2" charset="-78"/>
              </a:rPr>
              <a:t>چین خوردگی هرسی نین ( کریونیفر بالایی)</a:t>
            </a:r>
            <a:endParaRPr lang="en-US" sz="2800" dirty="0">
              <a:cs typeface="B Nazanin" pitchFamily="2" charset="-78"/>
            </a:endParaRPr>
          </a:p>
          <a:p>
            <a:pPr marL="342900" lvl="0" indent="-342900" algn="r" rtl="1">
              <a:lnSpc>
                <a:spcPct val="150000"/>
              </a:lnSpc>
              <a:buFont typeface="+mj-lt"/>
              <a:buAutoNum type="arabicPeriod"/>
            </a:pPr>
            <a:r>
              <a:rPr lang="fa-IR" sz="2800" dirty="0">
                <a:cs typeface="B Nazanin" pitchFamily="2" charset="-78"/>
              </a:rPr>
              <a:t>چین خوردگی آلگانین ( کربونیفر بالایی – پرمین زیرین)</a:t>
            </a:r>
            <a:endParaRPr lang="en-US" sz="2800" dirty="0">
              <a:cs typeface="B Nazanin" pitchFamily="2" charset="-78"/>
            </a:endParaRPr>
          </a:p>
          <a:p>
            <a:pPr marL="342900" lvl="0" indent="-342900" algn="r" rtl="1">
              <a:lnSpc>
                <a:spcPct val="150000"/>
              </a:lnSpc>
              <a:buFont typeface="+mj-lt"/>
              <a:buAutoNum type="arabicPeriod"/>
            </a:pPr>
            <a:r>
              <a:rPr lang="fa-IR" sz="2800" dirty="0">
                <a:cs typeface="B Nazanin" pitchFamily="2" charset="-78"/>
              </a:rPr>
              <a:t>چین خوردگی اورالین (</a:t>
            </a:r>
            <a:r>
              <a:rPr lang="fa-IR" sz="2800" dirty="0" smtClean="0">
                <a:cs typeface="B Nazanin" pitchFamily="2" charset="-78"/>
              </a:rPr>
              <a:t>پرمین)</a:t>
            </a:r>
            <a:endParaRPr lang="en-US" sz="2800" dirty="0"/>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23960" cy="6878806"/>
          </a:xfrm>
          <a:prstGeom prst="rect">
            <a:avLst/>
          </a:prstGeom>
        </p:spPr>
        <p:txBody>
          <a:bodyPr wrap="square">
            <a:spAutoFit/>
          </a:bodyPr>
          <a:lstStyle/>
          <a:p>
            <a:pPr algn="r" rtl="1">
              <a:lnSpc>
                <a:spcPct val="150000"/>
              </a:lnSpc>
            </a:pPr>
            <a:r>
              <a:rPr lang="fa-IR" sz="2800" b="1" dirty="0">
                <a:solidFill>
                  <a:srgbClr val="FF0000"/>
                </a:solidFill>
              </a:rPr>
              <a:t>ارتباط بین فلززایی و تکتونیک صفحه ای</a:t>
            </a:r>
            <a:endParaRPr lang="en-US" sz="2800" b="1" dirty="0">
              <a:solidFill>
                <a:srgbClr val="FF0000"/>
              </a:solidFill>
            </a:endParaRPr>
          </a:p>
          <a:p>
            <a:pPr algn="r" rtl="1">
              <a:lnSpc>
                <a:spcPct val="150000"/>
              </a:lnSpc>
            </a:pPr>
            <a:r>
              <a:rPr lang="fa-IR" sz="2400" dirty="0">
                <a:solidFill>
                  <a:schemeClr val="accent1"/>
                </a:solidFill>
                <a:cs typeface="B Nazanin" pitchFamily="2" charset="-78"/>
              </a:rPr>
              <a:t>وضعیت قاره ها و کف اقیانوسهای کره زمین به توزیع کانسارها نظام خاصی دادهاست و شواهد گوناگون نشان داده اند که هر یک از محیطهای تکتونیکی، کانسارهای خاصی دارند. استرانگ (1976) این کانسارها را در دو گروه قرار داده است:</a:t>
            </a:r>
            <a:endParaRPr lang="en-US" sz="2400" dirty="0">
              <a:solidFill>
                <a:schemeClr val="accent1"/>
              </a:solidFill>
              <a:cs typeface="B Nazanin" pitchFamily="2" charset="-78"/>
            </a:endParaRPr>
          </a:p>
          <a:p>
            <a:pPr marL="342900" lvl="0" indent="-342900" algn="r" rtl="1">
              <a:lnSpc>
                <a:spcPct val="150000"/>
              </a:lnSpc>
              <a:buFont typeface="+mj-lt"/>
              <a:buAutoNum type="arabicPeriod"/>
            </a:pPr>
            <a:r>
              <a:rPr lang="fa-IR" sz="2400" dirty="0">
                <a:cs typeface="B Nazanin" pitchFamily="2" charset="-78"/>
              </a:rPr>
              <a:t>کانسارهای موجود در محل برخورد صفحات</a:t>
            </a:r>
            <a:endParaRPr lang="en-US" sz="2400" dirty="0">
              <a:cs typeface="B Nazanin" pitchFamily="2" charset="-78"/>
            </a:endParaRPr>
          </a:p>
          <a:p>
            <a:pPr marL="342900" lvl="0" indent="-342900" algn="r" rtl="1">
              <a:lnSpc>
                <a:spcPct val="150000"/>
              </a:lnSpc>
              <a:buFont typeface="+mj-lt"/>
              <a:buAutoNum type="arabicPeriod"/>
            </a:pPr>
            <a:r>
              <a:rPr lang="fa-IR" sz="2400" dirty="0">
                <a:cs typeface="B Nazanin" pitchFamily="2" charset="-78"/>
              </a:rPr>
              <a:t>کانسارهای موجود در محل جدایی صفحات</a:t>
            </a:r>
            <a:endParaRPr lang="en-US" sz="2400" dirty="0">
              <a:cs typeface="B Nazanin" pitchFamily="2" charset="-78"/>
            </a:endParaRPr>
          </a:p>
          <a:p>
            <a:pPr algn="r" rtl="1">
              <a:lnSpc>
                <a:spcPct val="150000"/>
              </a:lnSpc>
            </a:pPr>
            <a:r>
              <a:rPr lang="fa-IR" sz="2400" dirty="0">
                <a:solidFill>
                  <a:schemeClr val="accent1"/>
                </a:solidFill>
                <a:cs typeface="B Nazanin" pitchFamily="2" charset="-78"/>
              </a:rPr>
              <a:t>میشل(1976) درباره کانسارهای موجود در محل برخورد صفحات، ماگماهای جایگزین شده در قسمت بالایی منطقه فروخزش را که حاوی کانسارها هستند بر حسب شرایط زمانی جایگزینی، به سه دسته تقسیم کرده است؛</a:t>
            </a:r>
            <a:endParaRPr lang="en-US" sz="2400" dirty="0">
              <a:solidFill>
                <a:schemeClr val="accent1"/>
              </a:solidFill>
              <a:cs typeface="B Nazanin" pitchFamily="2" charset="-78"/>
            </a:endParaRPr>
          </a:p>
          <a:p>
            <a:pPr marL="342900" lvl="0" indent="-342900" algn="r" rtl="1">
              <a:lnSpc>
                <a:spcPct val="150000"/>
              </a:lnSpc>
              <a:buFont typeface="+mj-lt"/>
              <a:buAutoNum type="arabicPeriod"/>
            </a:pPr>
            <a:r>
              <a:rPr lang="fa-IR" sz="2400" dirty="0">
                <a:cs typeface="B Nazanin" pitchFamily="2" charset="-78"/>
              </a:rPr>
              <a:t>جایگزینی قبل از برخورد پوسته ها</a:t>
            </a:r>
            <a:endParaRPr lang="en-US" sz="2400" dirty="0">
              <a:cs typeface="B Nazanin" pitchFamily="2" charset="-78"/>
            </a:endParaRPr>
          </a:p>
          <a:p>
            <a:pPr marL="342900" lvl="0" indent="-342900" algn="r" rtl="1">
              <a:lnSpc>
                <a:spcPct val="150000"/>
              </a:lnSpc>
              <a:buFont typeface="+mj-lt"/>
              <a:buAutoNum type="arabicPeriod"/>
            </a:pPr>
            <a:r>
              <a:rPr lang="fa-IR" sz="2400" dirty="0">
                <a:cs typeface="B Nazanin" pitchFamily="2" charset="-78"/>
              </a:rPr>
              <a:t>جایگزینی همزمان با برخورد پوسته ها</a:t>
            </a:r>
            <a:endParaRPr lang="en-US" sz="2400" dirty="0">
              <a:cs typeface="B Nazanin" pitchFamily="2" charset="-78"/>
            </a:endParaRPr>
          </a:p>
          <a:p>
            <a:pPr marL="342900" indent="-342900" algn="r" rtl="1">
              <a:lnSpc>
                <a:spcPct val="150000"/>
              </a:lnSpc>
              <a:buFont typeface="+mj-lt"/>
              <a:buAutoNum type="arabicPeriod"/>
            </a:pPr>
            <a:r>
              <a:rPr lang="fa-IR" sz="2400" dirty="0">
                <a:cs typeface="B Nazanin" pitchFamily="2" charset="-78"/>
              </a:rPr>
              <a:t>جایگزینی پس از برخورد پوسته ها</a:t>
            </a:r>
            <a:endParaRPr lang="en-US" sz="2400" dirty="0">
              <a:cs typeface="B Nazanin" pitchFamily="2" charset="-78"/>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462657"/>
              </p:ext>
            </p:extLst>
          </p:nvPr>
        </p:nvGraphicFramePr>
        <p:xfrm>
          <a:off x="381000" y="762000"/>
          <a:ext cx="8534400" cy="4130040"/>
        </p:xfrm>
        <a:graphic>
          <a:graphicData uri="http://schemas.openxmlformats.org/drawingml/2006/table">
            <a:tbl>
              <a:tblPr firstRow="1" bandRow="1">
                <a:tableStyleId>{5C22544A-7EE6-4342-B048-85BDC9FD1C3A}</a:tableStyleId>
              </a:tblPr>
              <a:tblGrid>
                <a:gridCol w="565778">
                  <a:extLst>
                    <a:ext uri="{9D8B030D-6E8A-4147-A177-3AD203B41FA5}">
                      <a16:colId xmlns:a16="http://schemas.microsoft.com/office/drawing/2014/main" val="20000"/>
                    </a:ext>
                  </a:extLst>
                </a:gridCol>
                <a:gridCol w="908673">
                  <a:extLst>
                    <a:ext uri="{9D8B030D-6E8A-4147-A177-3AD203B41FA5}">
                      <a16:colId xmlns:a16="http://schemas.microsoft.com/office/drawing/2014/main" val="20001"/>
                    </a:ext>
                  </a:extLst>
                </a:gridCol>
                <a:gridCol w="829386">
                  <a:extLst>
                    <a:ext uri="{9D8B030D-6E8A-4147-A177-3AD203B41FA5}">
                      <a16:colId xmlns:a16="http://schemas.microsoft.com/office/drawing/2014/main" val="20002"/>
                    </a:ext>
                  </a:extLst>
                </a:gridCol>
                <a:gridCol w="735239">
                  <a:extLst>
                    <a:ext uri="{9D8B030D-6E8A-4147-A177-3AD203B41FA5}">
                      <a16:colId xmlns:a16="http://schemas.microsoft.com/office/drawing/2014/main" val="20003"/>
                    </a:ext>
                  </a:extLst>
                </a:gridCol>
                <a:gridCol w="961309">
                  <a:extLst>
                    <a:ext uri="{9D8B030D-6E8A-4147-A177-3AD203B41FA5}">
                      <a16:colId xmlns:a16="http://schemas.microsoft.com/office/drawing/2014/main" val="20004"/>
                    </a:ext>
                  </a:extLst>
                </a:gridCol>
                <a:gridCol w="908429">
                  <a:extLst>
                    <a:ext uri="{9D8B030D-6E8A-4147-A177-3AD203B41FA5}">
                      <a16:colId xmlns:a16="http://schemas.microsoft.com/office/drawing/2014/main" val="20005"/>
                    </a:ext>
                  </a:extLst>
                </a:gridCol>
                <a:gridCol w="1099432">
                  <a:extLst>
                    <a:ext uri="{9D8B030D-6E8A-4147-A177-3AD203B41FA5}">
                      <a16:colId xmlns:a16="http://schemas.microsoft.com/office/drawing/2014/main" val="20006"/>
                    </a:ext>
                  </a:extLst>
                </a:gridCol>
                <a:gridCol w="777468">
                  <a:extLst>
                    <a:ext uri="{9D8B030D-6E8A-4147-A177-3AD203B41FA5}">
                      <a16:colId xmlns:a16="http://schemas.microsoft.com/office/drawing/2014/main" val="20007"/>
                    </a:ext>
                  </a:extLst>
                </a:gridCol>
                <a:gridCol w="938449">
                  <a:extLst>
                    <a:ext uri="{9D8B030D-6E8A-4147-A177-3AD203B41FA5}">
                      <a16:colId xmlns:a16="http://schemas.microsoft.com/office/drawing/2014/main" val="20008"/>
                    </a:ext>
                  </a:extLst>
                </a:gridCol>
                <a:gridCol w="810237">
                  <a:extLst>
                    <a:ext uri="{9D8B030D-6E8A-4147-A177-3AD203B41FA5}">
                      <a16:colId xmlns:a16="http://schemas.microsoft.com/office/drawing/2014/main" val="20009"/>
                    </a:ext>
                  </a:extLst>
                </a:gridCol>
              </a:tblGrid>
              <a:tr h="533400">
                <a:tc>
                  <a:txBody>
                    <a:bodyPr/>
                    <a:lstStyle/>
                    <a:p>
                      <a:pPr algn="ctr" rtl="1"/>
                      <a:r>
                        <a:rPr lang="fa-IR" sz="1400" b="0" i="0" dirty="0" smtClean="0">
                          <a:latin typeface="Times New Roman" pitchFamily="18" charset="0"/>
                          <a:cs typeface="B Nazanin" pitchFamily="2" charset="-78"/>
                        </a:rPr>
                        <a:t>نوع فلز</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منطقه(کشور)</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پس از برخورد</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نوع فلز</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منطقه(کشور)</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همزمان با برخورد</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نوع فلزات</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منطقه(کشور)</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قبل از برخورد</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نوع</a:t>
                      </a:r>
                      <a:r>
                        <a:rPr lang="fa-IR" sz="1400" b="0" i="0" baseline="0" dirty="0" smtClean="0">
                          <a:latin typeface="Times New Roman" pitchFamily="18" charset="0"/>
                          <a:cs typeface="B Nazanin" pitchFamily="2" charset="-78"/>
                        </a:rPr>
                        <a:t> سنگ</a:t>
                      </a:r>
                      <a:endParaRPr lang="en-US" sz="1400" b="0" i="0" dirty="0">
                        <a:latin typeface="Times New Roman" pitchFamily="18" charset="0"/>
                        <a:cs typeface="B Nazanin" pitchFamily="2" charset="-78"/>
                      </a:endParaRPr>
                    </a:p>
                  </a:txBody>
                  <a:tcPr/>
                </a:tc>
                <a:extLst>
                  <a:ext uri="{0D108BD9-81ED-4DB2-BD59-A6C34878D82A}">
                    <a16:rowId xmlns:a16="http://schemas.microsoft.com/office/drawing/2014/main" val="10000"/>
                  </a:ext>
                </a:extLst>
              </a:tr>
              <a:tr h="1145069">
                <a:tc>
                  <a:txBody>
                    <a:bodyPr/>
                    <a:lstStyle/>
                    <a:p>
                      <a:pPr algn="ctr" rtl="1"/>
                      <a:endParaRPr lang="en-US" sz="1400" b="0" i="0" dirty="0" smtClean="0">
                        <a:latin typeface="Times New Roman" pitchFamily="18" charset="0"/>
                        <a:cs typeface="B Nazanin" pitchFamily="2" charset="-78"/>
                      </a:endParaRPr>
                    </a:p>
                    <a:p>
                      <a:pPr algn="ctr" rtl="1"/>
                      <a:endParaRPr lang="en-US" sz="1400" b="0" i="0" dirty="0" smtClean="0">
                        <a:latin typeface="Times New Roman" pitchFamily="18" charset="0"/>
                        <a:cs typeface="B Nazanin" pitchFamily="2" charset="-78"/>
                      </a:endParaRPr>
                    </a:p>
                    <a:p>
                      <a:pPr algn="ctr" rtl="1"/>
                      <a:endParaRPr lang="en-US" sz="1400" b="0" i="0" dirty="0" smtClean="0">
                        <a:latin typeface="Times New Roman" pitchFamily="18" charset="0"/>
                        <a:cs typeface="B Nazanin" pitchFamily="2" charset="-78"/>
                      </a:endParaRPr>
                    </a:p>
                    <a:p>
                      <a:pPr algn="ctr" rtl="1"/>
                      <a:endParaRPr lang="en-US" sz="1400" b="0" i="0" dirty="0" smtClean="0">
                        <a:latin typeface="Times New Roman" pitchFamily="18" charset="0"/>
                        <a:cs typeface="B Nazanin" pitchFamily="2" charset="-78"/>
                      </a:endParaRPr>
                    </a:p>
                    <a:p>
                      <a:pPr algn="ctr" rtl="1"/>
                      <a:endParaRPr lang="en-US" sz="1400" b="0" i="0" dirty="0" smtClean="0">
                        <a:latin typeface="Times New Roman" pitchFamily="18" charset="0"/>
                        <a:cs typeface="B Nazanin" pitchFamily="2" charset="-78"/>
                      </a:endParaRPr>
                    </a:p>
                    <a:p>
                      <a:pPr algn="ctr" rtl="1"/>
                      <a:endParaRPr lang="en-US" sz="1400" b="0" i="0" dirty="0" smtClean="0">
                        <a:latin typeface="Times New Roman" pitchFamily="18" charset="0"/>
                        <a:cs typeface="B Nazanin" pitchFamily="2" charset="-78"/>
                      </a:endParaRPr>
                    </a:p>
                    <a:p>
                      <a:pPr algn="ctr" rtl="1"/>
                      <a:r>
                        <a:rPr lang="en-US" sz="1400" b="0" i="0" dirty="0" smtClean="0">
                          <a:latin typeface="Times New Roman" pitchFamily="18" charset="0"/>
                          <a:cs typeface="B Nazanin" pitchFamily="2" charset="-78"/>
                        </a:rPr>
                        <a:t>SN</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شرق کارپات</a:t>
                      </a: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بادرینات </a:t>
                      </a:r>
                      <a:endParaRPr lang="en-US"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هیمالیا</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در صفحه رورانده</a:t>
                      </a: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در صفحه زیررانده</a:t>
                      </a:r>
                      <a:endParaRPr lang="en-US" sz="1400" b="0" i="0" dirty="0">
                        <a:latin typeface="Times New Roman" pitchFamily="18" charset="0"/>
                        <a:cs typeface="B Nazanin" pitchFamily="2" charset="-78"/>
                      </a:endParaRPr>
                    </a:p>
                  </a:txBody>
                  <a:tcPr/>
                </a:tc>
                <a:tc>
                  <a:txBody>
                    <a:bodyPr/>
                    <a:lstStyle/>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r>
                        <a:rPr lang="en-US" sz="1400" b="0" i="0" dirty="0" smtClean="0">
                          <a:latin typeface="Times New Roman" pitchFamily="18" charset="0"/>
                          <a:cs typeface="B Nazanin" pitchFamily="2" charset="-78"/>
                        </a:rPr>
                        <a:t>Cu, Mo</a:t>
                      </a:r>
                    </a:p>
                    <a:p>
                      <a:pPr algn="ctr" rtl="1"/>
                      <a:r>
                        <a:rPr lang="en-US" sz="1400" b="0" i="0" dirty="0" smtClean="0">
                          <a:latin typeface="Times New Roman" pitchFamily="18" charset="0"/>
                          <a:cs typeface="B Nazanin" pitchFamily="2" charset="-78"/>
                        </a:rPr>
                        <a:t> Au, Ag</a:t>
                      </a:r>
                      <a:endParaRPr lang="en-US" sz="1400" b="0" i="0" dirty="0">
                        <a:latin typeface="Times New Roman" pitchFamily="18" charset="0"/>
                        <a:cs typeface="B Nazanin" pitchFamily="2" charset="-78"/>
                      </a:endParaRPr>
                    </a:p>
                  </a:txBody>
                  <a:tcPr/>
                </a:tc>
                <a:tc>
                  <a:txBody>
                    <a:bodyPr/>
                    <a:lstStyle/>
                    <a:p>
                      <a:pPr algn="ctr" rtl="1"/>
                      <a:endParaRPr lang="en-US"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کوههای </a:t>
                      </a:r>
                      <a:endParaRPr lang="en-US"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آپوسنی منطقه</a:t>
                      </a:r>
                      <a:endParaRPr lang="en-US"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 کارپات</a:t>
                      </a:r>
                      <a:endParaRPr lang="en-US" sz="1400" b="0" i="0" dirty="0">
                        <a:latin typeface="Times New Roman" pitchFamily="18" charset="0"/>
                        <a:cs typeface="B Nazanin" pitchFamily="2" charset="-78"/>
                      </a:endParaRPr>
                    </a:p>
                  </a:txBody>
                  <a:tcPr/>
                </a:tc>
                <a:tc>
                  <a:txBody>
                    <a:bodyPr/>
                    <a:lstStyle/>
                    <a:p>
                      <a:pPr algn="ctr" rtl="1"/>
                      <a:endParaRPr lang="fa-IR"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در صفحه رورانده</a:t>
                      </a:r>
                      <a:endParaRPr lang="en-US" sz="1400" b="0" i="0" dirty="0">
                        <a:latin typeface="Times New Roman" pitchFamily="18" charset="0"/>
                        <a:cs typeface="B Nazanin" pitchFamily="2" charset="-78"/>
                      </a:endParaRPr>
                    </a:p>
                  </a:txBody>
                  <a:tcPr/>
                </a:tc>
                <a:tc>
                  <a:txBody>
                    <a:bodyPr/>
                    <a:lstStyle/>
                    <a:p>
                      <a:pPr algn="ctr" rtl="1"/>
                      <a:r>
                        <a:rPr lang="en-US" sz="1400" b="0" i="0" dirty="0" err="1" smtClean="0">
                          <a:latin typeface="Times New Roman" pitchFamily="18" charset="0"/>
                          <a:cs typeface="B Nazanin" pitchFamily="2" charset="-78"/>
                        </a:rPr>
                        <a:t>Sn</a:t>
                      </a:r>
                      <a:r>
                        <a:rPr lang="en-US" sz="1400" b="0" i="0" dirty="0" smtClean="0">
                          <a:latin typeface="Times New Roman" pitchFamily="18" charset="0"/>
                          <a:cs typeface="B Nazanin" pitchFamily="2" charset="-78"/>
                        </a:rPr>
                        <a:t>, W, Cu</a:t>
                      </a:r>
                    </a:p>
                    <a:p>
                      <a:pPr algn="ctr" rtl="1"/>
                      <a:r>
                        <a:rPr lang="en-US" sz="1400" b="0" i="0" baseline="0" dirty="0" err="1" smtClean="0">
                          <a:latin typeface="Times New Roman" pitchFamily="18" charset="0"/>
                          <a:cs typeface="B Nazanin" pitchFamily="2" charset="-78"/>
                        </a:rPr>
                        <a:t>Sn</a:t>
                      </a:r>
                      <a:r>
                        <a:rPr lang="en-US" sz="1400" b="0" i="0" baseline="0" dirty="0" smtClean="0">
                          <a:latin typeface="Times New Roman" pitchFamily="18" charset="0"/>
                          <a:cs typeface="B Nazanin" pitchFamily="2" charset="-78"/>
                        </a:rPr>
                        <a:t>, Ag</a:t>
                      </a:r>
                    </a:p>
                    <a:p>
                      <a:pPr algn="ctr" rtl="1"/>
                      <a:r>
                        <a:rPr lang="en-US" sz="1400" b="0" i="0" baseline="0" dirty="0" smtClean="0">
                          <a:latin typeface="Times New Roman" pitchFamily="18" charset="0"/>
                          <a:cs typeface="B Nazanin" pitchFamily="2" charset="-78"/>
                        </a:rPr>
                        <a:t>Cu, Au</a:t>
                      </a:r>
                    </a:p>
                    <a:p>
                      <a:pPr algn="ctr" rtl="1"/>
                      <a:endParaRPr lang="en-US" sz="1400" b="0" i="0" baseline="0" dirty="0" smtClean="0">
                        <a:latin typeface="Times New Roman" pitchFamily="18" charset="0"/>
                        <a:cs typeface="B Nazanin" pitchFamily="2" charset="-78"/>
                      </a:endParaRPr>
                    </a:p>
                    <a:p>
                      <a:pPr algn="ctr" rtl="1"/>
                      <a:r>
                        <a:rPr lang="en-US" sz="1400" b="0" i="0" baseline="0" dirty="0" err="1" smtClean="0">
                          <a:latin typeface="Times New Roman" pitchFamily="18" charset="0"/>
                          <a:cs typeface="B Nazanin" pitchFamily="2" charset="-78"/>
                        </a:rPr>
                        <a:t>Sn</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پرو</a:t>
                      </a:r>
                    </a:p>
                    <a:p>
                      <a:pPr algn="ctr" rtl="1"/>
                      <a:r>
                        <a:rPr lang="fa-IR" sz="1400" b="0" i="0" dirty="0" smtClean="0">
                          <a:latin typeface="Times New Roman" pitchFamily="18" charset="0"/>
                          <a:cs typeface="B Nazanin" pitchFamily="2" charset="-78"/>
                        </a:rPr>
                        <a:t>بولیوی</a:t>
                      </a:r>
                    </a:p>
                    <a:p>
                      <a:pPr algn="ctr" rtl="1"/>
                      <a:r>
                        <a:rPr lang="fa-IR" sz="1400" b="0" i="0" dirty="0" smtClean="0">
                          <a:latin typeface="Times New Roman" pitchFamily="18" charset="0"/>
                          <a:cs typeface="B Nazanin" pitchFamily="2" charset="-78"/>
                        </a:rPr>
                        <a:t>سوماترا</a:t>
                      </a:r>
                    </a:p>
                    <a:p>
                      <a:pPr algn="ctr" rtl="1"/>
                      <a:r>
                        <a:rPr lang="fa-IR" sz="1400" b="0" i="0" dirty="0" smtClean="0">
                          <a:latin typeface="Times New Roman" pitchFamily="18" charset="0"/>
                          <a:cs typeface="B Nazanin" pitchFamily="2" charset="-78"/>
                        </a:rPr>
                        <a:t>فلات</a:t>
                      </a:r>
                      <a:r>
                        <a:rPr lang="fa-IR" sz="1400" b="0" i="0" baseline="0" dirty="0" smtClean="0">
                          <a:latin typeface="Times New Roman" pitchFamily="18" charset="0"/>
                          <a:cs typeface="B Nazanin" pitchFamily="2" charset="-78"/>
                        </a:rPr>
                        <a:t> کودیاک – </a:t>
                      </a:r>
                      <a:endParaRPr lang="en-US" sz="1400" b="0" i="0" baseline="0" dirty="0" smtClean="0">
                        <a:latin typeface="Times New Roman" pitchFamily="18" charset="0"/>
                        <a:cs typeface="B Nazanin" pitchFamily="2" charset="-78"/>
                      </a:endParaRPr>
                    </a:p>
                    <a:p>
                      <a:pPr algn="ctr" rtl="1"/>
                      <a:r>
                        <a:rPr lang="fa-IR" sz="1400" b="0" i="0" baseline="0" dirty="0" smtClean="0">
                          <a:latin typeface="Times New Roman" pitchFamily="18" charset="0"/>
                          <a:cs typeface="B Nazanin" pitchFamily="2" charset="-78"/>
                        </a:rPr>
                        <a:t>آلاسکا آمریکا</a:t>
                      </a:r>
                      <a:endParaRPr lang="en-US" sz="1400" b="0" i="0" dirty="0">
                        <a:latin typeface="Times New Roman" pitchFamily="18" charset="0"/>
                        <a:cs typeface="B Nazanin" pitchFamily="2" charset="-78"/>
                      </a:endParaRPr>
                    </a:p>
                  </a:txBody>
                  <a:tcPr/>
                </a:tc>
                <a:tc>
                  <a:txBody>
                    <a:bodyPr/>
                    <a:lstStyle/>
                    <a:p>
                      <a:pPr algn="ctr" rtl="1"/>
                      <a:r>
                        <a:rPr lang="fa-IR" sz="1400" b="0" i="0" dirty="0" smtClean="0">
                          <a:latin typeface="Times New Roman" pitchFamily="18" charset="0"/>
                          <a:cs typeface="B Nazanin" pitchFamily="2" charset="-78"/>
                        </a:rPr>
                        <a:t>در صفحه رورانده</a:t>
                      </a:r>
                    </a:p>
                    <a:p>
                      <a:pPr algn="ctr" rtl="1"/>
                      <a:endParaRPr lang="fa-IR"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در صفحه زیررانده</a:t>
                      </a:r>
                      <a:endParaRPr lang="en-US" sz="1400" b="0" i="0" dirty="0">
                        <a:latin typeface="Times New Roman" pitchFamily="18" charset="0"/>
                        <a:cs typeface="B Nazanin" pitchFamily="2" charset="-78"/>
                      </a:endParaRPr>
                    </a:p>
                  </a:txBody>
                  <a:tcPr/>
                </a:tc>
                <a:tc>
                  <a:txBody>
                    <a:bodyPr/>
                    <a:lstStyle/>
                    <a:p>
                      <a:pPr algn="ctr" rtl="1"/>
                      <a:endParaRPr lang="en-US" sz="1400" b="0" i="0" dirty="0">
                        <a:latin typeface="Times New Roman" pitchFamily="18" charset="0"/>
                        <a:cs typeface="B Nazanin" pitchFamily="2" charset="-78"/>
                      </a:endParaRPr>
                    </a:p>
                  </a:txBody>
                  <a:tcPr/>
                </a:tc>
                <a:extLst>
                  <a:ext uri="{0D108BD9-81ED-4DB2-BD59-A6C34878D82A}">
                    <a16:rowId xmlns:a16="http://schemas.microsoft.com/office/drawing/2014/main" val="10001"/>
                  </a:ext>
                </a:extLst>
              </a:tr>
              <a:tr h="1145069">
                <a:tc>
                  <a:txBody>
                    <a:bodyPr/>
                    <a:lstStyle/>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r>
                        <a:rPr lang="en-US" sz="1400" b="0" i="0" dirty="0" smtClean="0">
                          <a:latin typeface="Times New Roman" pitchFamily="18" charset="0"/>
                          <a:cs typeface="B Nazanin" pitchFamily="2" charset="-78"/>
                        </a:rPr>
                        <a:t>U</a:t>
                      </a:r>
                      <a:endParaRPr lang="en-US" sz="1400" b="0" i="0" dirty="0">
                        <a:latin typeface="Times New Roman" pitchFamily="18" charset="0"/>
                        <a:cs typeface="B Nazanin" pitchFamily="2" charset="-78"/>
                      </a:endParaRPr>
                    </a:p>
                  </a:txBody>
                  <a:tcPr/>
                </a:tc>
                <a:tc>
                  <a:txBody>
                    <a:bodyPr/>
                    <a:lstStyle/>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منطقه رم</a:t>
                      </a:r>
                      <a:endParaRPr lang="en-US"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(ایتالیا) </a:t>
                      </a:r>
                      <a:endParaRPr lang="en-US" sz="1400" b="0" i="0" dirty="0">
                        <a:latin typeface="Times New Roman" pitchFamily="18" charset="0"/>
                        <a:cs typeface="B Nazanin" pitchFamily="2" charset="-78"/>
                      </a:endParaRPr>
                    </a:p>
                  </a:txBody>
                  <a:tcPr/>
                </a:tc>
                <a:tc>
                  <a:txBody>
                    <a:bodyPr/>
                    <a:lstStyle/>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در</a:t>
                      </a:r>
                      <a:r>
                        <a:rPr lang="fa-IR" sz="1400" b="0" i="0" baseline="0" dirty="0" smtClean="0">
                          <a:latin typeface="Times New Roman" pitchFamily="18" charset="0"/>
                          <a:cs typeface="B Nazanin" pitchFamily="2" charset="-78"/>
                        </a:rPr>
                        <a:t> صفحه رورانده</a:t>
                      </a:r>
                      <a:endParaRPr lang="en-US" sz="1400" b="0" i="0" dirty="0">
                        <a:latin typeface="Times New Roman" pitchFamily="18" charset="0"/>
                        <a:cs typeface="B Nazanin" pitchFamily="2" charset="-78"/>
                      </a:endParaRPr>
                    </a:p>
                  </a:txBody>
                  <a:tcPr/>
                </a:tc>
                <a:tc>
                  <a:txBody>
                    <a:bodyPr/>
                    <a:lstStyle/>
                    <a:p>
                      <a:pPr algn="ctr" rtl="1"/>
                      <a:endParaRPr lang="en-US" sz="1400" b="0" i="0" dirty="0">
                        <a:latin typeface="Times New Roman" pitchFamily="18" charset="0"/>
                        <a:cs typeface="B Nazanin" pitchFamily="2" charset="-78"/>
                      </a:endParaRPr>
                    </a:p>
                  </a:txBody>
                  <a:tcPr/>
                </a:tc>
                <a:tc>
                  <a:txBody>
                    <a:bodyPr/>
                    <a:lstStyle/>
                    <a:p>
                      <a:pPr algn="ctr" rtl="1"/>
                      <a:endParaRPr lang="en-US" sz="1400" b="0" i="0" dirty="0">
                        <a:latin typeface="Times New Roman" pitchFamily="18" charset="0"/>
                        <a:cs typeface="B Nazanin" pitchFamily="2" charset="-78"/>
                      </a:endParaRPr>
                    </a:p>
                  </a:txBody>
                  <a:tcPr/>
                </a:tc>
                <a:tc>
                  <a:txBody>
                    <a:bodyPr/>
                    <a:lstStyle/>
                    <a:p>
                      <a:pPr algn="ctr" rtl="1"/>
                      <a:endParaRPr lang="en-US" sz="1400" b="0" i="0" dirty="0">
                        <a:latin typeface="Times New Roman" pitchFamily="18" charset="0"/>
                        <a:cs typeface="B Nazanin" pitchFamily="2" charset="-78"/>
                      </a:endParaRPr>
                    </a:p>
                  </a:txBody>
                  <a:tcPr/>
                </a:tc>
                <a:tc>
                  <a:txBody>
                    <a:bodyPr/>
                    <a:lstStyle/>
                    <a:p>
                      <a:pPr algn="ctr" rtl="1"/>
                      <a:endParaRPr lang="en-US" sz="1400" b="0" i="0" dirty="0" smtClean="0">
                        <a:latin typeface="Times New Roman" pitchFamily="18" charset="0"/>
                        <a:cs typeface="B Nazanin" pitchFamily="2" charset="-78"/>
                      </a:endParaRPr>
                    </a:p>
                    <a:p>
                      <a:pPr algn="ctr" rtl="1"/>
                      <a:endParaRPr lang="en-US" sz="1400" b="0" i="0" dirty="0" smtClean="0">
                        <a:latin typeface="Times New Roman" pitchFamily="18" charset="0"/>
                        <a:cs typeface="B Nazanin" pitchFamily="2" charset="-78"/>
                      </a:endParaRPr>
                    </a:p>
                    <a:p>
                      <a:pPr algn="ctr" rtl="1"/>
                      <a:r>
                        <a:rPr lang="en-US" sz="1400" b="0" i="0" dirty="0" smtClean="0">
                          <a:latin typeface="Times New Roman" pitchFamily="18" charset="0"/>
                          <a:cs typeface="B Nazanin" pitchFamily="2" charset="-78"/>
                        </a:rPr>
                        <a:t>Cu</a:t>
                      </a:r>
                      <a:endParaRPr lang="en-US" sz="1400" b="0" i="0" dirty="0">
                        <a:latin typeface="Times New Roman" pitchFamily="18" charset="0"/>
                        <a:cs typeface="B Nazanin" pitchFamily="2" charset="-78"/>
                      </a:endParaRPr>
                    </a:p>
                  </a:txBody>
                  <a:tcPr/>
                </a:tc>
                <a:tc>
                  <a:txBody>
                    <a:bodyPr/>
                    <a:lstStyle/>
                    <a:p>
                      <a:pPr algn="ctr" rtl="1"/>
                      <a:endParaRPr lang="fa-IR" sz="1400" b="0" i="0" dirty="0" smtClean="0">
                        <a:latin typeface="Times New Roman" pitchFamily="18" charset="0"/>
                        <a:cs typeface="B Nazanin" pitchFamily="2" charset="-78"/>
                      </a:endParaRPr>
                    </a:p>
                    <a:p>
                      <a:pPr algn="ctr" rtl="1"/>
                      <a:endParaRPr lang="fa-IR"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منطقه آند (پرو)</a:t>
                      </a:r>
                      <a:endParaRPr lang="en-US" sz="1400" b="0" i="0" dirty="0">
                        <a:latin typeface="Times New Roman" pitchFamily="18" charset="0"/>
                        <a:cs typeface="B Nazanin" pitchFamily="2" charset="-78"/>
                      </a:endParaRPr>
                    </a:p>
                  </a:txBody>
                  <a:tcPr/>
                </a:tc>
                <a:tc>
                  <a:txBody>
                    <a:bodyPr/>
                    <a:lstStyle/>
                    <a:p>
                      <a:pPr algn="ctr" rtl="1"/>
                      <a:endParaRPr lang="fa-IR" sz="1400" b="0" i="0" dirty="0" smtClean="0">
                        <a:latin typeface="Times New Roman" pitchFamily="18" charset="0"/>
                        <a:cs typeface="B Nazanin" pitchFamily="2" charset="-78"/>
                      </a:endParaRPr>
                    </a:p>
                    <a:p>
                      <a:pPr algn="ctr" rtl="1"/>
                      <a:r>
                        <a:rPr lang="fa-IR" sz="1400" b="0" i="0" dirty="0" smtClean="0">
                          <a:latin typeface="Times New Roman" pitchFamily="18" charset="0"/>
                          <a:cs typeface="B Nazanin" pitchFamily="2" charset="-78"/>
                        </a:rPr>
                        <a:t>در صفحه رورانده</a:t>
                      </a:r>
                      <a:endParaRPr lang="en-US" sz="1400" b="0" i="0" dirty="0">
                        <a:latin typeface="Times New Roman" pitchFamily="18" charset="0"/>
                        <a:cs typeface="B Nazanin" pitchFamily="2" charset="-78"/>
                      </a:endParaRPr>
                    </a:p>
                  </a:txBody>
                  <a:tcPr/>
                </a:tc>
                <a:tc>
                  <a:txBody>
                    <a:bodyPr/>
                    <a:lstStyle/>
                    <a:p>
                      <a:pPr algn="ctr" rtl="1"/>
                      <a:endParaRPr lang="en-US" sz="1400" b="0" i="0" dirty="0">
                        <a:latin typeface="Times New Roman" pitchFamily="18" charset="0"/>
                        <a:cs typeface="B Nazanin" pitchFamily="2" charset="-78"/>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rot="5400000">
            <a:off x="7864395" y="1696135"/>
            <a:ext cx="1447800" cy="646331"/>
          </a:xfrm>
          <a:prstGeom prst="rect">
            <a:avLst/>
          </a:prstGeom>
          <a:noFill/>
        </p:spPr>
        <p:txBody>
          <a:bodyPr wrap="square" rtlCol="0">
            <a:spAutoFit/>
          </a:bodyPr>
          <a:lstStyle/>
          <a:p>
            <a:pPr algn="r" rtl="1"/>
            <a:r>
              <a:rPr lang="fa-IR" dirty="0" smtClean="0">
                <a:cs typeface="B Nazanin" pitchFamily="2" charset="-78"/>
              </a:rPr>
              <a:t>سنگهای کالکوآلکالن</a:t>
            </a:r>
            <a:endParaRPr lang="en-US" dirty="0">
              <a:cs typeface="B Nazanin" pitchFamily="2" charset="-78"/>
            </a:endParaRPr>
          </a:p>
        </p:txBody>
      </p:sp>
      <p:sp>
        <p:nvSpPr>
          <p:cNvPr id="7" name="TextBox 6"/>
          <p:cNvSpPr txBox="1"/>
          <p:nvPr/>
        </p:nvSpPr>
        <p:spPr>
          <a:xfrm rot="5400000">
            <a:off x="7717710" y="3519221"/>
            <a:ext cx="1741172" cy="646331"/>
          </a:xfrm>
          <a:prstGeom prst="rect">
            <a:avLst/>
          </a:prstGeom>
          <a:noFill/>
        </p:spPr>
        <p:txBody>
          <a:bodyPr wrap="square" rtlCol="0">
            <a:spAutoFit/>
          </a:bodyPr>
          <a:lstStyle/>
          <a:p>
            <a:pPr algn="r" rtl="1"/>
            <a:r>
              <a:rPr lang="fa-IR" dirty="0" smtClean="0">
                <a:cs typeface="B Nazanin" pitchFamily="2" charset="-78"/>
              </a:rPr>
              <a:t>سنگهای آلکالن و پرآلکالن</a:t>
            </a:r>
            <a:endParaRPr lang="en-US" dirty="0">
              <a:cs typeface="B Nazanin" pitchFamily="2" charset="-78"/>
            </a:endParaRPr>
          </a:p>
        </p:txBody>
      </p:sp>
    </p:spTree>
    <p:extLst>
      <p:ext uri="{BB962C8B-B14F-4D97-AF65-F5344CB8AC3E}">
        <p14:creationId xmlns:p14="http://schemas.microsoft.com/office/powerpoint/2010/main" val="1835770480"/>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شانزدهم</a:t>
            </a:r>
            <a:endParaRPr lang="en-US" sz="4000" dirty="0">
              <a:solidFill>
                <a:schemeClr val="tx1"/>
              </a:solidFill>
              <a:cs typeface="B Titr" panose="00000700000000000000" pitchFamily="2" charset="-78"/>
            </a:endParaRPr>
          </a:p>
        </p:txBody>
      </p:sp>
      <p:sp>
        <p:nvSpPr>
          <p:cNvPr id="5"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ذخائر غیرفلزی</a:t>
            </a:r>
          </a:p>
          <a:p>
            <a:pPr marL="0" indent="0" algn="just" rtl="1">
              <a:lnSpc>
                <a:spcPct val="150000"/>
              </a:lnSpc>
              <a:buNone/>
              <a:defRPr/>
            </a:pPr>
            <a:r>
              <a:rPr lang="fa-IR" altLang="en-US" sz="2000" dirty="0" smtClean="0">
                <a:cs typeface="B Titr" panose="00000700000000000000" pitchFamily="2" charset="-78"/>
              </a:rPr>
              <a:t>آشنایی با انواع رده بندی ذخائر غیرفلزی</a:t>
            </a:r>
            <a:endParaRPr lang="en-US" altLang="en-US" sz="2000" dirty="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4292909226"/>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799" y="1143000"/>
            <a:ext cx="4800601" cy="3046988"/>
          </a:xfrm>
          <a:prstGeom prst="rect">
            <a:avLst/>
          </a:prstGeom>
          <a:noFill/>
        </p:spPr>
        <p:txBody>
          <a:bodyPr wrap="square" rtlCol="1">
            <a:spAutoFit/>
          </a:bodyPr>
          <a:lstStyle/>
          <a:p>
            <a:pPr algn="r" rtl="1"/>
            <a:r>
              <a:rPr lang="fa-IR" sz="9600" dirty="0" smtClean="0">
                <a:latin typeface="B Zar"/>
                <a:cs typeface="B Nazanin" panose="00000400000000000000"/>
              </a:rPr>
              <a:t>بخش سوم</a:t>
            </a:r>
          </a:p>
          <a:p>
            <a:pPr algn="r" rtl="1"/>
            <a:r>
              <a:rPr lang="fa-IR" sz="9600" dirty="0" smtClean="0">
                <a:latin typeface="B Zar"/>
                <a:cs typeface="B Nazanin" panose="00000400000000000000"/>
              </a:rPr>
              <a:t>ذخایر غیرفلزی</a:t>
            </a:r>
            <a:endParaRPr lang="fa-IR" sz="9600" dirty="0">
              <a:latin typeface="B Zar"/>
              <a:cs typeface="B Nazanin" panose="00000400000000000000"/>
            </a:endParaRPr>
          </a:p>
        </p:txBody>
      </p:sp>
    </p:spTree>
    <p:extLst>
      <p:ext uri="{BB962C8B-B14F-4D97-AF65-F5344CB8AC3E}">
        <p14:creationId xmlns:p14="http://schemas.microsoft.com/office/powerpoint/2010/main" val="1728770376"/>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761603"/>
            <a:ext cx="8610600" cy="5473293"/>
          </a:xfrm>
          <a:prstGeom prst="rect">
            <a:avLst/>
          </a:prstGeom>
        </p:spPr>
        <p:txBody>
          <a:bodyPr wrap="square">
            <a:spAutoFit/>
          </a:bodyPr>
          <a:lstStyle/>
          <a:p>
            <a:pPr algn="just" rtl="1">
              <a:lnSpc>
                <a:spcPct val="150000"/>
              </a:lnSpc>
              <a:spcAft>
                <a:spcPts val="1000"/>
              </a:spcAft>
            </a:pPr>
            <a:r>
              <a:rPr lang="fa-IR" sz="3200" dirty="0">
                <a:solidFill>
                  <a:srgbClr val="FF0000"/>
                </a:solidFill>
                <a:latin typeface="Calibri" panose="020F0502020204030204" pitchFamily="34" charset="0"/>
                <a:ea typeface="Calibri" panose="020F0502020204030204" pitchFamily="34" charset="0"/>
              </a:rPr>
              <a:t>ذخایر غیر فلزی</a:t>
            </a:r>
            <a:endParaRPr lang="en-US" sz="3200" dirty="0">
              <a:solidFill>
                <a:srgbClr val="FF0000"/>
              </a:solidFill>
              <a:latin typeface="Calibri" panose="020F0502020204030204" pitchFamily="34" charset="0"/>
              <a:ea typeface="Calibri" panose="020F0502020204030204" pitchFamily="34" charset="0"/>
            </a:endParaRPr>
          </a:p>
          <a:p>
            <a:pPr algn="just" rtl="1">
              <a:lnSpc>
                <a:spcPct val="150000"/>
              </a:lnSpc>
              <a:spcAft>
                <a:spcPts val="1000"/>
              </a:spcAft>
            </a:pPr>
            <a:r>
              <a:rPr lang="fa-IR" sz="2400" dirty="0">
                <a:latin typeface="Calibri" panose="020F0502020204030204" pitchFamily="34" charset="0"/>
                <a:ea typeface="Calibri" panose="020F0502020204030204" pitchFamily="34" charset="0"/>
                <a:cs typeface="B Nazanin" panose="00000400000000000000" pitchFamily="2" charset="-78"/>
              </a:rPr>
              <a:t>رده بندی</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smtClean="0">
                <a:latin typeface="Calibri" panose="020F0502020204030204" pitchFamily="34" charset="0"/>
                <a:ea typeface="Calibri" panose="020F0502020204030204" pitchFamily="34" charset="0"/>
                <a:cs typeface="B Nazanin" panose="00000400000000000000" pitchFamily="2" charset="-78"/>
              </a:rPr>
              <a:t>بیتمن (1976) رده </a:t>
            </a:r>
            <a:r>
              <a:rPr lang="fa-IR" sz="2400" dirty="0">
                <a:latin typeface="Calibri" panose="020F0502020204030204" pitchFamily="34" charset="0"/>
                <a:ea typeface="Calibri" panose="020F0502020204030204" pitchFamily="34" charset="0"/>
                <a:cs typeface="B Nazanin" panose="00000400000000000000" pitchFamily="2" charset="-78"/>
              </a:rPr>
              <a:t>بندی ذخایر غیر فلزی را با توجه به خاستگاه و موارد استفاده آنها تنظیم کرده است. حال آنکه در رده بندیهای دیگر خصوصیات گوناگون نظیر حجم توده معدنی، قیمت واحد، بازار مصرف، ارزش صادراتی یا وارداتی ، توزیع توده و موقعیت جغرافیایی نسبت به بازار مصرف، ساخت زمین شناسی و نیاز یا عدم نیاز برای مراحل تصفیه یا آماده سازی ماده معدنی مورد توجه قرار داده شده است. بالاخره بیت (1969) این ذخایر را در دودسته کانیهای صنعتی و سنگهای صنعتی تقسیم کرده و با توجه به خاستگاه آنها جدولی برای ذخایر غیرفلزی تنظیم کرده 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326205712"/>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اسکن\2017_11_2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02558"/>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اسکن\2017_11_27\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337"/>
            <a:ext cx="9144000" cy="682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1718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20511"/>
            <a:ext cx="8534400" cy="1569660"/>
          </a:xfrm>
          <a:prstGeom prst="rect">
            <a:avLst/>
          </a:prstGeom>
        </p:spPr>
        <p:txBody>
          <a:bodyPr wrap="square">
            <a:spAutoFit/>
          </a:bodyPr>
          <a:lstStyle/>
          <a:p>
            <a:pPr algn="just" rtl="1"/>
            <a:r>
              <a:rPr lang="fa-IR" sz="2400" b="1" dirty="0" smtClean="0">
                <a:solidFill>
                  <a:schemeClr val="accent6"/>
                </a:solidFill>
                <a:cs typeface="+mj-cs"/>
              </a:rPr>
              <a:t>کانسار</a:t>
            </a:r>
            <a:r>
              <a:rPr lang="en-US" sz="2400" b="1" dirty="0" smtClean="0">
                <a:solidFill>
                  <a:schemeClr val="accent6"/>
                </a:solidFill>
                <a:cs typeface="+mj-cs"/>
              </a:rPr>
              <a:t>:</a:t>
            </a:r>
            <a:r>
              <a:rPr lang="fa-IR" sz="2400" b="1" dirty="0" smtClean="0">
                <a:solidFill>
                  <a:schemeClr val="accent6"/>
                </a:solidFill>
                <a:cs typeface="+mj-cs"/>
              </a:rPr>
              <a:t> به </a:t>
            </a:r>
            <a:r>
              <a:rPr lang="fa-IR" sz="2400" b="1" dirty="0">
                <a:solidFill>
                  <a:schemeClr val="accent6"/>
                </a:solidFill>
                <a:cs typeface="+mj-cs"/>
              </a:rPr>
              <a:t>بخشی از پوسته زمین اطلاق می شود که شرایط خاص زمین شناسی ماده معینی در آن متمرکز شده که از نظر اقتصادی ارزش داشته باشد نظیر، کیفیت، محل جغرافیایی، بازار </a:t>
            </a:r>
            <a:r>
              <a:rPr lang="fa-IR" sz="2400" b="1" dirty="0" smtClean="0">
                <a:solidFill>
                  <a:schemeClr val="accent6"/>
                </a:solidFill>
                <a:cs typeface="+mj-cs"/>
              </a:rPr>
              <a:t>مصرف</a:t>
            </a:r>
            <a:endParaRPr lang="en-US" sz="2400" b="1" dirty="0">
              <a:solidFill>
                <a:schemeClr val="accent6"/>
              </a:solidFill>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2361613987"/>
              </p:ext>
            </p:extLst>
          </p:nvPr>
        </p:nvGraphicFramePr>
        <p:xfrm>
          <a:off x="5334000" y="3505200"/>
          <a:ext cx="3352800" cy="31089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717177">
                <a:tc>
                  <a:txBody>
                    <a:bodyPr/>
                    <a:lstStyle/>
                    <a:p>
                      <a:r>
                        <a:rPr lang="fa-IR" dirty="0" smtClean="0"/>
                        <a:t>سال</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dirty="0" smtClean="0"/>
                        <a:t>عیار کانسار قابل استخراج</a:t>
                      </a:r>
                      <a:endParaRPr lang="en-US" dirty="0" smtClean="0"/>
                    </a:p>
                    <a:p>
                      <a:endParaRPr lang="en-US" dirty="0"/>
                    </a:p>
                  </a:txBody>
                  <a:tcPr/>
                </a:tc>
                <a:extLst>
                  <a:ext uri="{0D108BD9-81ED-4DB2-BD59-A6C34878D82A}">
                    <a16:rowId xmlns:a16="http://schemas.microsoft.com/office/drawing/2014/main" val="10000"/>
                  </a:ext>
                </a:extLst>
              </a:tr>
              <a:tr h="286871">
                <a:tc>
                  <a:txBody>
                    <a:bodyPr/>
                    <a:lstStyle/>
                    <a:p>
                      <a:r>
                        <a:rPr lang="fa-IR" dirty="0" smtClean="0"/>
                        <a:t>تا 1880</a:t>
                      </a:r>
                      <a:endParaRPr lang="en-US" dirty="0"/>
                    </a:p>
                  </a:txBody>
                  <a:tcPr/>
                </a:tc>
                <a:tc>
                  <a:txBody>
                    <a:bodyPr/>
                    <a:lstStyle/>
                    <a:p>
                      <a:r>
                        <a:rPr lang="fa-IR" dirty="0" smtClean="0"/>
                        <a:t>10%</a:t>
                      </a:r>
                      <a:endParaRPr lang="en-US" dirty="0"/>
                    </a:p>
                  </a:txBody>
                  <a:tcPr/>
                </a:tc>
                <a:extLst>
                  <a:ext uri="{0D108BD9-81ED-4DB2-BD59-A6C34878D82A}">
                    <a16:rowId xmlns:a16="http://schemas.microsoft.com/office/drawing/2014/main" val="10001"/>
                  </a:ext>
                </a:extLst>
              </a:tr>
              <a:tr h="286871">
                <a:tc>
                  <a:txBody>
                    <a:bodyPr/>
                    <a:lstStyle/>
                    <a:p>
                      <a:r>
                        <a:rPr lang="fa-IR" dirty="0" smtClean="0"/>
                        <a:t>1890-1881</a:t>
                      </a:r>
                      <a:endParaRPr lang="en-US" dirty="0"/>
                    </a:p>
                  </a:txBody>
                  <a:tcPr/>
                </a:tc>
                <a:tc>
                  <a:txBody>
                    <a:bodyPr/>
                    <a:lstStyle/>
                    <a:p>
                      <a:r>
                        <a:rPr lang="fa-IR" dirty="0" smtClean="0"/>
                        <a:t>5%</a:t>
                      </a:r>
                      <a:endParaRPr lang="en-US" dirty="0"/>
                    </a:p>
                  </a:txBody>
                  <a:tcPr/>
                </a:tc>
                <a:extLst>
                  <a:ext uri="{0D108BD9-81ED-4DB2-BD59-A6C34878D82A}">
                    <a16:rowId xmlns:a16="http://schemas.microsoft.com/office/drawing/2014/main" val="10002"/>
                  </a:ext>
                </a:extLst>
              </a:tr>
              <a:tr h="286871">
                <a:tc>
                  <a:txBody>
                    <a:bodyPr/>
                    <a:lstStyle/>
                    <a:p>
                      <a:r>
                        <a:rPr lang="fa-IR" dirty="0" smtClean="0"/>
                        <a:t>1900-1891</a:t>
                      </a:r>
                      <a:endParaRPr lang="en-US" dirty="0"/>
                    </a:p>
                  </a:txBody>
                  <a:tcPr/>
                </a:tc>
                <a:tc>
                  <a:txBody>
                    <a:bodyPr/>
                    <a:lstStyle/>
                    <a:p>
                      <a:r>
                        <a:rPr lang="fa-IR" dirty="0" smtClean="0"/>
                        <a:t>3.8%</a:t>
                      </a:r>
                      <a:endParaRPr lang="en-US" dirty="0"/>
                    </a:p>
                  </a:txBody>
                  <a:tcPr/>
                </a:tc>
                <a:extLst>
                  <a:ext uri="{0D108BD9-81ED-4DB2-BD59-A6C34878D82A}">
                    <a16:rowId xmlns:a16="http://schemas.microsoft.com/office/drawing/2014/main" val="10003"/>
                  </a:ext>
                </a:extLst>
              </a:tr>
              <a:tr h="286871">
                <a:tc>
                  <a:txBody>
                    <a:bodyPr/>
                    <a:lstStyle/>
                    <a:p>
                      <a:r>
                        <a:rPr lang="fa-IR" dirty="0" smtClean="0"/>
                        <a:t>1910-1901</a:t>
                      </a:r>
                      <a:endParaRPr lang="en-US" dirty="0"/>
                    </a:p>
                  </a:txBody>
                  <a:tcPr/>
                </a:tc>
                <a:tc>
                  <a:txBody>
                    <a:bodyPr/>
                    <a:lstStyle/>
                    <a:p>
                      <a:r>
                        <a:rPr lang="fa-IR" dirty="0" smtClean="0"/>
                        <a:t>2%</a:t>
                      </a:r>
                      <a:endParaRPr lang="en-US" dirty="0"/>
                    </a:p>
                  </a:txBody>
                  <a:tcPr/>
                </a:tc>
                <a:extLst>
                  <a:ext uri="{0D108BD9-81ED-4DB2-BD59-A6C34878D82A}">
                    <a16:rowId xmlns:a16="http://schemas.microsoft.com/office/drawing/2014/main" val="10004"/>
                  </a:ext>
                </a:extLst>
              </a:tr>
              <a:tr h="286871">
                <a:tc>
                  <a:txBody>
                    <a:bodyPr/>
                    <a:lstStyle/>
                    <a:p>
                      <a:r>
                        <a:rPr lang="fa-IR" dirty="0" smtClean="0"/>
                        <a:t>1920-1911</a:t>
                      </a:r>
                      <a:endParaRPr lang="en-US" dirty="0"/>
                    </a:p>
                  </a:txBody>
                  <a:tcPr/>
                </a:tc>
                <a:tc>
                  <a:txBody>
                    <a:bodyPr/>
                    <a:lstStyle/>
                    <a:p>
                      <a:r>
                        <a:rPr lang="fa-IR" dirty="0" smtClean="0"/>
                        <a:t>2.6%</a:t>
                      </a:r>
                      <a:endParaRPr lang="en-US" dirty="0"/>
                    </a:p>
                  </a:txBody>
                  <a:tcPr/>
                </a:tc>
                <a:extLst>
                  <a:ext uri="{0D108BD9-81ED-4DB2-BD59-A6C34878D82A}">
                    <a16:rowId xmlns:a16="http://schemas.microsoft.com/office/drawing/2014/main" val="10005"/>
                  </a:ext>
                </a:extLst>
              </a:tr>
              <a:tr h="286871">
                <a:tc>
                  <a:txBody>
                    <a:bodyPr/>
                    <a:lstStyle/>
                    <a:p>
                      <a:r>
                        <a:rPr lang="fa-IR" dirty="0" smtClean="0"/>
                        <a:t>1980</a:t>
                      </a:r>
                      <a:endParaRPr lang="en-US" dirty="0"/>
                    </a:p>
                  </a:txBody>
                  <a:tcPr/>
                </a:tc>
                <a:tc>
                  <a:txBody>
                    <a:bodyPr/>
                    <a:lstStyle/>
                    <a:p>
                      <a:r>
                        <a:rPr lang="fa-IR" dirty="0" smtClean="0"/>
                        <a:t>68%</a:t>
                      </a:r>
                      <a:endParaRPr lang="en-US" dirty="0"/>
                    </a:p>
                  </a:txBody>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79456718"/>
              </p:ext>
            </p:extLst>
          </p:nvPr>
        </p:nvGraphicFramePr>
        <p:xfrm>
          <a:off x="762000" y="3510742"/>
          <a:ext cx="3352800" cy="3124200"/>
        </p:xfrm>
        <a:graphic>
          <a:graphicData uri="http://schemas.openxmlformats.org/drawingml/2006/table">
            <a:tbl>
              <a:tblPr firstRow="1" bandRow="1">
                <a:tableStyleId>{5C22544A-7EE6-4342-B048-85BDC9FD1C3A}</a:tableStyleId>
              </a:tblPr>
              <a:tblGrid>
                <a:gridCol w="1999518">
                  <a:extLst>
                    <a:ext uri="{9D8B030D-6E8A-4147-A177-3AD203B41FA5}">
                      <a16:colId xmlns:a16="http://schemas.microsoft.com/office/drawing/2014/main" val="20000"/>
                    </a:ext>
                  </a:extLst>
                </a:gridCol>
                <a:gridCol w="1353282">
                  <a:extLst>
                    <a:ext uri="{9D8B030D-6E8A-4147-A177-3AD203B41FA5}">
                      <a16:colId xmlns:a16="http://schemas.microsoft.com/office/drawing/2014/main" val="20001"/>
                    </a:ext>
                  </a:extLst>
                </a:gridCol>
              </a:tblGrid>
              <a:tr h="1371600">
                <a:tc>
                  <a:txBody>
                    <a:bodyPr/>
                    <a:lstStyle/>
                    <a:p>
                      <a:pPr algn="ctr" rtl="1"/>
                      <a:r>
                        <a:rPr lang="fa-IR" dirty="0" smtClean="0"/>
                        <a:t>سال</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عیار کانسار قابل استخراج</a:t>
                      </a:r>
                      <a:endParaRPr lang="en-US" dirty="0" smtClean="0"/>
                    </a:p>
                    <a:p>
                      <a:pPr algn="ctr" rtl="1"/>
                      <a:endParaRPr lang="en-US" dirty="0"/>
                    </a:p>
                  </a:txBody>
                  <a:tcPr/>
                </a:tc>
                <a:extLst>
                  <a:ext uri="{0D108BD9-81ED-4DB2-BD59-A6C34878D82A}">
                    <a16:rowId xmlns:a16="http://schemas.microsoft.com/office/drawing/2014/main" val="10000"/>
                  </a:ext>
                </a:extLst>
              </a:tr>
              <a:tr h="413385">
                <a:tc>
                  <a:txBody>
                    <a:bodyPr/>
                    <a:lstStyle/>
                    <a:p>
                      <a:pPr algn="ctr" rtl="1"/>
                      <a:r>
                        <a:rPr lang="en-US" dirty="0" smtClean="0"/>
                        <a:t>1901-1910</a:t>
                      </a:r>
                      <a:endParaRPr lang="en-US" dirty="0"/>
                    </a:p>
                  </a:txBody>
                  <a:tcPr/>
                </a:tc>
                <a:tc>
                  <a:txBody>
                    <a:bodyPr/>
                    <a:lstStyle/>
                    <a:p>
                      <a:pPr algn="ctr" rtl="1"/>
                      <a:r>
                        <a:rPr lang="en-US" dirty="0" smtClean="0"/>
                        <a:t>2</a:t>
                      </a:r>
                      <a:r>
                        <a:rPr lang="fa-IR" dirty="0" smtClean="0"/>
                        <a:t>%</a:t>
                      </a:r>
                      <a:endParaRPr lang="en-US" dirty="0"/>
                    </a:p>
                  </a:txBody>
                  <a:tcPr/>
                </a:tc>
                <a:extLst>
                  <a:ext uri="{0D108BD9-81ED-4DB2-BD59-A6C34878D82A}">
                    <a16:rowId xmlns:a16="http://schemas.microsoft.com/office/drawing/2014/main" val="10001"/>
                  </a:ext>
                </a:extLst>
              </a:tr>
              <a:tr h="413385">
                <a:tc>
                  <a:txBody>
                    <a:bodyPr/>
                    <a:lstStyle/>
                    <a:p>
                      <a:pPr algn="ctr" rtl="1"/>
                      <a:r>
                        <a:rPr lang="en-US" smtClean="0"/>
                        <a:t>1911-1920</a:t>
                      </a:r>
                      <a:endParaRPr lang="en-US" dirty="0"/>
                    </a:p>
                  </a:txBody>
                  <a:tcPr/>
                </a:tc>
                <a:tc>
                  <a:txBody>
                    <a:bodyPr/>
                    <a:lstStyle/>
                    <a:p>
                      <a:pPr algn="ctr" rtl="1"/>
                      <a:r>
                        <a:rPr lang="en-US" dirty="0" smtClean="0"/>
                        <a:t>2.6</a:t>
                      </a:r>
                      <a:r>
                        <a:rPr lang="fa-IR" dirty="0" smtClean="0"/>
                        <a:t>%</a:t>
                      </a:r>
                      <a:endParaRPr lang="en-US" dirty="0"/>
                    </a:p>
                  </a:txBody>
                  <a:tcPr/>
                </a:tc>
                <a:extLst>
                  <a:ext uri="{0D108BD9-81ED-4DB2-BD59-A6C34878D82A}">
                    <a16:rowId xmlns:a16="http://schemas.microsoft.com/office/drawing/2014/main" val="10002"/>
                  </a:ext>
                </a:extLst>
              </a:tr>
              <a:tr h="413385">
                <a:tc>
                  <a:txBody>
                    <a:bodyPr/>
                    <a:lstStyle/>
                    <a:p>
                      <a:pPr algn="ctr" rtl="1"/>
                      <a:r>
                        <a:rPr lang="en-US" smtClean="0"/>
                        <a:t>1911-1920</a:t>
                      </a:r>
                      <a:endParaRPr lang="en-US" dirty="0"/>
                    </a:p>
                  </a:txBody>
                  <a:tcPr/>
                </a:tc>
                <a:tc>
                  <a:txBody>
                    <a:bodyPr/>
                    <a:lstStyle/>
                    <a:p>
                      <a:pPr algn="ctr" rtl="1"/>
                      <a:r>
                        <a:rPr lang="en-US" smtClean="0"/>
                        <a:t>2.6</a:t>
                      </a:r>
                      <a:r>
                        <a:rPr lang="fa-IR" smtClean="0"/>
                        <a:t>%</a:t>
                      </a:r>
                      <a:endParaRPr lang="en-US" dirty="0"/>
                    </a:p>
                  </a:txBody>
                  <a:tcPr/>
                </a:tc>
                <a:extLst>
                  <a:ext uri="{0D108BD9-81ED-4DB2-BD59-A6C34878D82A}">
                    <a16:rowId xmlns:a16="http://schemas.microsoft.com/office/drawing/2014/main" val="10003"/>
                  </a:ext>
                </a:extLst>
              </a:tr>
              <a:tr h="421005">
                <a:tc>
                  <a:txBody>
                    <a:bodyPr/>
                    <a:lstStyle/>
                    <a:p>
                      <a:pPr algn="ctr" rtl="1"/>
                      <a:r>
                        <a:rPr lang="en-US" smtClean="0"/>
                        <a:t>1980</a:t>
                      </a:r>
                      <a:endParaRPr lang="en-US" dirty="0"/>
                    </a:p>
                  </a:txBody>
                  <a:tcPr/>
                </a:tc>
                <a:tc>
                  <a:txBody>
                    <a:bodyPr/>
                    <a:lstStyle/>
                    <a:p>
                      <a:pPr algn="ctr" rtl="1"/>
                      <a:r>
                        <a:rPr lang="en-US" dirty="0" smtClean="0"/>
                        <a:t>68</a:t>
                      </a:r>
                      <a:r>
                        <a:rPr lang="fa-IR" dirty="0" smtClean="0"/>
                        <a:t>%</a:t>
                      </a:r>
                      <a:endParaRPr lang="en-US"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600200" y="2502527"/>
            <a:ext cx="5562600" cy="584775"/>
          </a:xfrm>
          <a:prstGeom prst="rect">
            <a:avLst/>
          </a:prstGeom>
          <a:noFill/>
        </p:spPr>
        <p:txBody>
          <a:bodyPr wrap="square" rtlCol="1">
            <a:spAutoFit/>
          </a:bodyPr>
          <a:lstStyle/>
          <a:p>
            <a:r>
              <a:rPr lang="fa-IR" sz="3200" dirty="0" smtClean="0"/>
              <a:t>تغیرات عیار کانسارهای مس   </a:t>
            </a:r>
            <a:endParaRPr lang="fa-IR" sz="3200" dirty="0"/>
          </a:p>
        </p:txBody>
      </p:sp>
    </p:spTree>
    <p:extLst>
      <p:ext uri="{BB962C8B-B14F-4D97-AF65-F5344CB8AC3E}">
        <p14:creationId xmlns:p14="http://schemas.microsoft.com/office/powerpoint/2010/main" val="1596340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اسکن\2017_11_27\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17182"/>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اسکن\2017_11_27\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17182"/>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اسکن\2017_11_27\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3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17182"/>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اسکن\2017_11_2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1"/>
            <a:ext cx="9144000" cy="68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317182"/>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هفدهم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ذخائر غیر فلزی با خاستگاه آذرین</a:t>
            </a:r>
            <a:endParaRPr lang="en-US" altLang="en-US" sz="2000" dirty="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3045769222"/>
      </p:ext>
    </p:extLst>
  </p:cSld>
  <p:clrMapOvr>
    <a:masterClrMapping/>
  </p:clrMapOvr>
  <p:transition spd="slow">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229600" cy="6827510"/>
          </a:xfrm>
          <a:prstGeom prst="rect">
            <a:avLst/>
          </a:prstGeom>
        </p:spPr>
        <p:txBody>
          <a:bodyPr wrap="square">
            <a:spAutoFit/>
          </a:bodyPr>
          <a:lstStyle/>
          <a:p>
            <a:pPr algn="just" rtl="1">
              <a:lnSpc>
                <a:spcPct val="150000"/>
              </a:lnSpc>
              <a:spcAft>
                <a:spcPts val="1000"/>
              </a:spcAft>
            </a:pPr>
            <a:r>
              <a:rPr lang="fa-IR" sz="3200" dirty="0">
                <a:solidFill>
                  <a:srgbClr val="FF0000"/>
                </a:solidFill>
                <a:latin typeface="Calibri" panose="020F0502020204030204" pitchFamily="34" charset="0"/>
                <a:ea typeface="Calibri" panose="020F0502020204030204" pitchFamily="34" charset="0"/>
              </a:rPr>
              <a:t>ذخایر غیر فلزی با خاستگاه آذرین</a:t>
            </a:r>
            <a:endParaRPr lang="en-US" sz="3200" dirty="0">
              <a:solidFill>
                <a:srgbClr val="FF0000"/>
              </a:solidFill>
              <a:effectLst/>
              <a:latin typeface="Calibri" panose="020F0502020204030204" pitchFamily="34" charset="0"/>
              <a:ea typeface="Calibri" panose="020F0502020204030204" pitchFamily="34" charset="0"/>
            </a:endParaRPr>
          </a:p>
          <a:p>
            <a:pPr algn="just" rtl="1">
              <a:lnSpc>
                <a:spcPct val="150000"/>
              </a:lnSpc>
              <a:spcAft>
                <a:spcPts val="1000"/>
              </a:spcAft>
            </a:pPr>
            <a:r>
              <a:rPr lang="fa-IR" sz="3600" dirty="0">
                <a:solidFill>
                  <a:schemeClr val="accent1"/>
                </a:solidFill>
                <a:latin typeface="Calibri" panose="020F0502020204030204" pitchFamily="34" charset="0"/>
                <a:ea typeface="Calibri" panose="020F0502020204030204" pitchFamily="34" charset="0"/>
                <a:cs typeface="B Nazanin" panose="00000400000000000000" pitchFamily="2" charset="-78"/>
              </a:rPr>
              <a:t>الف) سنگهای صنعتی</a:t>
            </a:r>
            <a:endParaRPr lang="en-US" sz="3600" dirty="0">
              <a:solidFill>
                <a:schemeClr val="accent1"/>
              </a:solidFill>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گروه دیگری نیز به علت کیفیت خاصی که دارند به شکلی در صنایع ساختمانی و سایر صنایع استفاده می شوند از انواع این سنگها می توان تالک و سنگ صابون، پومیس و پومیسیت و پرلیت را نام برد.</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3600" dirty="0" smtClean="0">
                <a:latin typeface="Calibri" panose="020F0502020204030204" pitchFamily="34" charset="0"/>
                <a:ea typeface="Calibri" panose="020F0502020204030204" pitchFamily="34" charset="0"/>
                <a:cs typeface="B Nazanin" panose="00000400000000000000" pitchFamily="2" charset="-78"/>
              </a:rPr>
              <a:t>1.)سنگهای </a:t>
            </a:r>
            <a:r>
              <a:rPr lang="fa-IR" sz="3600" dirty="0">
                <a:latin typeface="Calibri" panose="020F0502020204030204" pitchFamily="34" charset="0"/>
                <a:ea typeface="Calibri" panose="020F0502020204030204" pitchFamily="34" charset="0"/>
                <a:cs typeface="B Nazanin" panose="00000400000000000000" pitchFamily="2" charset="-78"/>
              </a:rPr>
              <a:t>ساختمانی</a:t>
            </a:r>
            <a:endParaRPr lang="en-US" sz="36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در این گروه از سنگها همیشه میزان سختی سنگ و مقاومت آن در مقابل تغییرات فشار و حرارت از اهمیت برخوردار است و قیمت تمام شده سنگ با این صفات نسبت مستقیم دارد.</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158287346"/>
      </p:ext>
    </p:extLst>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924800" cy="4001095"/>
          </a:xfrm>
          <a:prstGeom prst="rect">
            <a:avLst/>
          </a:prstGeom>
          <a:noFill/>
        </p:spPr>
        <p:txBody>
          <a:bodyPr wrap="square" rtlCol="1">
            <a:spAutoFit/>
          </a:bodyPr>
          <a:lstStyle/>
          <a:p>
            <a:pPr algn="r" rtl="1"/>
            <a:r>
              <a:rPr lang="fa-IR" sz="2800" dirty="0" smtClean="0"/>
              <a:t>2.)تالک </a:t>
            </a:r>
            <a:r>
              <a:rPr lang="fa-IR" sz="2800" dirty="0"/>
              <a:t>و سنگ </a:t>
            </a:r>
            <a:r>
              <a:rPr lang="fa-IR" sz="2800" dirty="0" smtClean="0"/>
              <a:t>صابون</a:t>
            </a:r>
          </a:p>
          <a:p>
            <a:pPr algn="r" rtl="1"/>
            <a:endParaRPr lang="fa-IR" sz="2800" dirty="0"/>
          </a:p>
          <a:p>
            <a:pPr algn="r" rtl="1"/>
            <a:r>
              <a:rPr lang="fa-IR" dirty="0" smtClean="0"/>
              <a:t>تالک اگر </a:t>
            </a:r>
            <a:r>
              <a:rPr lang="fa-IR" dirty="0"/>
              <a:t>به صورت خالص باشد از 36 و 63 درصد </a:t>
            </a:r>
            <a:r>
              <a:rPr lang="fa-IR" dirty="0" smtClean="0"/>
              <a:t>سیلیس </a:t>
            </a:r>
            <a:r>
              <a:rPr lang="fa-IR" dirty="0"/>
              <a:t>89 و 31 درصد </a:t>
            </a:r>
            <a:r>
              <a:rPr lang="fa-IR" dirty="0" smtClean="0"/>
              <a:t>اکسید</a:t>
            </a:r>
          </a:p>
          <a:p>
            <a:pPr algn="r" rtl="1"/>
            <a:endParaRPr lang="fa-IR" dirty="0"/>
          </a:p>
          <a:p>
            <a:pPr algn="r" rtl="1"/>
            <a:r>
              <a:rPr lang="fa-IR" dirty="0" smtClean="0"/>
              <a:t> منیزیم و </a:t>
            </a:r>
            <a:r>
              <a:rPr lang="fa-IR" dirty="0"/>
              <a:t>4.75 درصد </a:t>
            </a:r>
            <a:r>
              <a:rPr lang="fa-IR" dirty="0" smtClean="0"/>
              <a:t>آب </a:t>
            </a:r>
            <a:r>
              <a:rPr lang="fa-IR" dirty="0"/>
              <a:t>ترکیب شده است. کانی تالک به ندرت ممکن است در </a:t>
            </a:r>
            <a:endParaRPr lang="fa-IR" dirty="0" smtClean="0"/>
          </a:p>
          <a:p>
            <a:pPr algn="r" rtl="1"/>
            <a:endParaRPr lang="fa-IR" dirty="0"/>
          </a:p>
          <a:p>
            <a:pPr algn="r" rtl="1"/>
            <a:r>
              <a:rPr lang="fa-IR" dirty="0" smtClean="0"/>
              <a:t>طبیعت </a:t>
            </a:r>
            <a:r>
              <a:rPr lang="fa-IR" dirty="0"/>
              <a:t>به صورت خالص یافت شود. کانیهایی که معمولا با تالک همراه هستند</a:t>
            </a:r>
            <a:r>
              <a:rPr lang="fa-IR" dirty="0" smtClean="0"/>
              <a:t>،</a:t>
            </a:r>
          </a:p>
          <a:p>
            <a:pPr algn="r" rtl="1"/>
            <a:endParaRPr lang="fa-IR" dirty="0"/>
          </a:p>
          <a:p>
            <a:pPr algn="r" rtl="1"/>
            <a:r>
              <a:rPr lang="fa-IR" dirty="0" smtClean="0"/>
              <a:t> عبارتند </a:t>
            </a:r>
            <a:r>
              <a:rPr lang="fa-IR" dirty="0"/>
              <a:t>از: ترمولیت، آنتوفیلیت، سر پانتین، کلریت، دولومیت، میکا و منیزیت. این </a:t>
            </a:r>
            <a:endParaRPr lang="fa-IR" dirty="0" smtClean="0"/>
          </a:p>
          <a:p>
            <a:pPr algn="r" rtl="1"/>
            <a:endParaRPr lang="fa-IR" dirty="0"/>
          </a:p>
          <a:p>
            <a:pPr algn="r" rtl="1"/>
            <a:r>
              <a:rPr lang="fa-IR" dirty="0" smtClean="0"/>
              <a:t>کانی </a:t>
            </a:r>
            <a:r>
              <a:rPr lang="fa-IR" dirty="0"/>
              <a:t>معمولا به صورت توده ای یا رگه ای در توده های سر پانتینی دیده می شود</a:t>
            </a:r>
            <a:r>
              <a:rPr lang="fa-IR" dirty="0" smtClean="0"/>
              <a:t>.</a:t>
            </a:r>
          </a:p>
          <a:p>
            <a:pPr algn="r" rtl="1"/>
            <a:endParaRPr lang="fa-IR" dirty="0"/>
          </a:p>
          <a:p>
            <a:pPr algn="r" rtl="1"/>
            <a:endParaRPr lang="fa-IR" dirty="0"/>
          </a:p>
        </p:txBody>
      </p:sp>
    </p:spTree>
    <p:extLst>
      <p:ext uri="{BB962C8B-B14F-4D97-AF65-F5344CB8AC3E}">
        <p14:creationId xmlns:p14="http://schemas.microsoft.com/office/powerpoint/2010/main" val="2241165049"/>
      </p:ext>
    </p:extLst>
  </p:cSld>
  <p:clrMapOvr>
    <a:masterClrMapping/>
  </p:clrMapOvr>
  <p:transition spd="slow">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اسکن\2017_11_2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696381"/>
      </p:ext>
    </p:extLst>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7273786"/>
          </a:xfrm>
          <a:prstGeom prst="rect">
            <a:avLst/>
          </a:prstGeom>
        </p:spPr>
        <p:txBody>
          <a:bodyPr wrap="square">
            <a:spAutoFit/>
          </a:bodyPr>
          <a:lstStyle/>
          <a:p>
            <a:pPr algn="just" rtl="1">
              <a:lnSpc>
                <a:spcPct val="150000"/>
              </a:lnSpc>
              <a:spcAft>
                <a:spcPts val="1000"/>
              </a:spcAft>
            </a:pPr>
            <a:r>
              <a:rPr lang="fa-IR" sz="3600" dirty="0" smtClean="0">
                <a:latin typeface="Calibri" panose="020F0502020204030204" pitchFamily="34" charset="0"/>
                <a:ea typeface="Times New Roman" panose="02020603050405020304" pitchFamily="18" charset="0"/>
                <a:cs typeface="B Nazanin" panose="00000400000000000000" pitchFamily="2" charset="-78"/>
              </a:rPr>
              <a:t>3.)بومیس </a:t>
            </a:r>
            <a:r>
              <a:rPr lang="fa-IR" sz="3600" dirty="0">
                <a:latin typeface="Calibri" panose="020F0502020204030204" pitchFamily="34" charset="0"/>
                <a:ea typeface="Times New Roman" panose="02020603050405020304" pitchFamily="18" charset="0"/>
                <a:cs typeface="B Nazanin" panose="00000400000000000000" pitchFamily="2" charset="-78"/>
              </a:rPr>
              <a:t>و پومیسیت</a:t>
            </a:r>
            <a:endParaRPr lang="en-US" sz="36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a:latin typeface="Calibri" panose="020F0502020204030204" pitchFamily="34" charset="0"/>
                <a:ea typeface="Times New Roman" panose="02020603050405020304" pitchFamily="18" charset="0"/>
                <a:cs typeface="B Nazanin" panose="00000400000000000000" pitchFamily="2" charset="-78"/>
              </a:rPr>
              <a:t>پومیس و پومیسیت شیشه های سیلیسی هستند که رنگ روشن دارند. معمولا این مواد در اثر انباشته شدن روانه های آتشفشانی تشکیل می شود که به صورت انفجاری از دهانه آتشفشانها خارج می شوند. نامگذاری آنها بیشتر بر مبنای اندازه دانه ها صورت می گیرد. به این ترتیب که توده های متشکله از دانه های بزرگتر از 2 یا 3 میلی متر (دانه های شن یا ریگهای کوچک را پومیس و توده های متشکله از دانه های ریزتر را پومیسیت نامیده اند. پومیسیت ها را گاهی معادلمعادل خاکستر و غبارهای آتشفشانی نیز می دانند</a:t>
            </a:r>
            <a:r>
              <a:rPr lang="fa-IR" sz="2400" dirty="0" smtClean="0">
                <a:latin typeface="Calibri" panose="020F0502020204030204" pitchFamily="34" charset="0"/>
                <a:ea typeface="Times New Roman" panose="02020603050405020304" pitchFamily="18" charset="0"/>
                <a:cs typeface="B Nazanin" panose="00000400000000000000" pitchFamily="2" charset="-78"/>
              </a:rPr>
              <a:t>.</a:t>
            </a:r>
          </a:p>
          <a:p>
            <a:pPr algn="just" rtl="1">
              <a:lnSpc>
                <a:spcPct val="150000"/>
              </a:lnSpc>
              <a:spcAft>
                <a:spcPts val="1000"/>
              </a:spcAft>
            </a:pPr>
            <a:r>
              <a:rPr lang="fa-IR" sz="2400" dirty="0" smtClean="0">
                <a:latin typeface="Calibri" panose="020F0502020204030204" pitchFamily="34" charset="0"/>
                <a:ea typeface="Times New Roman" panose="02020603050405020304" pitchFamily="18" charset="0"/>
                <a:cs typeface="B Nazanin" panose="00000400000000000000" pitchFamily="2" charset="-78"/>
              </a:rPr>
              <a:t>چون پومیس و پومیسیت مقادیری گاز و بخار آب دارد، به همین جهت در طبیعت به صورت توده ای حجیم با وزن مخصوص خیلی کم یافت می شود. گرچه وزن مخصوص واقعی این شیشه ها در حدود 2.5 است، ولی ساخت حفره ای آن(به علت واکوئل های گاز و بخار آب ) وزن مخصوصی کمتر از 1 به آنها می دهد به طوری که قطعات آنها حتی بر سطح آب مدتی شناور باقی می ماند.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819193398"/>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هجدهم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ذخائر پرلیتی و ذخائر الماس و کروندوم</a:t>
            </a:r>
            <a:endParaRPr lang="en-US" altLang="en-US" sz="2000" dirty="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174401187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48800"/>
            <a:ext cx="8631382" cy="5509200"/>
          </a:xfrm>
          <a:prstGeom prst="rect">
            <a:avLst/>
          </a:prstGeom>
        </p:spPr>
        <p:txBody>
          <a:bodyPr wrap="square">
            <a:spAutoFit/>
          </a:bodyPr>
          <a:lstStyle/>
          <a:p>
            <a:pPr algn="just" rtl="1"/>
            <a:r>
              <a:rPr lang="fa-IR" sz="3200" b="1" dirty="0" smtClean="0">
                <a:cs typeface="B Nazanin" pitchFamily="2" charset="-78"/>
              </a:rPr>
              <a:t>زمین </a:t>
            </a:r>
            <a:r>
              <a:rPr lang="fa-IR" sz="3200" b="1" dirty="0">
                <a:cs typeface="B Nazanin" pitchFamily="2" charset="-78"/>
              </a:rPr>
              <a:t>شناسی اقتصادی از زمانی مفهوم پیدا کرد که انسان </a:t>
            </a:r>
            <a:r>
              <a:rPr lang="fa-IR" sz="3200" b="1">
                <a:cs typeface="B Nazanin" pitchFamily="2" charset="-78"/>
              </a:rPr>
              <a:t>اولیه </a:t>
            </a:r>
            <a:r>
              <a:rPr lang="fa-IR" sz="3200" b="1" smtClean="0">
                <a:cs typeface="B Nazanin" pitchFamily="2" charset="-78"/>
              </a:rPr>
              <a:t>به </a:t>
            </a:r>
            <a:r>
              <a:rPr lang="fa-IR" sz="3200" b="1" dirty="0">
                <a:cs typeface="B Nazanin" pitchFamily="2" charset="-78"/>
              </a:rPr>
              <a:t>ارزش سنگ ها پی برد و درصد استفاده از آن ها برآمد تاریخ شناخت مس مربوط به 18000 سال قبل میلاد و حدود 12000 سال قبل توسط </a:t>
            </a:r>
            <a:r>
              <a:rPr lang="fa-IR" sz="3200" b="1" dirty="0" smtClean="0">
                <a:cs typeface="B Nazanin" pitchFamily="2" charset="-78"/>
              </a:rPr>
              <a:t>مصریان و4000سال قبل از میلاد شناسایی شد. </a:t>
            </a:r>
            <a:r>
              <a:rPr lang="fa-IR" sz="3200" b="1" dirty="0">
                <a:cs typeface="B Nazanin" pitchFamily="2" charset="-78"/>
              </a:rPr>
              <a:t>در کتاب ابوعلی </a:t>
            </a:r>
            <a:r>
              <a:rPr lang="fa-IR" sz="3200" b="1" dirty="0" smtClean="0">
                <a:cs typeface="B Nazanin" pitchFamily="2" charset="-78"/>
              </a:rPr>
              <a:t>سینا کانیها </a:t>
            </a:r>
            <a:r>
              <a:rPr lang="fa-IR" sz="3200" b="1" dirty="0">
                <a:cs typeface="B Nazanin" pitchFamily="2" charset="-78"/>
              </a:rPr>
              <a:t>چهار دسته </a:t>
            </a:r>
            <a:r>
              <a:rPr lang="fa-IR" sz="3200" b="1" dirty="0" smtClean="0">
                <a:cs typeface="B Nazanin" pitchFamily="2" charset="-78"/>
              </a:rPr>
              <a:t>اند: الف) سنگها </a:t>
            </a:r>
            <a:r>
              <a:rPr lang="fa-IR" sz="3200" b="1" dirty="0">
                <a:cs typeface="B Nazanin" pitchFamily="2" charset="-78"/>
              </a:rPr>
              <a:t>و </a:t>
            </a:r>
            <a:r>
              <a:rPr lang="fa-IR" sz="3200" b="1" dirty="0" smtClean="0">
                <a:cs typeface="B Nazanin" pitchFamily="2" charset="-78"/>
              </a:rPr>
              <a:t>خاکها،ب )سوختنیها </a:t>
            </a:r>
            <a:r>
              <a:rPr lang="fa-IR" sz="3200" b="1" dirty="0">
                <a:cs typeface="B Nazanin" pitchFamily="2" charset="-78"/>
              </a:rPr>
              <a:t>و ترکیبات </a:t>
            </a:r>
            <a:r>
              <a:rPr lang="fa-IR" sz="3200" b="1" dirty="0" smtClean="0">
                <a:cs typeface="B Nazanin" pitchFamily="2" charset="-78"/>
              </a:rPr>
              <a:t>گوگردی ج) </a:t>
            </a:r>
            <a:r>
              <a:rPr lang="fa-IR" sz="3200" b="1" dirty="0">
                <a:cs typeface="B Nazanin" pitchFamily="2" charset="-78"/>
              </a:rPr>
              <a:t>نمکها </a:t>
            </a:r>
            <a:r>
              <a:rPr lang="fa-IR" sz="3200" b="1" dirty="0" smtClean="0">
                <a:cs typeface="B Nazanin" pitchFamily="2" charset="-78"/>
              </a:rPr>
              <a:t>د) </a:t>
            </a:r>
            <a:r>
              <a:rPr lang="fa-IR" sz="3200" b="1" dirty="0">
                <a:cs typeface="B Nazanin" pitchFamily="2" charset="-78"/>
              </a:rPr>
              <a:t>فلزها</a:t>
            </a:r>
            <a:endParaRPr lang="en-US" sz="3200" b="1" dirty="0">
              <a:cs typeface="B Nazanin" pitchFamily="2" charset="-78"/>
            </a:endParaRPr>
          </a:p>
          <a:p>
            <a:pPr algn="just" rtl="1"/>
            <a:r>
              <a:rPr lang="fa-IR" sz="3200" b="1" dirty="0">
                <a:cs typeface="B Nazanin" pitchFamily="2" charset="-78"/>
              </a:rPr>
              <a:t>وگت نروژی (1893) ضمن تکمیل کارهای بومن کانسارها را به ترتیب زیر تقسیم بندی کرد</a:t>
            </a:r>
            <a:endParaRPr lang="en-US" sz="3200" b="1" dirty="0">
              <a:cs typeface="B Nazanin" pitchFamily="2" charset="-78"/>
            </a:endParaRPr>
          </a:p>
          <a:p>
            <a:pPr algn="just" rtl="1"/>
            <a:r>
              <a:rPr lang="fa-IR" sz="3200" b="1" dirty="0">
                <a:cs typeface="B Nazanin" pitchFamily="2" charset="-78"/>
              </a:rPr>
              <a:t>الف) کانسارهایی که </a:t>
            </a:r>
            <a:r>
              <a:rPr lang="fa-IR" sz="3200" b="1" dirty="0" smtClean="0">
                <a:cs typeface="B Nazanin" pitchFamily="2" charset="-78"/>
              </a:rPr>
              <a:t>از</a:t>
            </a:r>
            <a:r>
              <a:rPr lang="en-US" sz="3200" b="1" dirty="0">
                <a:cs typeface="B Nazanin" pitchFamily="2" charset="-78"/>
              </a:rPr>
              <a:t> </a:t>
            </a:r>
            <a:r>
              <a:rPr lang="fa-IR" sz="3200" b="1" dirty="0" smtClean="0">
                <a:cs typeface="B Nazanin" pitchFamily="2" charset="-78"/>
              </a:rPr>
              <a:t>ماگما به صورت تزریق مواد </a:t>
            </a:r>
            <a:r>
              <a:rPr lang="fa-IR" sz="3200" b="1" dirty="0">
                <a:cs typeface="B Nazanin" pitchFamily="2" charset="-78"/>
              </a:rPr>
              <a:t>معدنی به درون سنگها جدا شده اند</a:t>
            </a:r>
            <a:endParaRPr lang="en-US" sz="3200" b="1" dirty="0">
              <a:cs typeface="B Nazanin" pitchFamily="2" charset="-78"/>
            </a:endParaRPr>
          </a:p>
          <a:p>
            <a:pPr algn="just" rtl="1"/>
            <a:r>
              <a:rPr lang="fa-IR" sz="3200" b="1" dirty="0">
                <a:cs typeface="B Nazanin" pitchFamily="2" charset="-78"/>
              </a:rPr>
              <a:t>ب)کانسارهای حاصل از گازها و بخارها کانه ساز</a:t>
            </a:r>
            <a:endParaRPr lang="en-US" sz="3200" b="1" dirty="0">
              <a:cs typeface="B Nazanin" pitchFamily="2" charset="-78"/>
            </a:endParaRPr>
          </a:p>
          <a:p>
            <a:pPr algn="just" rtl="1"/>
            <a:r>
              <a:rPr lang="fa-IR" sz="3200" b="1" dirty="0">
                <a:cs typeface="B Nazanin" pitchFamily="2" charset="-78"/>
              </a:rPr>
              <a:t>ج)کانسارهای حاصل از آب های گرم</a:t>
            </a:r>
            <a:endParaRPr lang="en-US" sz="3200" b="1" dirty="0">
              <a:cs typeface="B Nazanin" pitchFamily="2" charset="-78"/>
            </a:endParaRPr>
          </a:p>
        </p:txBody>
      </p:sp>
      <p:sp>
        <p:nvSpPr>
          <p:cNvPr id="3" name="TextBox 2"/>
          <p:cNvSpPr txBox="1"/>
          <p:nvPr/>
        </p:nvSpPr>
        <p:spPr>
          <a:xfrm>
            <a:off x="2057400" y="457200"/>
            <a:ext cx="5334000" cy="923330"/>
          </a:xfrm>
          <a:prstGeom prst="rect">
            <a:avLst/>
          </a:prstGeom>
          <a:noFill/>
        </p:spPr>
        <p:txBody>
          <a:bodyPr wrap="square" rtlCol="0">
            <a:spAutoFit/>
          </a:bodyPr>
          <a:lstStyle/>
          <a:p>
            <a:pPr algn="ctr" rtl="1">
              <a:lnSpc>
                <a:spcPct val="150000"/>
              </a:lnSpc>
            </a:pPr>
            <a:r>
              <a:rPr lang="fa-IR" sz="3600" b="1" dirty="0">
                <a:solidFill>
                  <a:schemeClr val="accent6"/>
                </a:solidFill>
                <a:cs typeface="+mj-cs"/>
              </a:rPr>
              <a:t>تاریخچه زمین</a:t>
            </a:r>
            <a:endParaRPr lang="en-US" sz="3600" b="1" dirty="0">
              <a:solidFill>
                <a:schemeClr val="accent6"/>
              </a:solidFill>
              <a:cs typeface="+mj-cs"/>
            </a:endParaRPr>
          </a:p>
        </p:txBody>
      </p:sp>
    </p:spTree>
    <p:extLst>
      <p:ext uri="{BB962C8B-B14F-4D97-AF65-F5344CB8AC3E}">
        <p14:creationId xmlns:p14="http://schemas.microsoft.com/office/powerpoint/2010/main" val="574582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153400" cy="5037276"/>
          </a:xfrm>
          <a:prstGeom prst="rect">
            <a:avLst/>
          </a:prstGeom>
        </p:spPr>
        <p:txBody>
          <a:bodyPr wrap="square">
            <a:spAutoFit/>
          </a:bodyPr>
          <a:lstStyle/>
          <a:p>
            <a:pPr algn="just" rtl="1">
              <a:lnSpc>
                <a:spcPct val="150000"/>
              </a:lnSpc>
              <a:spcAft>
                <a:spcPts val="1000"/>
              </a:spcAft>
            </a:pPr>
            <a:r>
              <a:rPr lang="fa-IR" sz="3600" dirty="0" smtClean="0">
                <a:latin typeface="Calibri" panose="020F0502020204030204" pitchFamily="34" charset="0"/>
                <a:ea typeface="Times New Roman" panose="02020603050405020304" pitchFamily="18" charset="0"/>
                <a:cs typeface="B Nazanin" panose="00000400000000000000" pitchFamily="2" charset="-78"/>
              </a:rPr>
              <a:t>4.) پرلیت</a:t>
            </a:r>
            <a:endParaRPr lang="en-US" sz="36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smtClean="0">
                <a:latin typeface="Calibri" panose="020F0502020204030204" pitchFamily="34" charset="0"/>
                <a:ea typeface="Times New Roman" panose="02020603050405020304" pitchFamily="18" charset="0"/>
                <a:cs typeface="B Nazanin" panose="00000400000000000000" pitchFamily="2" charset="-78"/>
              </a:rPr>
              <a:t>پرلیت </a:t>
            </a:r>
            <a:r>
              <a:rPr lang="fa-IR" sz="2800" dirty="0">
                <a:latin typeface="Calibri" panose="020F0502020204030204" pitchFamily="34" charset="0"/>
                <a:ea typeface="Times New Roman" panose="02020603050405020304" pitchFamily="18" charset="0"/>
                <a:cs typeface="B Nazanin" panose="00000400000000000000" pitchFamily="2" charset="-78"/>
              </a:rPr>
              <a:t>از مواد شیشه ای سنگهای آتشفشانی است که بر اثر حرارت دادن سریع به سرعت منبسط شده و ماده ای بسیار سبک و مناسب برای تهیه  بتونهای سبک به وجود می آورد.</a:t>
            </a:r>
            <a:endParaRPr lang="en-US" sz="28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36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ب) کانیهای صنعتی</a:t>
            </a:r>
            <a:endParaRPr lang="en-US" sz="3600" dirty="0">
              <a:solidFill>
                <a:schemeClr val="accent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3200" dirty="0">
                <a:latin typeface="Calibri" panose="020F0502020204030204" pitchFamily="34" charset="0"/>
                <a:ea typeface="Times New Roman" panose="02020603050405020304" pitchFamily="18" charset="0"/>
                <a:cs typeface="B Nazanin" panose="00000400000000000000" pitchFamily="2" charset="-78"/>
              </a:rPr>
              <a:t>1- الماس</a:t>
            </a:r>
            <a:endParaRPr lang="en-US" sz="32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3200" dirty="0">
                <a:latin typeface="Calibri" panose="020F0502020204030204" pitchFamily="34" charset="0"/>
                <a:ea typeface="Times New Roman" panose="02020603050405020304" pitchFamily="18" charset="0"/>
                <a:cs typeface="B Nazanin" panose="00000400000000000000" pitchFamily="2" charset="-78"/>
              </a:rPr>
              <a:t>2- کورندوم</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31075426"/>
      </p:ext>
    </p:extLst>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290"/>
            <a:ext cx="8686800" cy="3816429"/>
          </a:xfrm>
          <a:prstGeom prst="rect">
            <a:avLst/>
          </a:prstGeom>
        </p:spPr>
        <p:txBody>
          <a:bodyPr wrap="square">
            <a:spAutoFit/>
          </a:bodyPr>
          <a:lstStyle/>
          <a:p>
            <a:pPr algn="just" rtl="1">
              <a:lnSpc>
                <a:spcPct val="150000"/>
              </a:lnSpc>
            </a:pPr>
            <a:r>
              <a:rPr lang="fa-IR" sz="3600" dirty="0" smtClean="0">
                <a:latin typeface="Calibri" panose="020F0502020204030204" pitchFamily="34" charset="0"/>
                <a:ea typeface="Times New Roman" panose="02020603050405020304" pitchFamily="18" charset="0"/>
                <a:cs typeface="B Nazanin" panose="00000400000000000000" pitchFamily="2" charset="-78"/>
              </a:rPr>
              <a:t>1) الماس</a:t>
            </a:r>
            <a:r>
              <a:rPr lang="fa-IR" sz="3600" dirty="0">
                <a:latin typeface="Calibri" panose="020F0502020204030204" pitchFamily="34" charset="0"/>
                <a:ea typeface="Times New Roman" panose="02020603050405020304" pitchFamily="18" charset="0"/>
                <a:cs typeface="B Nazanin" panose="00000400000000000000" pitchFamily="2" charset="-78"/>
              </a:rPr>
              <a:t>:</a:t>
            </a: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fa-IR" sz="3200" dirty="0">
                <a:latin typeface="Calibri" panose="020F0502020204030204" pitchFamily="34" charset="0"/>
                <a:ea typeface="Times New Roman" panose="02020603050405020304" pitchFamily="18" charset="0"/>
                <a:cs typeface="B Nazanin" panose="00000400000000000000" pitchFamily="2" charset="-78"/>
              </a:rPr>
              <a:t>الماس که در صنایع امروزی ارزش فوق العاده ای از جهات گوناگون دارد، تاکنون از تنوره های کیمبرلیتی آفریقای جنوبی و از پلاسرهای اطراف آنها استخراج  می شود. کاکس (1978) معتقد است که توده های کیمبرلیتی خاستگاه خیلی عمیقی دارد و احتمالا انواع کیمبرلیت ها مبین مواد تشکیل دهنده گوشته زمین هستند</a:t>
            </a:r>
            <a:r>
              <a:rPr lang="fa-IR" sz="3200" dirty="0" smtClean="0">
                <a:latin typeface="Calibri" panose="020F0502020204030204" pitchFamily="34" charset="0"/>
                <a:ea typeface="Times New Roman" panose="02020603050405020304" pitchFamily="18" charset="0"/>
                <a:cs typeface="B Nazanin" panose="00000400000000000000" pitchFamily="2" charset="-78"/>
              </a:rPr>
              <a:t>.</a:t>
            </a:r>
            <a:endParaRPr lang="en-US" sz="3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0018258"/>
      </p:ext>
    </p:extLst>
  </p:cSld>
  <p:clrMapOvr>
    <a:masterClrMapping/>
  </p:clrMapOvr>
  <p:transition spd="slow">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اسکن\2017_11_2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39790"/>
      </p:ext>
    </p:extLst>
  </p:cSld>
  <p:clrMapOvr>
    <a:masterClrMapping/>
  </p:clrMapOvr>
  <p:transition spd="slow">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66596"/>
            <a:ext cx="8534400" cy="6093976"/>
          </a:xfrm>
          <a:prstGeom prst="rect">
            <a:avLst/>
          </a:prstGeom>
        </p:spPr>
        <p:txBody>
          <a:bodyPr wrap="square">
            <a:spAutoFit/>
          </a:bodyPr>
          <a:lstStyle/>
          <a:p>
            <a:pPr algn="just" rtl="1">
              <a:lnSpc>
                <a:spcPct val="150000"/>
              </a:lnSpc>
            </a:pPr>
            <a:r>
              <a:rPr lang="fa-IR" sz="3600" dirty="0" smtClean="0">
                <a:latin typeface="Calibri" panose="020F0502020204030204" pitchFamily="34" charset="0"/>
                <a:ea typeface="Times New Roman" panose="02020603050405020304" pitchFamily="18" charset="0"/>
                <a:cs typeface="B Nazanin" panose="00000400000000000000" pitchFamily="2" charset="-78"/>
              </a:rPr>
              <a:t>2) کورندوم</a:t>
            </a: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fa-IR" sz="2800" dirty="0">
                <a:latin typeface="Calibri" panose="020F0502020204030204" pitchFamily="34" charset="0"/>
                <a:ea typeface="Times New Roman" panose="02020603050405020304" pitchFamily="18" charset="0"/>
                <a:cs typeface="B Nazanin" panose="00000400000000000000" pitchFamily="2" charset="-78"/>
              </a:rPr>
              <a:t>کانی کورندوم به صورت کانی فرعی در سنگهای آذرین غنی از آهن و منیزیم و همچنین در سنگهای دگرگونی همراه با کانیهایی نظیر کوردیریت، سیلیمانیت و گرونا یافت می شود. معمولا در سنگهای آذرین کورندوم به صورت مجموعه ای از کورندوم و مگنتیت و یا مگنتیت، کورندوم و اسپینل به رنگ سیاه مشاهده می شود. که به این مجموعه ها سنگ سمباده گفته می شود.</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fa-IR" sz="2800" dirty="0">
                <a:latin typeface="Calibri" panose="020F0502020204030204" pitchFamily="34" charset="0"/>
                <a:ea typeface="Times New Roman" panose="02020603050405020304" pitchFamily="18" charset="0"/>
                <a:cs typeface="B Nazanin" panose="00000400000000000000" pitchFamily="2" charset="-78"/>
              </a:rPr>
              <a:t>کورندوم به صورت خالص چنانچه رنگ مطلوب داشته باشد مورد استفاده جواهرسازی قرار میگیرد که یاقوت و یاقوت کبود از جمله آنها هستند. از این کانیها به عنوان سنگ در ساعت سازی و دیگر صنایع استفاده می شود. کانی کورندوم به صورت دانه های ریز و پودر و همچنین سنگ سمباده به عنوان ساینده برای صیقل دادن سطوح فلزات و مصارف دیگر مورد استفاده قرار می گیرند.</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6416961"/>
      </p:ext>
    </p:extLst>
  </p:cSld>
  <p:clrMapOvr>
    <a:masterClrMapping/>
  </p:clrMapOvr>
  <p:transition spd="slow">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نوزدهم</a:t>
            </a:r>
            <a:endParaRPr lang="en-US" sz="4000" dirty="0">
              <a:solidFill>
                <a:schemeClr val="tx1"/>
              </a:solidFill>
              <a:cs typeface="B Titr" panose="00000700000000000000" pitchFamily="2" charset="-78"/>
            </a:endParaRPr>
          </a:p>
        </p:txBody>
      </p:sp>
      <p:sp>
        <p:nvSpPr>
          <p:cNvPr id="5"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400" dirty="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ذخائر غیر فلزی با خاستگاه پگماتیتی</a:t>
            </a:r>
            <a:endParaRPr lang="en-US" altLang="en-US" sz="2000" dirty="0">
              <a:cs typeface="B Titr" panose="00000700000000000000" pitchFamily="2" charset="-78"/>
            </a:endParaRPr>
          </a:p>
          <a:p>
            <a:pPr marL="0" indent="0" algn="just" rtl="1">
              <a:lnSpc>
                <a:spcPct val="150000"/>
              </a:lnSpc>
              <a:buNone/>
              <a:defRPr/>
            </a:pPr>
            <a:endParaRPr lang="en-US" altLang="en-US" sz="2000" dirty="0">
              <a:cs typeface="B Titr" panose="00000700000000000000" pitchFamily="2" charset="-78"/>
            </a:endParaRPr>
          </a:p>
        </p:txBody>
      </p:sp>
    </p:spTree>
    <p:extLst>
      <p:ext uri="{BB962C8B-B14F-4D97-AF65-F5344CB8AC3E}">
        <p14:creationId xmlns:p14="http://schemas.microsoft.com/office/powerpoint/2010/main" val="3955527930"/>
      </p:ext>
    </p:extLst>
  </p:cSld>
  <p:clrMapOvr>
    <a:masterClrMapping/>
  </p:clrMapOvr>
  <p:transition spd="slow">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816"/>
            <a:ext cx="8610600" cy="6155531"/>
          </a:xfrm>
          <a:prstGeom prst="rect">
            <a:avLst/>
          </a:prstGeom>
        </p:spPr>
        <p:txBody>
          <a:bodyPr wrap="square">
            <a:spAutoFit/>
          </a:bodyPr>
          <a:lstStyle/>
          <a:p>
            <a:pPr algn="just" rtl="1">
              <a:lnSpc>
                <a:spcPct val="150000"/>
              </a:lnSpc>
              <a:spcAft>
                <a:spcPts val="1000"/>
              </a:spcAft>
            </a:pPr>
            <a:r>
              <a:rPr lang="fa-IR" sz="3200" dirty="0">
                <a:solidFill>
                  <a:srgbClr val="FF0000"/>
                </a:solidFill>
                <a:latin typeface="Calibri" panose="020F0502020204030204" pitchFamily="34" charset="0"/>
                <a:ea typeface="Times New Roman" panose="02020603050405020304" pitchFamily="18" charset="0"/>
              </a:rPr>
              <a:t>ذخایر غیر فلزی با خاستگاه پگماتیتی</a:t>
            </a:r>
            <a:endParaRPr lang="en-US" sz="3200" dirty="0">
              <a:solidFill>
                <a:srgbClr val="FF0000"/>
              </a:solidFill>
              <a:latin typeface="Calibri" panose="020F0502020204030204" pitchFamily="34" charset="0"/>
              <a:ea typeface="Calibri" panose="020F0502020204030204" pitchFamily="34" charset="0"/>
            </a:endParaRPr>
          </a:p>
          <a:p>
            <a:pPr algn="just" rtl="1">
              <a:lnSpc>
                <a:spcPct val="150000"/>
              </a:lnSpc>
              <a:spcAft>
                <a:spcPts val="1000"/>
              </a:spcAft>
            </a:pPr>
            <a:r>
              <a:rPr lang="fa-IR" sz="2400" dirty="0">
                <a:latin typeface="Calibri" panose="020F0502020204030204" pitchFamily="34" charset="0"/>
                <a:ea typeface="Times New Roman" panose="02020603050405020304" pitchFamily="18" charset="0"/>
                <a:cs typeface="B Nazanin" panose="00000400000000000000" pitchFamily="2" charset="-78"/>
              </a:rPr>
              <a:t>همانطور که در بخش کانسارهای پگماتیتی توضیح داده شد، پگماتیت ها سنگهای درشت دانه آذرین یا دگرگونی هستند که معمولا به صورت دایک یا عدسی شکل در طبیعت یافت می شوند. ذخایر غیر فلزی که بیشتر در ارتباط با فعالیت های پگماتیتی یافت می شوند عبارتند از : کانیهای فلدسپات، کوارتز، میکا، کریولیت، اسپودومن و سنگهای قیمتی که به طور خلاصه مورد بحث قرار می گیرند.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فلدسپات</a:t>
            </a:r>
            <a:endParaRPr lang="en-US" sz="2400" dirty="0">
              <a:solidFill>
                <a:schemeClr val="accent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a:latin typeface="Calibri" panose="020F0502020204030204" pitchFamily="34" charset="0"/>
                <a:ea typeface="Times New Roman" panose="02020603050405020304" pitchFamily="18" charset="0"/>
                <a:cs typeface="B Nazanin" panose="00000400000000000000" pitchFamily="2" charset="-78"/>
              </a:rPr>
              <a:t>فلدسپات ها جزء کانیهای تشکیل دهنده اصلی سنگهای اذرین هستند که به شکلهای گوناگون یافت می شوند، ولی نمونه هیا نسبتا خالص آنها با بلورهای درشت، غالبا پگماتیت ها را همراهی می کند</a:t>
            </a:r>
            <a:r>
              <a:rPr lang="fa-IR" sz="2400" dirty="0" smtClean="0">
                <a:latin typeface="Calibri" panose="020F050202020403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985469305"/>
      </p:ext>
    </p:extLst>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اسکن\2017_11_27\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74338"/>
      </p:ext>
    </p:extLst>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799"/>
            <a:ext cx="8610600" cy="5037276"/>
          </a:xfrm>
          <a:prstGeom prst="rect">
            <a:avLst/>
          </a:prstGeom>
        </p:spPr>
        <p:txBody>
          <a:bodyPr wrap="square">
            <a:spAutoFit/>
          </a:bodyPr>
          <a:lstStyle/>
          <a:p>
            <a:pPr algn="just" rtl="1">
              <a:lnSpc>
                <a:spcPct val="150000"/>
              </a:lnSpc>
              <a:spcAft>
                <a:spcPts val="1000"/>
              </a:spcAft>
            </a:pP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800" dirty="0">
                <a:latin typeface="Calibri" panose="020F0502020204030204" pitchFamily="34" charset="0"/>
                <a:ea typeface="Times New Roman" panose="02020603050405020304" pitchFamily="18" charset="0"/>
                <a:cs typeface="B Nazanin" panose="00000400000000000000" pitchFamily="2" charset="-78"/>
              </a:rPr>
              <a:t>به طور کلی در بسیاری نقاط، فلدسپاتهای تجارتی را به سه درجه تقسیم می کنند(بیت 1969):</a:t>
            </a:r>
            <a:endParaRPr lang="en-US" sz="28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400" dirty="0">
                <a:latin typeface="Calibri" panose="020F0502020204030204" pitchFamily="34" charset="0"/>
                <a:ea typeface="Times New Roman" panose="02020603050405020304" pitchFamily="18" charset="0"/>
                <a:cs typeface="B Nazanin" panose="00000400000000000000" pitchFamily="2" charset="-78"/>
              </a:rPr>
              <a:t>فلدسپات درجه یک شامل توده های پرتیتی بدون ناخالصی – مقدار کوارتز در این فلدسپاتها 6 درصد یا کمتر است.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400" dirty="0">
                <a:latin typeface="Calibri" panose="020F0502020204030204" pitchFamily="34" charset="0"/>
                <a:ea typeface="Times New Roman" panose="02020603050405020304" pitchFamily="18" charset="0"/>
                <a:cs typeface="B Nazanin" panose="00000400000000000000" pitchFamily="2" charset="-78"/>
              </a:rPr>
              <a:t>فلدسپات درجه دو که تقریبا 25 درصد ناخالصی کوارتز دارد. این گروه غالبا دارای ساخت گرافیک هستند.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50000"/>
              </a:lnSpc>
              <a:spcAft>
                <a:spcPts val="1000"/>
              </a:spcAft>
              <a:buFont typeface="+mj-lt"/>
              <a:buAutoNum type="arabicPeriod"/>
            </a:pPr>
            <a:r>
              <a:rPr lang="fa-IR" sz="2400" dirty="0">
                <a:latin typeface="Calibri" panose="020F0502020204030204" pitchFamily="34" charset="0"/>
                <a:ea typeface="Times New Roman" panose="02020603050405020304" pitchFamily="18" charset="0"/>
                <a:cs typeface="B Nazanin" panose="00000400000000000000" pitchFamily="2" charset="-78"/>
              </a:rPr>
              <a:t>فلدسپات درجه سه علاوه بر کوارتز ناخالصی هایی نظیر بیوتیت، گرونا، و تورمالین دارد. گرچه منبع اصلی فلدسپات ها پگماتیت ها هستند، ولی برای استخراج این کانی از رگه های آپلیتی که کانیهای آهن و منیزیم دار ناچیز دارند، نیز استفاده می کنند.</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93303920"/>
      </p:ext>
    </p:extLst>
  </p:cSld>
  <p:clrMapOvr>
    <a:masterClrMapping/>
  </p:clrMapOvr>
  <p:transition spd="slow">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81300" y="457200"/>
            <a:ext cx="3581400" cy="1219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4000" dirty="0" smtClean="0">
                <a:solidFill>
                  <a:schemeClr val="tx1"/>
                </a:solidFill>
                <a:cs typeface="B Titr" panose="00000700000000000000" pitchFamily="2" charset="-78"/>
              </a:rPr>
              <a:t>جلسه بیستم</a:t>
            </a:r>
            <a:endParaRPr lang="en-US" sz="4000" dirty="0">
              <a:solidFill>
                <a:schemeClr val="tx1"/>
              </a:solidFill>
              <a:cs typeface="B Titr" panose="00000700000000000000" pitchFamily="2" charset="-78"/>
            </a:endParaRPr>
          </a:p>
        </p:txBody>
      </p:sp>
      <p:sp>
        <p:nvSpPr>
          <p:cNvPr id="4" name="Content Placeholder 7"/>
          <p:cNvSpPr>
            <a:spLocks noGrp="1"/>
          </p:cNvSpPr>
          <p:nvPr>
            <p:ph sz="quarter" idx="13"/>
          </p:nvPr>
        </p:nvSpPr>
        <p:spPr>
          <a:xfrm>
            <a:off x="1143000" y="2057400"/>
            <a:ext cx="6858000" cy="4297680"/>
          </a:xfrm>
        </p:spPr>
        <p:txBody>
          <a:bodyPr>
            <a:normAutofit/>
          </a:bodyPr>
          <a:lstStyle/>
          <a:p>
            <a:pPr marL="0" indent="0" algn="just" rtl="1">
              <a:lnSpc>
                <a:spcPct val="150000"/>
              </a:lnSpc>
              <a:buNone/>
              <a:defRPr/>
            </a:pPr>
            <a:r>
              <a:rPr lang="fa-IR" altLang="en-US" sz="2400" dirty="0">
                <a:cs typeface="B Titr" panose="00000700000000000000" pitchFamily="2" charset="-78"/>
              </a:rPr>
              <a:t>در اين فصل با مطالب زير آشنا مي شويم</a:t>
            </a:r>
            <a:r>
              <a:rPr lang="fa-IR" altLang="en-US" sz="2400" dirty="0" smtClean="0">
                <a:cs typeface="B Titr" panose="00000700000000000000" pitchFamily="2" charset="-78"/>
              </a:rPr>
              <a:t>:</a:t>
            </a:r>
          </a:p>
          <a:p>
            <a:pPr marL="0" indent="0" algn="just" rtl="1">
              <a:lnSpc>
                <a:spcPct val="150000"/>
              </a:lnSpc>
              <a:buNone/>
              <a:defRPr/>
            </a:pPr>
            <a:endParaRPr lang="fa-IR" altLang="en-US" sz="2000" dirty="0" smtClean="0">
              <a:cs typeface="B Titr" panose="00000700000000000000" pitchFamily="2" charset="-78"/>
            </a:endParaRPr>
          </a:p>
          <a:p>
            <a:pPr marL="0" indent="0" algn="just" rtl="1">
              <a:lnSpc>
                <a:spcPct val="150000"/>
              </a:lnSpc>
              <a:buNone/>
              <a:defRPr/>
            </a:pPr>
            <a:r>
              <a:rPr lang="fa-IR" altLang="en-US" sz="2000" dirty="0" smtClean="0">
                <a:cs typeface="B Titr" panose="00000700000000000000" pitchFamily="2" charset="-78"/>
              </a:rPr>
              <a:t>آشنایی با ذخائر غیر فلزی کوارتز</a:t>
            </a:r>
            <a:endParaRPr lang="en-US" altLang="en-US" sz="2000" dirty="0">
              <a:cs typeface="B Titr" panose="00000700000000000000" pitchFamily="2" charset="-78"/>
            </a:endParaRPr>
          </a:p>
        </p:txBody>
      </p:sp>
    </p:spTree>
    <p:extLst>
      <p:ext uri="{BB962C8B-B14F-4D97-AF65-F5344CB8AC3E}">
        <p14:creationId xmlns:p14="http://schemas.microsoft.com/office/powerpoint/2010/main" val="1702331529"/>
      </p:ext>
    </p:extLst>
  </p:cSld>
  <p:clrMapOvr>
    <a:masterClrMapping/>
  </p:clrMapOvr>
  <p:transition spd="slow">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5740033"/>
          </a:xfrm>
          <a:prstGeom prst="rect">
            <a:avLst/>
          </a:prstGeom>
        </p:spPr>
        <p:txBody>
          <a:bodyPr wrap="square">
            <a:spAutoFit/>
          </a:bodyPr>
          <a:lstStyle/>
          <a:p>
            <a:pPr algn="just" rtl="1">
              <a:lnSpc>
                <a:spcPct val="150000"/>
              </a:lnSpc>
              <a:spcAft>
                <a:spcPts val="1000"/>
              </a:spcAft>
            </a:pPr>
            <a:r>
              <a:rPr lang="fa-IR" sz="36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کوارتز:</a:t>
            </a:r>
            <a:endParaRPr lang="en-US" sz="3600" dirty="0">
              <a:solidFill>
                <a:schemeClr val="accent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a:latin typeface="Calibri" panose="020F0502020204030204" pitchFamily="34" charset="0"/>
                <a:ea typeface="Times New Roman" panose="02020603050405020304" pitchFamily="18" charset="0"/>
                <a:cs typeface="B Nazanin" panose="00000400000000000000" pitchFamily="2" charset="-78"/>
              </a:rPr>
              <a:t>بلور کوارتز از قرنها پیش به وسیله  بشر شناخته شده و مورد علاقه او بوده است. در حدود 200 سال قبل از میلاد مصریان این کانی را تراش می دادند و به اشکال زیبایی در می آورند غالبا بلورهای تراشیده شده و کامل کوارتز را با قابهای فلزاتی نظیر طلا و نقره زینت می دادند. در بین انواع کوارتز ها کوارتز شیشه ای شفاف، کوارتز دودی، کوارتز گلی، کوارتز بنفش (آماتیس) و کوارتز زرد(سیترین) بیشتر مورد توجه بود.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a:solidFill>
                  <a:schemeClr val="accent1"/>
                </a:solidFill>
                <a:latin typeface="Calibri" panose="020F0502020204030204" pitchFamily="34" charset="0"/>
                <a:ea typeface="Times New Roman" panose="02020603050405020304" pitchFamily="18" charset="0"/>
                <a:cs typeface="B Nazanin" panose="00000400000000000000" pitchFamily="2" charset="-78"/>
              </a:rPr>
              <a:t>کوارتز بلوری</a:t>
            </a:r>
            <a:endParaRPr lang="en-US" sz="2400" dirty="0">
              <a:solidFill>
                <a:schemeClr val="accent1"/>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50000"/>
              </a:lnSpc>
              <a:spcAft>
                <a:spcPts val="1000"/>
              </a:spcAft>
            </a:pPr>
            <a:r>
              <a:rPr lang="fa-IR" sz="2400" dirty="0">
                <a:latin typeface="Calibri" panose="020F0502020204030204" pitchFamily="34" charset="0"/>
                <a:ea typeface="Times New Roman" panose="02020603050405020304" pitchFamily="18" charset="0"/>
                <a:cs typeface="B Nazanin" panose="00000400000000000000" pitchFamily="2" charset="-78"/>
              </a:rPr>
              <a:t>بزرگترین منبع تولید کوارتز بلوری طبیعی در دنیا دشت وسیعی بین ایالتهای میناجره، گواز و بهیا در کشور </a:t>
            </a:r>
            <a:r>
              <a:rPr lang="fa-IR" sz="2400" dirty="0" smtClean="0">
                <a:latin typeface="Calibri" panose="020F0502020204030204" pitchFamily="34" charset="0"/>
                <a:ea typeface="Times New Roman" panose="02020603050405020304" pitchFamily="18" charset="0"/>
                <a:cs typeface="B Nazanin" panose="00000400000000000000" pitchFamily="2" charset="-78"/>
              </a:rPr>
              <a:t>برزیل </a:t>
            </a:r>
            <a:r>
              <a:rPr lang="fa-IR" sz="2400" dirty="0">
                <a:latin typeface="Calibri" panose="020F0502020204030204" pitchFamily="34" charset="0"/>
                <a:ea typeface="Times New Roman" panose="02020603050405020304" pitchFamily="18" charset="0"/>
                <a:cs typeface="B Nazanin" panose="00000400000000000000" pitchFamily="2" charset="-78"/>
              </a:rPr>
              <a:t>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1225441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1266</TotalTime>
  <Words>6387</Words>
  <Application>Microsoft Office PowerPoint</Application>
  <PresentationFormat>On-screen Show (4:3)</PresentationFormat>
  <Paragraphs>713</Paragraphs>
  <Slides>114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114</vt:i4>
      </vt:variant>
    </vt:vector>
  </HeadingPairs>
  <TitlesOfParts>
    <vt:vector size="127" baseType="lpstr">
      <vt:lpstr>MS Gothic</vt:lpstr>
      <vt:lpstr>Arial</vt:lpstr>
      <vt:lpstr>B Nazanin</vt:lpstr>
      <vt:lpstr>B Titr</vt:lpstr>
      <vt:lpstr>B Zar</vt:lpstr>
      <vt:lpstr>Calibri</vt:lpstr>
      <vt:lpstr>Cambria Math</vt:lpstr>
      <vt:lpstr>Georgia</vt:lpstr>
      <vt:lpstr>Tahoma</vt:lpstr>
      <vt:lpstr>Times New Roman</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کانی و کانه: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دگرسانی یا آلتراسیون:به تغییرات در ترکیب شیمیای کانی ها که توسط ماگما و محلول های هیدرو ترمال انجام می شود.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فرایند ها برای محاسبه ژیوترمومتری:</vt:lpstr>
      <vt:lpstr>PowerPoint Presentation</vt:lpstr>
      <vt:lpstr>PowerPoint Presentation</vt:lpstr>
      <vt:lpstr>ایزوتوپ های پایدار:</vt:lpstr>
      <vt:lpstr>ایزوتوپ های ناپایدار: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کانسارهای آهن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Sarinakal75</dc:creator>
  <cp:lastModifiedBy>Dr-Poosti</cp:lastModifiedBy>
  <cp:revision>165</cp:revision>
  <dcterms:created xsi:type="dcterms:W3CDTF">2006-08-16T00:00:00Z</dcterms:created>
  <dcterms:modified xsi:type="dcterms:W3CDTF">2019-10-01T13:40:51Z</dcterms:modified>
</cp:coreProperties>
</file>