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ikihow.com/Write-a-Paragrap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cs typeface="+mn-cs"/>
              </a:rPr>
              <a:t>Unit Two</a:t>
            </a:r>
            <a:endParaRPr lang="fa-IR" dirty="0">
              <a:cs typeface="+mn-cs"/>
            </a:endParaRPr>
          </a:p>
        </p:txBody>
      </p:sp>
      <p:sp>
        <p:nvSpPr>
          <p:cNvPr id="3" name="Subtitle 2"/>
          <p:cNvSpPr>
            <a:spLocks noGrp="1"/>
          </p:cNvSpPr>
          <p:nvPr>
            <p:ph type="subTitle" idx="1"/>
          </p:nvPr>
        </p:nvSpPr>
        <p:spPr>
          <a:xfrm>
            <a:off x="609600" y="3124200"/>
            <a:ext cx="7854696" cy="1752600"/>
          </a:xfrm>
        </p:spPr>
        <p:txBody>
          <a:bodyPr>
            <a:normAutofit/>
          </a:bodyPr>
          <a:lstStyle/>
          <a:p>
            <a:r>
              <a:rPr lang="en-US" sz="3200" dirty="0" smtClean="0"/>
              <a:t>Paragraph Structure</a:t>
            </a:r>
            <a:endParaRPr lang="fa-IR" sz="3200" dirty="0"/>
          </a:p>
        </p:txBody>
      </p:sp>
    </p:spTree>
    <p:extLst>
      <p:ext uri="{BB962C8B-B14F-4D97-AF65-F5344CB8AC3E}">
        <p14:creationId xmlns:p14="http://schemas.microsoft.com/office/powerpoint/2010/main" val="126619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topic sentence and the main idea:</a:t>
            </a:r>
            <a:endParaRPr lang="fa-IR" sz="3200" dirty="0"/>
          </a:p>
        </p:txBody>
      </p:sp>
      <p:sp>
        <p:nvSpPr>
          <p:cNvPr id="3" name="Content Placeholder 2"/>
          <p:cNvSpPr>
            <a:spLocks noGrp="1"/>
          </p:cNvSpPr>
          <p:nvPr>
            <p:ph idx="1"/>
          </p:nvPr>
        </p:nvSpPr>
        <p:spPr/>
        <p:txBody>
          <a:bodyPr>
            <a:normAutofit/>
          </a:bodyPr>
          <a:lstStyle/>
          <a:p>
            <a:pPr algn="just" rtl="0"/>
            <a:r>
              <a:rPr lang="en-US" sz="2400" dirty="0" smtClean="0"/>
              <a:t>The topic sentence usually appears in the form of a </a:t>
            </a:r>
            <a:r>
              <a:rPr lang="en-US" sz="2400" dirty="0" smtClean="0">
                <a:solidFill>
                  <a:srgbClr val="FF0000"/>
                </a:solidFill>
              </a:rPr>
              <a:t>statement</a:t>
            </a:r>
            <a:r>
              <a:rPr lang="en-US" sz="2400" dirty="0"/>
              <a:t> </a:t>
            </a:r>
            <a:r>
              <a:rPr lang="en-US" sz="2400" dirty="0" smtClean="0"/>
              <a:t>and contains a number of </a:t>
            </a:r>
            <a:r>
              <a:rPr lang="en-US" sz="2400" dirty="0" smtClean="0">
                <a:solidFill>
                  <a:srgbClr val="FF0000"/>
                </a:solidFill>
              </a:rPr>
              <a:t>key words</a:t>
            </a:r>
            <a:r>
              <a:rPr lang="en-US" sz="2400" dirty="0" smtClean="0"/>
              <a:t> and </a:t>
            </a:r>
            <a:r>
              <a:rPr lang="en-US" sz="2400" dirty="0" smtClean="0">
                <a:solidFill>
                  <a:srgbClr val="FF0000"/>
                </a:solidFill>
              </a:rPr>
              <a:t>controlling ideas </a:t>
            </a:r>
            <a:r>
              <a:rPr lang="en-US" sz="2400" dirty="0" smtClean="0"/>
              <a:t>about which the reader can ask </a:t>
            </a:r>
            <a:r>
              <a:rPr lang="en-US" sz="2400" dirty="0" smtClean="0">
                <a:solidFill>
                  <a:srgbClr val="FF0000"/>
                </a:solidFill>
              </a:rPr>
              <a:t>questions</a:t>
            </a:r>
            <a:r>
              <a:rPr lang="en-US" sz="2400" dirty="0" smtClean="0"/>
              <a:t>.</a:t>
            </a:r>
          </a:p>
          <a:p>
            <a:pPr algn="just" rtl="0"/>
            <a:endParaRPr lang="en-US" sz="2400" dirty="0"/>
          </a:p>
          <a:p>
            <a:pPr marL="0" indent="0" algn="just" rtl="0">
              <a:buNone/>
            </a:pPr>
            <a:r>
              <a:rPr lang="en-US" sz="2400" dirty="0" smtClean="0"/>
              <a:t>for example, in the following topic sentence:</a:t>
            </a:r>
          </a:p>
          <a:p>
            <a:pPr marL="0" indent="0" algn="just" rtl="0">
              <a:buNone/>
            </a:pPr>
            <a:r>
              <a:rPr lang="en-US" sz="2400" dirty="0"/>
              <a:t>	</a:t>
            </a:r>
            <a:r>
              <a:rPr lang="en-US" sz="2200" i="1" dirty="0" smtClean="0"/>
              <a:t>There are several </a:t>
            </a:r>
            <a:r>
              <a:rPr lang="en-US" sz="2200" i="1" u="sng" dirty="0" smtClean="0"/>
              <a:t>funny</a:t>
            </a:r>
            <a:r>
              <a:rPr lang="en-US" sz="2200" i="1" dirty="0" smtClean="0"/>
              <a:t> </a:t>
            </a:r>
            <a:r>
              <a:rPr lang="en-US" sz="2200" i="1" u="sng" dirty="0" smtClean="0"/>
              <a:t>superstitions</a:t>
            </a:r>
            <a:r>
              <a:rPr lang="en-US" sz="2200" i="1" dirty="0" smtClean="0"/>
              <a:t> in my country 	about 	death.</a:t>
            </a:r>
          </a:p>
          <a:p>
            <a:pPr marL="0" indent="0" algn="just" rtl="0">
              <a:buNone/>
            </a:pPr>
            <a:r>
              <a:rPr lang="en-US" sz="2400" dirty="0"/>
              <a:t>O</a:t>
            </a:r>
            <a:r>
              <a:rPr lang="en-US" sz="2400" dirty="0" smtClean="0"/>
              <a:t>ne can ask questions such as “what are they?” and “why are they funny?” about the key words </a:t>
            </a:r>
            <a:r>
              <a:rPr lang="en-US" sz="2400" i="1" dirty="0" smtClean="0"/>
              <a:t>superstitions</a:t>
            </a:r>
            <a:r>
              <a:rPr lang="en-US" sz="2400" dirty="0" smtClean="0"/>
              <a:t> and </a:t>
            </a:r>
            <a:r>
              <a:rPr lang="en-US" sz="2400" i="1" dirty="0" smtClean="0"/>
              <a:t>funny</a:t>
            </a:r>
            <a:r>
              <a:rPr lang="en-US" sz="2400" dirty="0" smtClean="0"/>
              <a:t>.</a:t>
            </a:r>
          </a:p>
          <a:p>
            <a:pPr marL="0" indent="0" algn="just" rtl="0">
              <a:buNone/>
            </a:pPr>
            <a:endParaRPr lang="fa-IR" sz="2400" dirty="0"/>
          </a:p>
        </p:txBody>
      </p:sp>
    </p:spTree>
    <p:extLst>
      <p:ext uri="{BB962C8B-B14F-4D97-AF65-F5344CB8AC3E}">
        <p14:creationId xmlns:p14="http://schemas.microsoft.com/office/powerpoint/2010/main" val="3124453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to write a good topic sentence:</a:t>
            </a:r>
            <a:endParaRPr lang="fa-IR" sz="3200" dirty="0"/>
          </a:p>
        </p:txBody>
      </p:sp>
      <p:sp>
        <p:nvSpPr>
          <p:cNvPr id="3" name="Content Placeholder 2"/>
          <p:cNvSpPr>
            <a:spLocks noGrp="1"/>
          </p:cNvSpPr>
          <p:nvPr>
            <p:ph idx="1"/>
          </p:nvPr>
        </p:nvSpPr>
        <p:spPr/>
        <p:txBody>
          <a:bodyPr>
            <a:normAutofit/>
          </a:bodyPr>
          <a:lstStyle/>
          <a:p>
            <a:pPr algn="just" rtl="0"/>
            <a:r>
              <a:rPr lang="en-US" sz="2400" dirty="0"/>
              <a:t>Here is some information to help you </a:t>
            </a:r>
            <a:r>
              <a:rPr lang="en-US" sz="2400" dirty="0" smtClean="0"/>
              <a:t>out:</a:t>
            </a:r>
          </a:p>
          <a:p>
            <a:pPr marL="457200" indent="-457200" algn="just" rtl="0">
              <a:buFont typeface="+mj-lt"/>
              <a:buAutoNum type="arabicPeriod"/>
            </a:pPr>
            <a:r>
              <a:rPr lang="en-US" sz="2300" dirty="0"/>
              <a:t>Remember what a paragraph is. </a:t>
            </a:r>
            <a:endParaRPr lang="en-US" sz="2300" dirty="0" smtClean="0"/>
          </a:p>
          <a:p>
            <a:pPr marL="457200" indent="-457200" algn="just" rtl="0">
              <a:buFont typeface="+mj-lt"/>
              <a:buAutoNum type="arabicPeriod"/>
            </a:pPr>
            <a:r>
              <a:rPr lang="en-US" sz="2300" dirty="0"/>
              <a:t>State your main idea </a:t>
            </a:r>
            <a:r>
              <a:rPr lang="en-US" sz="2300" dirty="0" smtClean="0"/>
              <a:t>clearly.</a:t>
            </a:r>
          </a:p>
          <a:p>
            <a:pPr marL="457200" indent="-457200" algn="just" rtl="0">
              <a:buFont typeface="+mj-lt"/>
              <a:buAutoNum type="arabicPeriod"/>
            </a:pPr>
            <a:r>
              <a:rPr lang="en-US" sz="2300" dirty="0"/>
              <a:t>Hook your reader</a:t>
            </a:r>
            <a:r>
              <a:rPr lang="en-US" sz="2300" dirty="0" smtClean="0"/>
              <a:t>.</a:t>
            </a:r>
          </a:p>
          <a:p>
            <a:pPr marL="457200" indent="-457200" algn="just" rtl="0">
              <a:buFont typeface="+mj-lt"/>
              <a:buAutoNum type="arabicPeriod"/>
            </a:pPr>
            <a:r>
              <a:rPr lang="en-US" sz="2300" dirty="0"/>
              <a:t>Keep it short and </a:t>
            </a:r>
            <a:r>
              <a:rPr lang="en-US" sz="2300" dirty="0" smtClean="0"/>
              <a:t>sweet.</a:t>
            </a:r>
          </a:p>
          <a:p>
            <a:pPr marL="457200" indent="-457200" algn="just" rtl="0">
              <a:buFont typeface="+mj-lt"/>
              <a:buAutoNum type="arabicPeriod"/>
            </a:pPr>
            <a:r>
              <a:rPr lang="en-US" sz="2300" dirty="0"/>
              <a:t>Give a </a:t>
            </a:r>
            <a:r>
              <a:rPr lang="en-US" sz="2300" dirty="0" smtClean="0"/>
              <a:t>provable </a:t>
            </a:r>
            <a:r>
              <a:rPr lang="en-US" sz="2300" dirty="0"/>
              <a:t>opinion. </a:t>
            </a:r>
            <a:endParaRPr lang="en-US" sz="2300" dirty="0" smtClean="0"/>
          </a:p>
          <a:p>
            <a:pPr marL="0" indent="0" algn="just" rtl="0">
              <a:buNone/>
            </a:pPr>
            <a:endParaRPr lang="fa-IR" sz="2400" dirty="0"/>
          </a:p>
        </p:txBody>
      </p:sp>
    </p:spTree>
    <p:extLst>
      <p:ext uri="{BB962C8B-B14F-4D97-AF65-F5344CB8AC3E}">
        <p14:creationId xmlns:p14="http://schemas.microsoft.com/office/powerpoint/2010/main" val="1200812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fa-IR" sz="3200" dirty="0" smtClean="0"/>
              <a:t>:</a:t>
            </a:r>
            <a:r>
              <a:rPr lang="en-US" sz="3200" dirty="0" smtClean="0"/>
              <a:t>Remember </a:t>
            </a:r>
            <a:r>
              <a:rPr lang="en-US" sz="3200" dirty="0"/>
              <a:t>what a </a:t>
            </a:r>
            <a:r>
              <a:rPr lang="en-US" sz="3200" dirty="0" smtClean="0"/>
              <a:t>paragraph is</a:t>
            </a:r>
            <a:endParaRPr lang="fa-IR" sz="3200" dirty="0"/>
          </a:p>
        </p:txBody>
      </p:sp>
      <p:sp>
        <p:nvSpPr>
          <p:cNvPr id="3" name="Content Placeholder 2"/>
          <p:cNvSpPr>
            <a:spLocks noGrp="1"/>
          </p:cNvSpPr>
          <p:nvPr>
            <p:ph idx="1"/>
          </p:nvPr>
        </p:nvSpPr>
        <p:spPr/>
        <p:txBody>
          <a:bodyPr>
            <a:normAutofit/>
          </a:bodyPr>
          <a:lstStyle/>
          <a:p>
            <a:pPr algn="just" rtl="0"/>
            <a:r>
              <a:rPr lang="en-US" sz="2400" dirty="0"/>
              <a:t>A paragraph is a group of sentences on a related topic, a single topic</a:t>
            </a:r>
            <a:r>
              <a:rPr lang="en-US" sz="2400" dirty="0" smtClean="0"/>
              <a:t>.</a:t>
            </a:r>
          </a:p>
          <a:p>
            <a:pPr marL="0" indent="0" algn="just" rtl="0">
              <a:buNone/>
            </a:pPr>
            <a:endParaRPr lang="en-US" sz="2400" dirty="0" smtClean="0"/>
          </a:p>
          <a:p>
            <a:pPr algn="just" rtl="0"/>
            <a:r>
              <a:rPr lang="en-US" sz="2400" dirty="0" smtClean="0"/>
              <a:t> </a:t>
            </a:r>
            <a:r>
              <a:rPr lang="en-US" sz="2400" dirty="0"/>
              <a:t>In a paragraph, you will state one main idea and explain it</a:t>
            </a:r>
            <a:r>
              <a:rPr lang="en-US" sz="2400" dirty="0" smtClean="0"/>
              <a:t>.</a:t>
            </a:r>
          </a:p>
          <a:p>
            <a:pPr marL="0" indent="0" algn="just" rtl="0">
              <a:buNone/>
            </a:pPr>
            <a:endParaRPr lang="en-US" sz="2400" dirty="0" smtClean="0"/>
          </a:p>
          <a:p>
            <a:pPr algn="just" rtl="0"/>
            <a:r>
              <a:rPr lang="en-US" sz="2400" dirty="0" smtClean="0"/>
              <a:t> </a:t>
            </a:r>
            <a:r>
              <a:rPr lang="en-US" sz="2400" dirty="0"/>
              <a:t>Paragraphs are extremely important because they help organize information in a way that is easy for your reader to follow, thus bettering the flow of your writing. </a:t>
            </a:r>
          </a:p>
          <a:p>
            <a:pPr algn="just" rtl="0"/>
            <a:endParaRPr lang="fa-IR" sz="2400" dirty="0"/>
          </a:p>
        </p:txBody>
      </p:sp>
    </p:spTree>
    <p:extLst>
      <p:ext uri="{BB962C8B-B14F-4D97-AF65-F5344CB8AC3E}">
        <p14:creationId xmlns:p14="http://schemas.microsoft.com/office/powerpoint/2010/main" val="4065568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State your main idea clearly</a:t>
            </a:r>
            <a:endParaRPr lang="fa-IR" sz="3200" dirty="0"/>
          </a:p>
        </p:txBody>
      </p:sp>
      <p:sp>
        <p:nvSpPr>
          <p:cNvPr id="3" name="Content Placeholder 2"/>
          <p:cNvSpPr>
            <a:spLocks noGrp="1"/>
          </p:cNvSpPr>
          <p:nvPr>
            <p:ph idx="1"/>
          </p:nvPr>
        </p:nvSpPr>
        <p:spPr/>
        <p:txBody>
          <a:bodyPr>
            <a:noAutofit/>
          </a:bodyPr>
          <a:lstStyle/>
          <a:p>
            <a:pPr algn="just" rtl="0"/>
            <a:r>
              <a:rPr lang="en-US" sz="2400" dirty="0"/>
              <a:t>T</a:t>
            </a:r>
            <a:r>
              <a:rPr lang="en-US" sz="2400" dirty="0" smtClean="0"/>
              <a:t>he </a:t>
            </a:r>
            <a:r>
              <a:rPr lang="en-US" sz="2400" dirty="0"/>
              <a:t>topic </a:t>
            </a:r>
            <a:r>
              <a:rPr lang="en-US" sz="2400" dirty="0" smtClean="0"/>
              <a:t>sentence must </a:t>
            </a:r>
            <a:r>
              <a:rPr lang="en-US" sz="2400" dirty="0"/>
              <a:t>include your </a:t>
            </a:r>
            <a:r>
              <a:rPr lang="en-US" sz="2400" dirty="0" smtClean="0">
                <a:solidFill>
                  <a:srgbClr val="FF0000"/>
                </a:solidFill>
              </a:rPr>
              <a:t>topic</a:t>
            </a:r>
            <a:r>
              <a:rPr lang="en-US" sz="2400" dirty="0" smtClean="0"/>
              <a:t> (e.g</a:t>
            </a:r>
            <a:r>
              <a:rPr lang="en-US" sz="2400" dirty="0"/>
              <a:t>., "gardening") and an </a:t>
            </a:r>
            <a:r>
              <a:rPr lang="en-US" sz="2400" dirty="0">
                <a:solidFill>
                  <a:srgbClr val="FF0000"/>
                </a:solidFill>
              </a:rPr>
              <a:t>opinion</a:t>
            </a:r>
            <a:r>
              <a:rPr lang="en-US" sz="2400" dirty="0"/>
              <a:t>, or your </a:t>
            </a:r>
            <a:r>
              <a:rPr lang="en-US" sz="2400" dirty="0">
                <a:solidFill>
                  <a:srgbClr val="FF0000"/>
                </a:solidFill>
              </a:rPr>
              <a:t>controlling idea</a:t>
            </a:r>
            <a:r>
              <a:rPr lang="en-US" sz="2400" dirty="0"/>
              <a:t> (e.g., </a:t>
            </a:r>
            <a:r>
              <a:rPr lang="en-US" sz="2400" dirty="0" smtClean="0"/>
              <a:t>“ is a good </a:t>
            </a:r>
            <a:r>
              <a:rPr lang="en-US" sz="2400" dirty="0"/>
              <a:t>exercise" or "produces better organic food"). </a:t>
            </a:r>
          </a:p>
          <a:p>
            <a:pPr marL="0" indent="0" algn="just" rtl="0">
              <a:buNone/>
            </a:pPr>
            <a:r>
              <a:rPr lang="en-US" sz="2400" dirty="0" smtClean="0"/>
              <a:t> </a:t>
            </a:r>
            <a:endParaRPr lang="en-US" sz="2400" dirty="0"/>
          </a:p>
          <a:p>
            <a:pPr algn="just" rtl="0">
              <a:buFont typeface="Wingdings" pitchFamily="2" charset="2"/>
              <a:buChar char="ü"/>
            </a:pPr>
            <a:r>
              <a:rPr lang="en-US" sz="2400" dirty="0" smtClean="0"/>
              <a:t>Keep in mind that this is not an invitation to simply announce your topic.</a:t>
            </a:r>
          </a:p>
          <a:p>
            <a:pPr marL="0" indent="0" algn="just" rtl="0">
              <a:buNone/>
            </a:pPr>
            <a:r>
              <a:rPr lang="en-US" sz="2400" dirty="0"/>
              <a:t>	</a:t>
            </a:r>
            <a:r>
              <a:rPr lang="en-US" sz="2400" dirty="0" smtClean="0"/>
              <a:t>for example, "</a:t>
            </a:r>
            <a:r>
              <a:rPr lang="en-US" sz="2400" i="1" dirty="0"/>
              <a:t>Today I'm going to discuss the benefits of </a:t>
            </a:r>
            <a:r>
              <a:rPr lang="en-US" sz="2400" i="1" dirty="0" smtClean="0"/>
              <a:t>	gardening</a:t>
            </a:r>
            <a:r>
              <a:rPr lang="en-US" sz="2400" dirty="0"/>
              <a:t>" </a:t>
            </a:r>
            <a:r>
              <a:rPr lang="en-US" sz="2400" dirty="0" smtClean="0"/>
              <a:t>is </a:t>
            </a:r>
            <a:r>
              <a:rPr lang="en-US" sz="2400" dirty="0"/>
              <a:t>not an effective topic sentence. </a:t>
            </a:r>
            <a:endParaRPr lang="en-US" sz="2400" dirty="0" smtClean="0"/>
          </a:p>
          <a:p>
            <a:pPr marL="0" indent="0" algn="just" rtl="0">
              <a:buNone/>
            </a:pPr>
            <a:endParaRPr lang="en-US" sz="2400" dirty="0" smtClean="0"/>
          </a:p>
          <a:p>
            <a:pPr algn="just" rtl="0">
              <a:buFont typeface="Wingdings" pitchFamily="2" charset="2"/>
              <a:buChar char="ü"/>
            </a:pPr>
            <a:r>
              <a:rPr lang="en-US" sz="2400" dirty="0" smtClean="0"/>
              <a:t>You should be able to make your intentions clear without stating them explicitly.</a:t>
            </a:r>
            <a:endParaRPr lang="fa-IR" sz="2400" dirty="0"/>
          </a:p>
        </p:txBody>
      </p:sp>
    </p:spTree>
    <p:extLst>
      <p:ext uri="{BB962C8B-B14F-4D97-AF65-F5344CB8AC3E}">
        <p14:creationId xmlns:p14="http://schemas.microsoft.com/office/powerpoint/2010/main" val="3020270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a:t>
            </a:r>
            <a:r>
              <a:rPr lang="en-US" sz="3200" dirty="0" smtClean="0"/>
              <a:t>Hook </a:t>
            </a:r>
            <a:r>
              <a:rPr lang="en-US" sz="3200" dirty="0"/>
              <a:t>your reader</a:t>
            </a:r>
            <a:endParaRPr lang="fa-IR" sz="3200" dirty="0"/>
          </a:p>
        </p:txBody>
      </p:sp>
      <p:sp>
        <p:nvSpPr>
          <p:cNvPr id="3" name="Content Placeholder 2"/>
          <p:cNvSpPr>
            <a:spLocks noGrp="1"/>
          </p:cNvSpPr>
          <p:nvPr>
            <p:ph idx="1"/>
          </p:nvPr>
        </p:nvSpPr>
        <p:spPr/>
        <p:txBody>
          <a:bodyPr>
            <a:normAutofit fontScale="85000" lnSpcReduction="20000"/>
          </a:bodyPr>
          <a:lstStyle/>
          <a:p>
            <a:pPr algn="just" rtl="0"/>
            <a:r>
              <a:rPr lang="en-US" sz="2400" dirty="0"/>
              <a:t>One of the many important roles of a topic sentence is </a:t>
            </a:r>
            <a:r>
              <a:rPr lang="en-US" sz="2400" dirty="0" smtClean="0"/>
              <a:t>to:</a:t>
            </a:r>
          </a:p>
          <a:p>
            <a:pPr marL="0" indent="0" algn="just" rtl="0">
              <a:buNone/>
            </a:pPr>
            <a:endParaRPr lang="en-US" sz="2400" dirty="0" smtClean="0"/>
          </a:p>
          <a:p>
            <a:pPr marL="0" indent="0" algn="ctr" rtl="0">
              <a:buNone/>
            </a:pPr>
            <a:r>
              <a:rPr lang="en-US" sz="2400" dirty="0"/>
              <a:t>	</a:t>
            </a:r>
            <a:r>
              <a:rPr lang="en-US" sz="2400" dirty="0" smtClean="0"/>
              <a:t> </a:t>
            </a:r>
            <a:r>
              <a:rPr lang="en-US" sz="2400" dirty="0">
                <a:solidFill>
                  <a:srgbClr val="FF0000"/>
                </a:solidFill>
              </a:rPr>
              <a:t>draw the </a:t>
            </a:r>
            <a:r>
              <a:rPr lang="en-US" sz="2400" dirty="0" smtClean="0">
                <a:solidFill>
                  <a:srgbClr val="FF0000"/>
                </a:solidFill>
              </a:rPr>
              <a:t>readers in and Bring </a:t>
            </a:r>
            <a:r>
              <a:rPr lang="en-US" sz="2400" dirty="0">
                <a:solidFill>
                  <a:srgbClr val="FF0000"/>
                </a:solidFill>
              </a:rPr>
              <a:t>up questions in </a:t>
            </a:r>
            <a:r>
              <a:rPr lang="en-US" sz="2400" dirty="0" smtClean="0">
                <a:solidFill>
                  <a:srgbClr val="FF0000"/>
                </a:solidFill>
              </a:rPr>
              <a:t>their mind that </a:t>
            </a:r>
            <a:r>
              <a:rPr lang="en-US" sz="2400" dirty="0">
                <a:solidFill>
                  <a:srgbClr val="FF0000"/>
                </a:solidFill>
              </a:rPr>
              <a:t>you intend </a:t>
            </a:r>
            <a:r>
              <a:rPr lang="en-US" sz="2400" dirty="0" smtClean="0">
                <a:solidFill>
                  <a:srgbClr val="FF0000"/>
                </a:solidFill>
              </a:rPr>
              <a:t>to answer</a:t>
            </a:r>
            <a:r>
              <a:rPr lang="en-US" sz="2400" dirty="0" smtClean="0"/>
              <a:t>.</a:t>
            </a:r>
          </a:p>
          <a:p>
            <a:pPr marL="0" indent="0" algn="ctr" rtl="0">
              <a:buNone/>
            </a:pPr>
            <a:endParaRPr lang="en-US" sz="2400" dirty="0" smtClean="0"/>
          </a:p>
          <a:p>
            <a:pPr algn="just" rtl="0">
              <a:buFont typeface="Wingdings" pitchFamily="2" charset="2"/>
              <a:buChar char="Ø"/>
            </a:pPr>
            <a:r>
              <a:rPr lang="en-US" sz="2400" dirty="0" smtClean="0"/>
              <a:t> An </a:t>
            </a:r>
            <a:r>
              <a:rPr lang="en-US" sz="2400" dirty="0"/>
              <a:t>effective way to do this is to drop </a:t>
            </a:r>
            <a:r>
              <a:rPr lang="en-US" sz="2400" dirty="0" smtClean="0">
                <a:solidFill>
                  <a:srgbClr val="FF0000"/>
                </a:solidFill>
              </a:rPr>
              <a:t>them</a:t>
            </a:r>
            <a:r>
              <a:rPr lang="en-US" sz="2400" dirty="0" smtClean="0"/>
              <a:t> straight </a:t>
            </a:r>
            <a:r>
              <a:rPr lang="en-US" sz="2400" dirty="0"/>
              <a:t>into the action. This can be done in a number of ways</a:t>
            </a:r>
            <a:r>
              <a:rPr lang="en-US" sz="2400" dirty="0" smtClean="0"/>
              <a:t>:</a:t>
            </a:r>
          </a:p>
          <a:p>
            <a:pPr algn="just" rtl="0">
              <a:buFont typeface="Wingdings" pitchFamily="2" charset="2"/>
              <a:buChar char="Ø"/>
            </a:pPr>
            <a:endParaRPr lang="en-US" sz="2400" u="sng" baseline="30000" dirty="0"/>
          </a:p>
          <a:p>
            <a:pPr marL="457200" indent="-457200" algn="just" rtl="0">
              <a:buFont typeface="+mj-lt"/>
              <a:buAutoNum type="arabicPeriod"/>
            </a:pPr>
            <a:r>
              <a:rPr lang="en-US" dirty="0"/>
              <a:t>Describe a </a:t>
            </a:r>
            <a:r>
              <a:rPr lang="en-US" dirty="0" smtClean="0"/>
              <a:t>character</a:t>
            </a:r>
            <a:r>
              <a:rPr lang="en-US" sz="2400" dirty="0" smtClean="0"/>
              <a:t>: </a:t>
            </a:r>
            <a:r>
              <a:rPr lang="en-US" sz="2200" dirty="0"/>
              <a:t>This can be a physical or emotional description</a:t>
            </a:r>
            <a:r>
              <a:rPr lang="en-US" sz="2200" dirty="0" smtClean="0"/>
              <a:t>.</a:t>
            </a:r>
          </a:p>
          <a:p>
            <a:pPr marL="457200" indent="-457200" algn="just" rtl="0">
              <a:buFont typeface="+mj-lt"/>
              <a:buAutoNum type="arabicPeriod"/>
            </a:pPr>
            <a:endParaRPr lang="en-US" sz="2200" dirty="0" smtClean="0"/>
          </a:p>
          <a:p>
            <a:pPr marL="457200" indent="-457200" algn="just" rtl="0">
              <a:buFont typeface="+mj-lt"/>
              <a:buAutoNum type="arabicPeriod"/>
            </a:pPr>
            <a:r>
              <a:rPr lang="en-US" dirty="0"/>
              <a:t>Use dialog: </a:t>
            </a:r>
            <a:r>
              <a:rPr lang="en-US" sz="2400" dirty="0" smtClean="0"/>
              <a:t>If </a:t>
            </a:r>
            <a:r>
              <a:rPr lang="en-US" sz="2400" dirty="0"/>
              <a:t>there is a relevant conversation that will attract your reader's attention, consider using part of it to start your </a:t>
            </a:r>
            <a:r>
              <a:rPr lang="en-US" sz="2400" dirty="0" smtClean="0"/>
              <a:t>paragraph. </a:t>
            </a:r>
          </a:p>
          <a:p>
            <a:pPr marL="457200" indent="-457200" algn="just" rtl="0">
              <a:buFont typeface="+mj-lt"/>
              <a:buAutoNum type="arabicPeriod"/>
            </a:pPr>
            <a:endParaRPr lang="en-US" sz="2200" dirty="0" smtClean="0"/>
          </a:p>
          <a:p>
            <a:pPr marL="0" indent="0" algn="l" rtl="0">
              <a:buNone/>
            </a:pPr>
            <a:r>
              <a:rPr lang="en-US" dirty="0" smtClean="0"/>
              <a:t> </a:t>
            </a:r>
            <a:endParaRPr lang="en-US" dirty="0"/>
          </a:p>
          <a:p>
            <a:pPr marL="457200" indent="-457200" algn="just" rtl="0">
              <a:buFont typeface="+mj-lt"/>
              <a:buAutoNum type="arabicPeriod"/>
            </a:pPr>
            <a:endParaRPr lang="en-US" sz="2400" dirty="0" smtClean="0"/>
          </a:p>
        </p:txBody>
      </p:sp>
    </p:spTree>
    <p:extLst>
      <p:ext uri="{BB962C8B-B14F-4D97-AF65-F5344CB8AC3E}">
        <p14:creationId xmlns:p14="http://schemas.microsoft.com/office/powerpoint/2010/main" val="2553890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Hook your </a:t>
            </a:r>
            <a:r>
              <a:rPr lang="en-US" sz="3200" dirty="0" smtClean="0"/>
              <a:t>reader (cont.):</a:t>
            </a:r>
            <a:endParaRPr lang="fa-IR" sz="3200" dirty="0"/>
          </a:p>
        </p:txBody>
      </p:sp>
      <p:sp>
        <p:nvSpPr>
          <p:cNvPr id="3" name="Content Placeholder 2"/>
          <p:cNvSpPr>
            <a:spLocks noGrp="1"/>
          </p:cNvSpPr>
          <p:nvPr>
            <p:ph idx="1"/>
          </p:nvPr>
        </p:nvSpPr>
        <p:spPr/>
        <p:txBody>
          <a:bodyPr>
            <a:normAutofit/>
          </a:bodyPr>
          <a:lstStyle/>
          <a:p>
            <a:pPr marL="0" indent="0" algn="just" rtl="0">
              <a:buNone/>
            </a:pPr>
            <a:r>
              <a:rPr lang="en-US" sz="2400" dirty="0" smtClean="0"/>
              <a:t>3. Portray an action: </a:t>
            </a:r>
            <a:r>
              <a:rPr lang="en-US" sz="2200" dirty="0"/>
              <a:t>Use the opening sentence to portray an emotion to your reader</a:t>
            </a:r>
            <a:r>
              <a:rPr lang="en-US" sz="2200" dirty="0" smtClean="0"/>
              <a:t>.</a:t>
            </a:r>
          </a:p>
          <a:p>
            <a:pPr marL="0" indent="0" algn="just" rtl="0">
              <a:buNone/>
            </a:pPr>
            <a:endParaRPr lang="en-US" sz="2400" dirty="0"/>
          </a:p>
          <a:p>
            <a:pPr marL="0" indent="0" algn="just" rtl="0">
              <a:buNone/>
            </a:pPr>
            <a:r>
              <a:rPr lang="en-US" sz="2400" dirty="0" smtClean="0"/>
              <a:t>4. Use detail: </a:t>
            </a:r>
            <a:r>
              <a:rPr lang="en-US" sz="2200" dirty="0"/>
              <a:t>W</a:t>
            </a:r>
            <a:r>
              <a:rPr lang="en-US" sz="2200" dirty="0" smtClean="0"/>
              <a:t>hile you don’t want to write a run on sentence by creating too much detail, it’s a good idea to create interest using sensory language in your topic sentence.</a:t>
            </a:r>
          </a:p>
          <a:p>
            <a:pPr marL="0" indent="0" algn="just" rtl="0">
              <a:buNone/>
            </a:pPr>
            <a:endParaRPr lang="en-US" sz="2400" dirty="0" smtClean="0"/>
          </a:p>
          <a:p>
            <a:pPr marL="0" indent="0" algn="just" rtl="0">
              <a:buNone/>
            </a:pPr>
            <a:r>
              <a:rPr lang="en-US" sz="2400" dirty="0" smtClean="0"/>
              <a:t>5. Avoid rhetorical questions: </a:t>
            </a:r>
            <a:r>
              <a:rPr lang="en-US" sz="2200" dirty="0"/>
              <a:t>W</a:t>
            </a:r>
            <a:r>
              <a:rPr lang="en-US" sz="2200" dirty="0" smtClean="0"/>
              <a:t>hile you want your reader to formulate  questions in his or her mind, you do not want to formulate the questions yourself.</a:t>
            </a:r>
            <a:endParaRPr lang="en-US" sz="2200" dirty="0"/>
          </a:p>
          <a:p>
            <a:pPr marL="0" indent="0">
              <a:buNone/>
            </a:pPr>
            <a:endParaRPr lang="en-US" sz="2400" dirty="0" smtClean="0"/>
          </a:p>
        </p:txBody>
      </p:sp>
    </p:spTree>
    <p:extLst>
      <p:ext uri="{BB962C8B-B14F-4D97-AF65-F5344CB8AC3E}">
        <p14:creationId xmlns:p14="http://schemas.microsoft.com/office/powerpoint/2010/main" val="3398035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a:t>
            </a:r>
            <a:r>
              <a:rPr lang="en-US" sz="3200" dirty="0" smtClean="0"/>
              <a:t>Keep the topic sentence short </a:t>
            </a:r>
            <a:r>
              <a:rPr lang="en-US" sz="3200" dirty="0"/>
              <a:t>and sweet</a:t>
            </a:r>
            <a:endParaRPr lang="fa-IR" sz="3200" dirty="0"/>
          </a:p>
        </p:txBody>
      </p:sp>
      <p:sp>
        <p:nvSpPr>
          <p:cNvPr id="3" name="Content Placeholder 2"/>
          <p:cNvSpPr>
            <a:spLocks noGrp="1"/>
          </p:cNvSpPr>
          <p:nvPr>
            <p:ph idx="1"/>
          </p:nvPr>
        </p:nvSpPr>
        <p:spPr/>
        <p:txBody>
          <a:bodyPr>
            <a:normAutofit/>
          </a:bodyPr>
          <a:lstStyle/>
          <a:p>
            <a:pPr algn="l" rtl="0"/>
            <a:r>
              <a:rPr lang="en-US" sz="2400" dirty="0"/>
              <a:t>The topic sentence should put forward your intention without forcing your reader to hunt it </a:t>
            </a:r>
            <a:r>
              <a:rPr lang="en-US" sz="2400" dirty="0" smtClean="0"/>
              <a:t>down.</a:t>
            </a:r>
          </a:p>
          <a:p>
            <a:pPr marL="0" indent="0" algn="l" rtl="0">
              <a:buNone/>
            </a:pPr>
            <a:endParaRPr lang="en-US" sz="2400" dirty="0" smtClean="0"/>
          </a:p>
          <a:p>
            <a:pPr marL="0" indent="0" algn="l" rtl="0">
              <a:buNone/>
            </a:pPr>
            <a:endParaRPr lang="en-US" sz="2400" dirty="0" smtClean="0"/>
          </a:p>
          <a:p>
            <a:pPr algn="l" rtl="0"/>
            <a:r>
              <a:rPr lang="en-US" sz="2400" dirty="0" smtClean="0"/>
              <a:t> </a:t>
            </a:r>
            <a:r>
              <a:rPr lang="en-US" sz="2400" dirty="0"/>
              <a:t>keeping </a:t>
            </a:r>
            <a:r>
              <a:rPr lang="en-US" sz="2400" dirty="0" smtClean="0"/>
              <a:t>the topic sentence  </a:t>
            </a:r>
            <a:r>
              <a:rPr lang="en-US" sz="2400" dirty="0"/>
              <a:t>short </a:t>
            </a:r>
            <a:r>
              <a:rPr lang="en-US" sz="2400" dirty="0" smtClean="0"/>
              <a:t>will:</a:t>
            </a:r>
          </a:p>
          <a:p>
            <a:pPr marL="0" indent="0" algn="l" rtl="0">
              <a:buNone/>
            </a:pPr>
            <a:r>
              <a:rPr lang="en-US" sz="2400" dirty="0" smtClean="0"/>
              <a:t>	- help keep </a:t>
            </a:r>
            <a:r>
              <a:rPr lang="en-US" sz="2400" dirty="0"/>
              <a:t>your intention </a:t>
            </a:r>
            <a:r>
              <a:rPr lang="en-US" sz="2400" dirty="0" smtClean="0"/>
              <a:t>clear,</a:t>
            </a:r>
          </a:p>
          <a:p>
            <a:pPr marL="0" indent="0" algn="l" rtl="0">
              <a:buNone/>
            </a:pPr>
            <a:r>
              <a:rPr lang="en-US" sz="2400" dirty="0"/>
              <a:t>	</a:t>
            </a:r>
            <a:r>
              <a:rPr lang="en-US" sz="2400" dirty="0" smtClean="0"/>
              <a:t>- help </a:t>
            </a:r>
            <a:r>
              <a:rPr lang="en-US" sz="2400" dirty="0"/>
              <a:t>the flow of your </a:t>
            </a:r>
            <a:r>
              <a:rPr lang="en-US" sz="2400" dirty="0">
                <a:hlinkClick r:id="rId2" tooltip="Write a Paragraph"/>
              </a:rPr>
              <a:t>paragraph</a:t>
            </a:r>
            <a:r>
              <a:rPr lang="en-US" sz="2400" dirty="0"/>
              <a:t>. </a:t>
            </a:r>
          </a:p>
          <a:p>
            <a:pPr marL="0" indent="0" algn="l" rtl="0">
              <a:buNone/>
            </a:pPr>
            <a:endParaRPr lang="en-US" sz="2400" dirty="0" smtClean="0"/>
          </a:p>
          <a:p>
            <a:pPr marL="0" indent="0" algn="l" rtl="0">
              <a:buNone/>
            </a:pPr>
            <a:r>
              <a:rPr lang="en-US" sz="2400" dirty="0"/>
              <a:t>	</a:t>
            </a:r>
            <a:r>
              <a:rPr lang="en-US" sz="2400" dirty="0" smtClean="0"/>
              <a:t> </a:t>
            </a:r>
          </a:p>
          <a:p>
            <a:pPr algn="l" rtl="0"/>
            <a:endParaRPr lang="en-US" sz="2400" dirty="0"/>
          </a:p>
          <a:p>
            <a:pPr marL="0" indent="0" algn="l" rtl="0">
              <a:buNone/>
            </a:pPr>
            <a:endParaRPr lang="fa-IR" sz="2400" dirty="0"/>
          </a:p>
        </p:txBody>
      </p:sp>
    </p:spTree>
    <p:extLst>
      <p:ext uri="{BB962C8B-B14F-4D97-AF65-F5344CB8AC3E}">
        <p14:creationId xmlns:p14="http://schemas.microsoft.com/office/powerpoint/2010/main" val="2254911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Give a provable </a:t>
            </a:r>
            <a:r>
              <a:rPr lang="en-US" sz="3200" dirty="0" smtClean="0"/>
              <a:t>opinion:</a:t>
            </a:r>
            <a:endParaRPr lang="fa-IR" sz="3200" dirty="0"/>
          </a:p>
        </p:txBody>
      </p:sp>
      <p:sp>
        <p:nvSpPr>
          <p:cNvPr id="3" name="Content Placeholder 2"/>
          <p:cNvSpPr>
            <a:spLocks noGrp="1"/>
          </p:cNvSpPr>
          <p:nvPr>
            <p:ph idx="1"/>
          </p:nvPr>
        </p:nvSpPr>
        <p:spPr/>
        <p:txBody>
          <a:bodyPr>
            <a:noAutofit/>
          </a:bodyPr>
          <a:lstStyle/>
          <a:p>
            <a:pPr algn="just" rtl="0"/>
            <a:r>
              <a:rPr lang="en-US" sz="2400" dirty="0"/>
              <a:t>The body of your paragraph is meant to support your topic sentence</a:t>
            </a:r>
            <a:r>
              <a:rPr lang="en-US" sz="2400" dirty="0" smtClean="0"/>
              <a:t>.</a:t>
            </a:r>
          </a:p>
          <a:p>
            <a:pPr algn="just" rtl="0">
              <a:buFont typeface="Wingdings" pitchFamily="2" charset="2"/>
              <a:buChar char="ü"/>
            </a:pPr>
            <a:r>
              <a:rPr lang="en-US" sz="2400" dirty="0" smtClean="0"/>
              <a:t> </a:t>
            </a:r>
            <a:r>
              <a:rPr lang="en-US" sz="2400" dirty="0"/>
              <a:t>Therefore, your topic sentence should state something that you think or believe that can be supported by concrete evidence</a:t>
            </a:r>
            <a:r>
              <a:rPr lang="en-US" sz="2400" dirty="0" smtClean="0"/>
              <a:t>.</a:t>
            </a:r>
          </a:p>
          <a:p>
            <a:pPr marL="0" indent="0" algn="just" rtl="0">
              <a:buNone/>
            </a:pPr>
            <a:r>
              <a:rPr lang="en-US" sz="2400" dirty="0"/>
              <a:t>	</a:t>
            </a:r>
            <a:r>
              <a:rPr lang="en-US" sz="2400" dirty="0" smtClean="0"/>
              <a:t> </a:t>
            </a:r>
            <a:r>
              <a:rPr lang="en-US" sz="2400" dirty="0"/>
              <a:t>Take, for example, the topic </a:t>
            </a:r>
            <a:r>
              <a:rPr lang="en-US" sz="2400" dirty="0" smtClean="0"/>
              <a:t>sentence:</a:t>
            </a:r>
          </a:p>
          <a:p>
            <a:pPr marL="0" indent="0" algn="just" rtl="0">
              <a:buNone/>
            </a:pPr>
            <a:r>
              <a:rPr lang="en-US" sz="2400" dirty="0"/>
              <a:t>	</a:t>
            </a:r>
            <a:r>
              <a:rPr lang="en-US" sz="2400" dirty="0" smtClean="0"/>
              <a:t> </a:t>
            </a:r>
            <a:r>
              <a:rPr lang="en-US" sz="2400" dirty="0"/>
              <a:t>"</a:t>
            </a:r>
            <a:r>
              <a:rPr lang="en-US" sz="2400" i="1" dirty="0"/>
              <a:t>Growing herbs will further your appreciation for </a:t>
            </a:r>
            <a:r>
              <a:rPr lang="en-US" sz="2400" i="1" dirty="0" smtClean="0"/>
              <a:t>	fresh </a:t>
            </a:r>
            <a:r>
              <a:rPr lang="en-US" sz="2400" i="1" dirty="0"/>
              <a:t>cooking." </a:t>
            </a:r>
            <a:endParaRPr lang="en-US" sz="2400" i="1" dirty="0" smtClean="0"/>
          </a:p>
          <a:p>
            <a:pPr marL="0" indent="0" algn="just" rtl="0">
              <a:buNone/>
            </a:pPr>
            <a:r>
              <a:rPr lang="en-US" sz="2400" dirty="0" smtClean="0"/>
              <a:t>The </a:t>
            </a:r>
            <a:r>
              <a:rPr lang="en-US" sz="2400" dirty="0"/>
              <a:t>phrase "</a:t>
            </a:r>
            <a:r>
              <a:rPr lang="en-US" sz="2400" i="1" dirty="0"/>
              <a:t>further your appreciation</a:t>
            </a:r>
            <a:r>
              <a:rPr lang="en-US" sz="2400" dirty="0"/>
              <a:t>" states something that you believe, and you can now spend the rest of the paragraph explaining why you believe what you believe. </a:t>
            </a:r>
          </a:p>
          <a:p>
            <a:pPr marL="0" indent="0" algn="just" rtl="0">
              <a:buNone/>
            </a:pPr>
            <a:endParaRPr lang="fa-IR" sz="2400" dirty="0"/>
          </a:p>
        </p:txBody>
      </p:sp>
    </p:spTree>
    <p:extLst>
      <p:ext uri="{BB962C8B-B14F-4D97-AF65-F5344CB8AC3E}">
        <p14:creationId xmlns:p14="http://schemas.microsoft.com/office/powerpoint/2010/main" val="4094959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Give a provable </a:t>
            </a:r>
            <a:r>
              <a:rPr lang="en-US" sz="3200" dirty="0" smtClean="0"/>
              <a:t>opinion (cont.):</a:t>
            </a:r>
            <a:endParaRPr lang="fa-IR" sz="3200" dirty="0"/>
          </a:p>
        </p:txBody>
      </p:sp>
      <p:sp>
        <p:nvSpPr>
          <p:cNvPr id="3" name="Content Placeholder 2"/>
          <p:cNvSpPr>
            <a:spLocks noGrp="1"/>
          </p:cNvSpPr>
          <p:nvPr>
            <p:ph idx="1"/>
          </p:nvPr>
        </p:nvSpPr>
        <p:spPr/>
        <p:txBody>
          <a:bodyPr>
            <a:normAutofit fontScale="92500"/>
          </a:bodyPr>
          <a:lstStyle/>
          <a:p>
            <a:endParaRPr lang="en-US" dirty="0"/>
          </a:p>
          <a:p>
            <a:pPr lvl="1" algn="l" rtl="0"/>
            <a:r>
              <a:rPr lang="en-US" dirty="0"/>
              <a:t>Always </a:t>
            </a:r>
            <a:r>
              <a:rPr lang="en-US" dirty="0">
                <a:solidFill>
                  <a:srgbClr val="FF0000"/>
                </a:solidFill>
              </a:rPr>
              <a:t>avoid solid facts </a:t>
            </a:r>
            <a:r>
              <a:rPr lang="en-US" dirty="0"/>
              <a:t>in your topic sentence. </a:t>
            </a:r>
            <a:endParaRPr lang="en-US" dirty="0" smtClean="0"/>
          </a:p>
          <a:p>
            <a:pPr lvl="1" algn="l" rtl="0"/>
            <a:r>
              <a:rPr lang="en-US" dirty="0" smtClean="0"/>
              <a:t>While </a:t>
            </a:r>
            <a:r>
              <a:rPr lang="en-US" dirty="0"/>
              <a:t>facts may be interesting, they do not introduce the reader to your paragraph nor do they draw the reader in</a:t>
            </a:r>
            <a:r>
              <a:rPr lang="en-US" dirty="0" smtClean="0"/>
              <a:t>.</a:t>
            </a:r>
          </a:p>
          <a:p>
            <a:pPr lvl="1" algn="l" rtl="0"/>
            <a:r>
              <a:rPr lang="en-US" dirty="0" smtClean="0"/>
              <a:t> </a:t>
            </a:r>
            <a:r>
              <a:rPr lang="en-US" dirty="0"/>
              <a:t>If you wish to include a fact, also include your own input</a:t>
            </a:r>
            <a:r>
              <a:rPr lang="en-US" dirty="0" smtClean="0"/>
              <a:t>.</a:t>
            </a:r>
          </a:p>
          <a:p>
            <a:pPr marL="393192" lvl="1" indent="0" algn="l" rtl="0">
              <a:buNone/>
            </a:pPr>
            <a:r>
              <a:rPr lang="en-US" dirty="0"/>
              <a:t>	</a:t>
            </a:r>
            <a:r>
              <a:rPr lang="en-US" dirty="0" smtClean="0"/>
              <a:t> </a:t>
            </a:r>
            <a:r>
              <a:rPr lang="en-US" dirty="0"/>
              <a:t>For example, instead of writing "</a:t>
            </a:r>
            <a:r>
              <a:rPr lang="en-US" i="1" dirty="0"/>
              <a:t>All dogs need food</a:t>
            </a:r>
            <a:r>
              <a:rPr lang="en-US" dirty="0"/>
              <a:t>," try </a:t>
            </a:r>
            <a:r>
              <a:rPr lang="en-US" dirty="0" smtClean="0"/>
              <a:t>	"</a:t>
            </a:r>
            <a:r>
              <a:rPr lang="en-US" i="1" dirty="0"/>
              <a:t>All dogs need regular care, including healthy food, and </a:t>
            </a:r>
            <a:r>
              <a:rPr lang="en-US" i="1" dirty="0" smtClean="0"/>
              <a:t>	children </a:t>
            </a:r>
            <a:r>
              <a:rPr lang="en-US" i="1" dirty="0"/>
              <a:t>are the best ones to do it</a:t>
            </a:r>
            <a:r>
              <a:rPr lang="en-US" dirty="0"/>
              <a:t>." </a:t>
            </a:r>
            <a:endParaRPr lang="en-US" dirty="0" smtClean="0"/>
          </a:p>
          <a:p>
            <a:pPr lvl="1" algn="l" rtl="0">
              <a:buFont typeface="Wingdings" pitchFamily="2" charset="2"/>
              <a:buChar char="Ø"/>
            </a:pPr>
            <a:r>
              <a:rPr lang="en-US" dirty="0" smtClean="0"/>
              <a:t>Alternatively</a:t>
            </a:r>
            <a:r>
              <a:rPr lang="en-US" dirty="0"/>
              <a:t>, save your facts to use as evidence in the body of your paragraph. </a:t>
            </a:r>
          </a:p>
          <a:p>
            <a:pPr algn="l" rtl="0"/>
            <a:endParaRPr lang="fa-IR" dirty="0"/>
          </a:p>
        </p:txBody>
      </p:sp>
    </p:spTree>
    <p:extLst>
      <p:ext uri="{BB962C8B-B14F-4D97-AF65-F5344CB8AC3E}">
        <p14:creationId xmlns:p14="http://schemas.microsoft.com/office/powerpoint/2010/main" val="2508278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a:t>
            </a:r>
            <a:r>
              <a:rPr lang="en-US" sz="3200" dirty="0" smtClean="0"/>
              <a:t>Tips </a:t>
            </a:r>
            <a:r>
              <a:rPr lang="en-US" sz="3200" dirty="0"/>
              <a:t>for writing a good topic sentence</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Read </a:t>
            </a:r>
            <a:r>
              <a:rPr lang="en-US" sz="2400" dirty="0" smtClean="0">
                <a:solidFill>
                  <a:srgbClr val="FF0000"/>
                </a:solidFill>
              </a:rPr>
              <a:t>samples</a:t>
            </a:r>
            <a:r>
              <a:rPr lang="en-US" sz="2400" dirty="0" smtClean="0"/>
              <a:t> in your text or read good articles (not newspaper stories) to see some examples.</a:t>
            </a:r>
          </a:p>
          <a:p>
            <a:pPr algn="l" rtl="0"/>
            <a:endParaRPr lang="en-US" sz="2400" dirty="0"/>
          </a:p>
          <a:p>
            <a:pPr algn="l" rtl="0"/>
            <a:r>
              <a:rPr lang="en-US" sz="2400" dirty="0"/>
              <a:t>Show your </a:t>
            </a:r>
            <a:r>
              <a:rPr lang="en-US" sz="2400" dirty="0">
                <a:solidFill>
                  <a:srgbClr val="FF0000"/>
                </a:solidFill>
              </a:rPr>
              <a:t>teacher</a:t>
            </a:r>
            <a:r>
              <a:rPr lang="en-US" sz="2400" dirty="0"/>
              <a:t> a sentence and ask if it's a good one for a topic sentence. </a:t>
            </a:r>
            <a:endParaRPr lang="en-US" sz="2400" dirty="0" smtClean="0"/>
          </a:p>
          <a:p>
            <a:pPr algn="l" rtl="0"/>
            <a:endParaRPr lang="en-US" sz="2400" dirty="0"/>
          </a:p>
          <a:p>
            <a:pPr algn="l" rtl="0"/>
            <a:r>
              <a:rPr lang="en-US" sz="2400" dirty="0"/>
              <a:t>Make sure you will discuss your idea in the paragraph. Or make sure the topic sentence fits with what you actually said. </a:t>
            </a:r>
            <a:r>
              <a:rPr lang="en-US" sz="2400" dirty="0">
                <a:solidFill>
                  <a:srgbClr val="FF0000"/>
                </a:solidFill>
              </a:rPr>
              <a:t>Re-write</a:t>
            </a:r>
            <a:r>
              <a:rPr lang="en-US" sz="2400" dirty="0"/>
              <a:t> it if necessary. </a:t>
            </a:r>
            <a:endParaRPr lang="fa-IR" sz="2400" dirty="0"/>
          </a:p>
        </p:txBody>
      </p:sp>
    </p:spTree>
    <p:extLst>
      <p:ext uri="{BB962C8B-B14F-4D97-AF65-F5344CB8AC3E}">
        <p14:creationId xmlns:p14="http://schemas.microsoft.com/office/powerpoint/2010/main" val="3920044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dirty="0" smtClean="0"/>
              <a:t>What is a paragraph?</a:t>
            </a:r>
            <a:endParaRPr lang="fa-IR" sz="3200" dirty="0"/>
          </a:p>
        </p:txBody>
      </p:sp>
      <p:sp>
        <p:nvSpPr>
          <p:cNvPr id="3" name="Content Placeholder 2"/>
          <p:cNvSpPr>
            <a:spLocks noGrp="1"/>
          </p:cNvSpPr>
          <p:nvPr>
            <p:ph idx="1"/>
          </p:nvPr>
        </p:nvSpPr>
        <p:spPr/>
        <p:txBody>
          <a:bodyPr/>
          <a:lstStyle/>
          <a:p>
            <a:pPr algn="l" rtl="0"/>
            <a:r>
              <a:rPr lang="en-US" sz="2400" dirty="0" smtClean="0"/>
              <a:t>A paragraph is a group of sentences about a single </a:t>
            </a:r>
            <a:r>
              <a:rPr lang="en-US" sz="2400" i="1" dirty="0" smtClean="0"/>
              <a:t>topic.</a:t>
            </a:r>
          </a:p>
          <a:p>
            <a:pPr algn="l" rtl="0"/>
            <a:endParaRPr lang="en-US" sz="2400" i="1" dirty="0"/>
          </a:p>
          <a:p>
            <a:pPr algn="l" rtl="0"/>
            <a:r>
              <a:rPr lang="en-US" sz="2400" dirty="0"/>
              <a:t>T</a:t>
            </a:r>
            <a:r>
              <a:rPr lang="en-US" sz="2400" dirty="0" smtClean="0"/>
              <a:t>he sentences of the paragraph explain the  writer’s main idea (most important idea) about the topic.</a:t>
            </a:r>
          </a:p>
          <a:p>
            <a:pPr algn="l" rtl="0"/>
            <a:endParaRPr lang="en-US" sz="2400" dirty="0"/>
          </a:p>
          <a:p>
            <a:pPr algn="l" rtl="0"/>
            <a:r>
              <a:rPr lang="en-US" sz="2400" dirty="0" smtClean="0"/>
              <a:t>A paragraph is often between five and ten sentences long.</a:t>
            </a:r>
          </a:p>
          <a:p>
            <a:pPr algn="l" rtl="0"/>
            <a:endParaRPr lang="en-US" sz="2400" dirty="0"/>
          </a:p>
          <a:p>
            <a:pPr algn="l" rtl="0"/>
            <a:r>
              <a:rPr lang="en-US" sz="2400" dirty="0" smtClean="0"/>
              <a:t>The first sentence of a paragraph is usually indented.</a:t>
            </a:r>
          </a:p>
          <a:p>
            <a:pPr algn="l" rtl="0"/>
            <a:endParaRPr lang="en-US" sz="2400" dirty="0"/>
          </a:p>
          <a:p>
            <a:pPr algn="l" rtl="0"/>
            <a:endParaRPr lang="en-US" sz="2400" dirty="0" smtClean="0"/>
          </a:p>
          <a:p>
            <a:pPr algn="l" rtl="0"/>
            <a:endParaRPr lang="fa-IR" dirty="0"/>
          </a:p>
        </p:txBody>
      </p:sp>
    </p:spTree>
    <p:extLst>
      <p:ext uri="{BB962C8B-B14F-4D97-AF65-F5344CB8AC3E}">
        <p14:creationId xmlns:p14="http://schemas.microsoft.com/office/powerpoint/2010/main" val="1419893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Tips for writing a good topic sentence (cont.):</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Don’t write </a:t>
            </a:r>
            <a:r>
              <a:rPr lang="en-US" sz="2400" dirty="0" smtClean="0">
                <a:solidFill>
                  <a:srgbClr val="FF0000"/>
                </a:solidFill>
              </a:rPr>
              <a:t>too vague or general idea </a:t>
            </a:r>
            <a:r>
              <a:rPr lang="en-US" sz="2400" dirty="0" smtClean="0"/>
              <a:t>or you will never be able to discuss it in a single paragraph.</a:t>
            </a:r>
          </a:p>
          <a:p>
            <a:pPr marL="0" indent="0" algn="l" rtl="0">
              <a:buNone/>
            </a:pPr>
            <a:r>
              <a:rPr lang="en-US" sz="2400" dirty="0"/>
              <a:t>	</a:t>
            </a:r>
            <a:r>
              <a:rPr lang="en-US" sz="2200" dirty="0"/>
              <a:t>This is too general: "</a:t>
            </a:r>
            <a:r>
              <a:rPr lang="en-US" sz="2200" i="1" dirty="0"/>
              <a:t>The United States suffered a </a:t>
            </a:r>
            <a:r>
              <a:rPr lang="en-US" sz="2200" i="1" dirty="0" smtClean="0"/>
              <a:t>lot 	during </a:t>
            </a:r>
            <a:r>
              <a:rPr lang="en-US" sz="2200" i="1" dirty="0"/>
              <a:t>the Civil War</a:t>
            </a:r>
            <a:r>
              <a:rPr lang="en-US" sz="2200" i="1" dirty="0" smtClean="0"/>
              <a:t>.</a:t>
            </a:r>
            <a:r>
              <a:rPr lang="en-US" sz="2200" dirty="0" smtClean="0"/>
              <a:t>”</a:t>
            </a:r>
          </a:p>
          <a:p>
            <a:pPr marL="0" indent="0" algn="l" rtl="0">
              <a:buNone/>
            </a:pPr>
            <a:endParaRPr lang="en-US" sz="2200" dirty="0" smtClean="0"/>
          </a:p>
          <a:p>
            <a:pPr algn="l" rtl="0"/>
            <a:r>
              <a:rPr lang="en-US" sz="2200" dirty="0" smtClean="0"/>
              <a:t>Don’t write </a:t>
            </a:r>
            <a:r>
              <a:rPr lang="en-US" sz="2200" dirty="0" smtClean="0">
                <a:solidFill>
                  <a:srgbClr val="FF0000"/>
                </a:solidFill>
              </a:rPr>
              <a:t>too narrow statement.</a:t>
            </a:r>
            <a:r>
              <a:rPr lang="en-US" sz="2200" dirty="0">
                <a:solidFill>
                  <a:srgbClr val="FF0000"/>
                </a:solidFill>
              </a:rPr>
              <a:t> </a:t>
            </a:r>
            <a:r>
              <a:rPr lang="en-US" sz="2200" dirty="0" smtClean="0"/>
              <a:t>There is nothing much to talk about then, because it’s probably a fact.</a:t>
            </a:r>
          </a:p>
          <a:p>
            <a:pPr marL="0" indent="0" algn="l" rtl="0">
              <a:buNone/>
            </a:pPr>
            <a:r>
              <a:rPr lang="en-US" sz="2200" dirty="0">
                <a:solidFill>
                  <a:srgbClr val="FF0000"/>
                </a:solidFill>
              </a:rPr>
              <a:t>	</a:t>
            </a:r>
            <a:r>
              <a:rPr lang="en-US" sz="2200" dirty="0" smtClean="0"/>
              <a:t>This is too narrow: “</a:t>
            </a:r>
            <a:r>
              <a:rPr lang="en-US" sz="2200" i="1" dirty="0" smtClean="0"/>
              <a:t>Christmas trees are either Cedars or 	firs.”</a:t>
            </a:r>
            <a:endParaRPr lang="en-US" sz="2000" dirty="0">
              <a:solidFill>
                <a:srgbClr val="FF0000"/>
              </a:solidFill>
            </a:endParaRPr>
          </a:p>
          <a:p>
            <a:pPr marL="0" indent="0" algn="l" rtl="0">
              <a:buNone/>
            </a:pPr>
            <a:r>
              <a:rPr lang="en-US" sz="2000" dirty="0" smtClean="0">
                <a:solidFill>
                  <a:srgbClr val="FF0000"/>
                </a:solidFill>
              </a:rPr>
              <a:t>	</a:t>
            </a:r>
            <a:endParaRPr lang="en-US" sz="2200" dirty="0" smtClean="0"/>
          </a:p>
        </p:txBody>
      </p:sp>
    </p:spTree>
    <p:extLst>
      <p:ext uri="{BB962C8B-B14F-4D97-AF65-F5344CB8AC3E}">
        <p14:creationId xmlns:p14="http://schemas.microsoft.com/office/powerpoint/2010/main" val="1874793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Tips for writing a good topic </a:t>
            </a:r>
            <a:r>
              <a:rPr lang="en-US" sz="3200" dirty="0" smtClean="0"/>
              <a:t>sentence (cont.):</a:t>
            </a:r>
            <a:endParaRPr lang="fa-IR" sz="3200" dirty="0"/>
          </a:p>
        </p:txBody>
      </p:sp>
      <p:sp>
        <p:nvSpPr>
          <p:cNvPr id="3" name="Content Placeholder 2"/>
          <p:cNvSpPr>
            <a:spLocks noGrp="1"/>
          </p:cNvSpPr>
          <p:nvPr>
            <p:ph idx="1"/>
          </p:nvPr>
        </p:nvSpPr>
        <p:spPr/>
        <p:txBody>
          <a:bodyPr>
            <a:normAutofit/>
          </a:bodyPr>
          <a:lstStyle/>
          <a:p>
            <a:pPr algn="just" rtl="0"/>
            <a:r>
              <a:rPr lang="en-US" sz="2400" dirty="0" smtClean="0"/>
              <a:t>You’d better not use possessive forms, me or I. (</a:t>
            </a:r>
            <a:r>
              <a:rPr lang="en-US" sz="2400" dirty="0" smtClean="0">
                <a:solidFill>
                  <a:srgbClr val="FF0000"/>
                </a:solidFill>
              </a:rPr>
              <a:t>Don’t make your writing too personal </a:t>
            </a:r>
            <a:r>
              <a:rPr lang="en-US" sz="2400" dirty="0" smtClean="0"/>
              <a:t>unless the topic demands personal experiences.)</a:t>
            </a:r>
          </a:p>
          <a:p>
            <a:pPr algn="just" rtl="0"/>
            <a:r>
              <a:rPr lang="en-US" sz="2400" dirty="0" smtClean="0"/>
              <a:t>Try to include key words which refer to the main points you will cover in your paragraph.</a:t>
            </a:r>
          </a:p>
          <a:p>
            <a:pPr marL="0" indent="0" algn="just" rtl="0">
              <a:buNone/>
            </a:pPr>
            <a:r>
              <a:rPr lang="en-US" sz="2400" dirty="0"/>
              <a:t>	</a:t>
            </a:r>
            <a:r>
              <a:rPr lang="en-US" sz="2400" dirty="0" smtClean="0"/>
              <a:t>for example, </a:t>
            </a:r>
            <a:r>
              <a:rPr lang="en-US" sz="2400" i="1" dirty="0" smtClean="0"/>
              <a:t>“you will eat better if you can cook your 	own meals, grow a few vegetable, and learn about 	nutrition.”</a:t>
            </a:r>
          </a:p>
          <a:p>
            <a:pPr marL="0" indent="0" algn="just" rtl="0">
              <a:buNone/>
            </a:pPr>
            <a:r>
              <a:rPr lang="en-US" sz="2400" i="1" dirty="0"/>
              <a:t>	</a:t>
            </a:r>
            <a:r>
              <a:rPr lang="en-US" sz="2400" dirty="0" smtClean="0"/>
              <a:t>here the reader will expect you to discuss these three 	aspects of eating better, and you know how to 	structure topic sentences in your paragraph.</a:t>
            </a:r>
            <a:endParaRPr lang="fa-IR" sz="2400" dirty="0"/>
          </a:p>
        </p:txBody>
      </p:sp>
    </p:spTree>
    <p:extLst>
      <p:ext uri="{BB962C8B-B14F-4D97-AF65-F5344CB8AC3E}">
        <p14:creationId xmlns:p14="http://schemas.microsoft.com/office/powerpoint/2010/main" val="1862812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 example of a paragraph:</a:t>
            </a:r>
            <a:endParaRPr lang="fa-IR" sz="3200" dirty="0"/>
          </a:p>
        </p:txBody>
      </p:sp>
      <p:sp>
        <p:nvSpPr>
          <p:cNvPr id="3" name="Content Placeholder 2"/>
          <p:cNvSpPr>
            <a:spLocks noGrp="1"/>
          </p:cNvSpPr>
          <p:nvPr>
            <p:ph idx="1"/>
          </p:nvPr>
        </p:nvSpPr>
        <p:spPr/>
        <p:txBody>
          <a:bodyPr>
            <a:normAutofit/>
          </a:bodyPr>
          <a:lstStyle/>
          <a:p>
            <a:pPr marL="0" indent="0" algn="just" rtl="0">
              <a:buNone/>
            </a:pPr>
            <a:r>
              <a:rPr lang="en-US" sz="2000" dirty="0" smtClean="0"/>
              <a:t>	The giant panda, the creature that has become the symbol of conservation, is facing extinction. The major reason is loss of habitat, which has continued despite the establishment, since 1963, of 14 panda reserves. Deforestation, mainly carried out by farmers clearing land to make way for fields as they move higher into mountains, has drastically limited the mammal’s range. The panda has disappeared from much of central and eastern China, and is now restricted to the eastern side of Himalayas. Fewer than 1400 of the animals are believed to remain in the wild</a:t>
            </a:r>
            <a:r>
              <a:rPr lang="en-US" sz="2200" dirty="0" smtClean="0"/>
              <a:t>. </a:t>
            </a:r>
          </a:p>
          <a:p>
            <a:pPr marL="0" indent="0" algn="just" rtl="0">
              <a:buNone/>
            </a:pPr>
            <a:endParaRPr lang="en-US" sz="2200" dirty="0" smtClean="0"/>
          </a:p>
          <a:p>
            <a:pPr marL="457200" indent="-457200" algn="just" rtl="0">
              <a:buAutoNum type="alphaLcPeriod"/>
            </a:pPr>
            <a:r>
              <a:rPr lang="en-US" sz="2000" dirty="0" smtClean="0"/>
              <a:t>What is the topic of the paragraph? --------------------------------------</a:t>
            </a:r>
          </a:p>
          <a:p>
            <a:pPr marL="457200" indent="-457200" algn="just" rtl="0">
              <a:buAutoNum type="alphaLcPeriod"/>
            </a:pPr>
            <a:r>
              <a:rPr lang="en-US" sz="2000" dirty="0" smtClean="0"/>
              <a:t>What is the main idea about the topic? ----------------------------------</a:t>
            </a:r>
          </a:p>
          <a:p>
            <a:pPr marL="457200" indent="-457200" algn="just" rtl="0">
              <a:buAutoNum type="alphaLcPeriod"/>
            </a:pPr>
            <a:r>
              <a:rPr lang="en-US" sz="2000" dirty="0" smtClean="0"/>
              <a:t>What ideas help explain the main idea? ---------------------------------</a:t>
            </a:r>
          </a:p>
        </p:txBody>
      </p:sp>
    </p:spTree>
    <p:extLst>
      <p:ext uri="{BB962C8B-B14F-4D97-AF65-F5344CB8AC3E}">
        <p14:creationId xmlns:p14="http://schemas.microsoft.com/office/powerpoint/2010/main" val="2659675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Paragraph Organization</a:t>
            </a:r>
            <a:endParaRPr lang="fa-IR" sz="3200" dirty="0"/>
          </a:p>
        </p:txBody>
      </p:sp>
      <p:sp>
        <p:nvSpPr>
          <p:cNvPr id="3" name="Content Placeholder 2"/>
          <p:cNvSpPr>
            <a:spLocks noGrp="1"/>
          </p:cNvSpPr>
          <p:nvPr>
            <p:ph idx="1"/>
          </p:nvPr>
        </p:nvSpPr>
        <p:spPr/>
        <p:txBody>
          <a:bodyPr/>
          <a:lstStyle/>
          <a:p>
            <a:pPr algn="l" rtl="0"/>
            <a:r>
              <a:rPr lang="en-US" dirty="0" smtClean="0"/>
              <a:t>The components of a paragraph:</a:t>
            </a:r>
          </a:p>
          <a:p>
            <a:pPr marL="880110" lvl="1" indent="-514350" algn="l" rtl="0">
              <a:buFont typeface="+mj-lt"/>
              <a:buAutoNum type="arabicPeriod"/>
            </a:pPr>
            <a:r>
              <a:rPr lang="en-US" dirty="0" smtClean="0"/>
              <a:t>The topic sentence</a:t>
            </a:r>
          </a:p>
          <a:p>
            <a:pPr marL="880110" lvl="1" indent="-514350" algn="l" rtl="0">
              <a:buFont typeface="+mj-lt"/>
              <a:buAutoNum type="arabicPeriod"/>
            </a:pPr>
            <a:r>
              <a:rPr lang="en-US" dirty="0" smtClean="0"/>
              <a:t>The supporting sentences</a:t>
            </a:r>
          </a:p>
          <a:p>
            <a:pPr marL="880110" lvl="1" indent="-514350" algn="l" rtl="0">
              <a:buFont typeface="+mj-lt"/>
              <a:buAutoNum type="arabicPeriod"/>
            </a:pPr>
            <a:r>
              <a:rPr lang="en-US" dirty="0" smtClean="0"/>
              <a:t>The concluding sentence</a:t>
            </a:r>
            <a:endParaRPr lang="fa-IR" dirty="0"/>
          </a:p>
        </p:txBody>
      </p:sp>
    </p:spTree>
    <p:extLst>
      <p:ext uri="{BB962C8B-B14F-4D97-AF65-F5344CB8AC3E}">
        <p14:creationId xmlns:p14="http://schemas.microsoft.com/office/powerpoint/2010/main" val="2301135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topic sentence:</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Contains the main idea of the paragraph</a:t>
            </a:r>
          </a:p>
          <a:p>
            <a:pPr marL="0" indent="0" algn="l" rtl="0">
              <a:buNone/>
            </a:pPr>
            <a:endParaRPr lang="en-US" sz="2400" dirty="0" smtClean="0"/>
          </a:p>
          <a:p>
            <a:pPr algn="l" rtl="0"/>
            <a:r>
              <a:rPr lang="en-US" sz="2400" dirty="0" smtClean="0"/>
              <a:t>Is usually the first sentence of the paragraph</a:t>
            </a:r>
          </a:p>
          <a:p>
            <a:pPr marL="0" indent="0" algn="l" rtl="0">
              <a:buNone/>
            </a:pPr>
            <a:endParaRPr lang="en-US" sz="2400" dirty="0" smtClean="0"/>
          </a:p>
          <a:p>
            <a:pPr algn="l" rtl="0"/>
            <a:r>
              <a:rPr lang="en-US" sz="2400" dirty="0" smtClean="0"/>
              <a:t>Is the most general sentence of the paragraph</a:t>
            </a:r>
            <a:endParaRPr lang="fa-IR" sz="2400" dirty="0"/>
          </a:p>
        </p:txBody>
      </p:sp>
    </p:spTree>
    <p:extLst>
      <p:ext uri="{BB962C8B-B14F-4D97-AF65-F5344CB8AC3E}">
        <p14:creationId xmlns:p14="http://schemas.microsoft.com/office/powerpoint/2010/main" val="3461948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a:t>
            </a:r>
            <a:r>
              <a:rPr lang="en-US" sz="3200" dirty="0" smtClean="0"/>
              <a:t>The supporting sentences</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Are sentences that talk about or explain the topic sentence</a:t>
            </a:r>
          </a:p>
          <a:p>
            <a:pPr algn="l" rtl="0"/>
            <a:endParaRPr lang="en-US" sz="2400" dirty="0"/>
          </a:p>
          <a:p>
            <a:pPr algn="l" rtl="0"/>
            <a:r>
              <a:rPr lang="en-US" sz="2400" dirty="0" smtClean="0"/>
              <a:t>Are more detailed ideas that follow the topic sentence</a:t>
            </a:r>
          </a:p>
          <a:p>
            <a:pPr algn="l" rtl="0"/>
            <a:endParaRPr lang="en-US" sz="2400" dirty="0"/>
          </a:p>
          <a:p>
            <a:pPr algn="l" rtl="0"/>
            <a:r>
              <a:rPr lang="en-US" sz="2400" dirty="0" smtClean="0"/>
              <a:t>Can be further divided into:</a:t>
            </a:r>
          </a:p>
          <a:p>
            <a:pPr marL="0" indent="0" algn="l" rtl="0">
              <a:buNone/>
            </a:pPr>
            <a:r>
              <a:rPr lang="en-US" sz="2400" dirty="0"/>
              <a:t>	</a:t>
            </a:r>
            <a:r>
              <a:rPr lang="en-US" sz="2400" dirty="0" smtClean="0"/>
              <a:t>- major supporting sentences (more general in scope)</a:t>
            </a:r>
          </a:p>
          <a:p>
            <a:pPr marL="0" indent="0" algn="l" rtl="0">
              <a:buNone/>
            </a:pPr>
            <a:r>
              <a:rPr lang="en-US" sz="2400" dirty="0"/>
              <a:t>	</a:t>
            </a:r>
            <a:r>
              <a:rPr lang="en-US" sz="2400" dirty="0" smtClean="0"/>
              <a:t>- minor supporting sentences (more specific in scope)</a:t>
            </a:r>
            <a:endParaRPr lang="fa-IR" sz="2400" dirty="0"/>
          </a:p>
        </p:txBody>
      </p:sp>
    </p:spTree>
    <p:extLst>
      <p:ext uri="{BB962C8B-B14F-4D97-AF65-F5344CB8AC3E}">
        <p14:creationId xmlns:p14="http://schemas.microsoft.com/office/powerpoint/2010/main" val="2320541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concluding sentence:</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May be found as the last sentence of a paragraph</a:t>
            </a:r>
          </a:p>
          <a:p>
            <a:pPr algn="l" rtl="0"/>
            <a:endParaRPr lang="en-US" sz="2400" dirty="0"/>
          </a:p>
          <a:p>
            <a:pPr algn="l" rtl="0"/>
            <a:r>
              <a:rPr lang="en-US" sz="2400" dirty="0" smtClean="0"/>
              <a:t>Can finish a paragraph by:</a:t>
            </a:r>
          </a:p>
          <a:p>
            <a:pPr marL="667512" lvl="2" indent="0" algn="l" rtl="0">
              <a:buNone/>
            </a:pPr>
            <a:r>
              <a:rPr lang="en-US" sz="1900" dirty="0"/>
              <a:t>	</a:t>
            </a:r>
            <a:r>
              <a:rPr lang="en-US" sz="1900" dirty="0" smtClean="0"/>
              <a:t>- </a:t>
            </a:r>
            <a:r>
              <a:rPr lang="en-US" sz="2400" dirty="0" smtClean="0"/>
              <a:t> repeating the main idea or</a:t>
            </a:r>
          </a:p>
          <a:p>
            <a:pPr marL="667512" lvl="2" indent="0" algn="l" rtl="0">
              <a:buNone/>
            </a:pPr>
            <a:r>
              <a:rPr lang="en-US" sz="2400" dirty="0"/>
              <a:t>	</a:t>
            </a:r>
            <a:r>
              <a:rPr lang="en-US" sz="2400" dirty="0" smtClean="0"/>
              <a:t>- giving a final comment about the topic</a:t>
            </a:r>
            <a:endParaRPr lang="fa-IR" sz="1900" dirty="0"/>
          </a:p>
        </p:txBody>
      </p:sp>
    </p:spTree>
    <p:extLst>
      <p:ext uri="{BB962C8B-B14F-4D97-AF65-F5344CB8AC3E}">
        <p14:creationId xmlns:p14="http://schemas.microsoft.com/office/powerpoint/2010/main" val="430091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Paragraph unity</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When you use supporting sentences to develop the main idea, you should pay attention to:</a:t>
            </a:r>
          </a:p>
          <a:p>
            <a:pPr marL="0" indent="0" algn="ctr" rtl="0">
              <a:buNone/>
            </a:pPr>
            <a:r>
              <a:rPr lang="en-US" sz="2400" dirty="0"/>
              <a:t>	</a:t>
            </a:r>
            <a:r>
              <a:rPr lang="en-US" sz="2400" dirty="0" smtClean="0">
                <a:solidFill>
                  <a:srgbClr val="7030A0"/>
                </a:solidFill>
              </a:rPr>
              <a:t>the relevance of the supporting material to the main 	idea</a:t>
            </a:r>
          </a:p>
          <a:p>
            <a:pPr algn="l" rtl="0"/>
            <a:r>
              <a:rPr lang="en-US" sz="2400" dirty="0" smtClean="0"/>
              <a:t>A unified paragraph will contain only sentences that explain or support the general statement made in the topic sentence.</a:t>
            </a:r>
          </a:p>
          <a:p>
            <a:pPr algn="l" rtl="0"/>
            <a:endParaRPr lang="en-US" sz="2400" dirty="0"/>
          </a:p>
          <a:p>
            <a:pPr algn="l" rtl="0"/>
            <a:r>
              <a:rPr lang="en-US" sz="2400" dirty="0" smtClean="0"/>
              <a:t>Any sentence that does not relate to the main idea will not develop it.</a:t>
            </a:r>
            <a:endParaRPr lang="fa-IR" sz="2400" dirty="0"/>
          </a:p>
        </p:txBody>
      </p:sp>
    </p:spTree>
    <p:extLst>
      <p:ext uri="{BB962C8B-B14F-4D97-AF65-F5344CB8AC3E}">
        <p14:creationId xmlns:p14="http://schemas.microsoft.com/office/powerpoint/2010/main" val="150176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topic sentence and the main idea:</a:t>
            </a:r>
            <a:endParaRPr lang="fa-IR" sz="3200" dirty="0"/>
          </a:p>
        </p:txBody>
      </p:sp>
      <p:sp>
        <p:nvSpPr>
          <p:cNvPr id="3" name="Content Placeholder 2"/>
          <p:cNvSpPr>
            <a:spLocks noGrp="1"/>
          </p:cNvSpPr>
          <p:nvPr>
            <p:ph idx="1"/>
          </p:nvPr>
        </p:nvSpPr>
        <p:spPr/>
        <p:txBody>
          <a:bodyPr>
            <a:normAutofit/>
          </a:bodyPr>
          <a:lstStyle/>
          <a:p>
            <a:pPr algn="l" rtl="0"/>
            <a:r>
              <a:rPr lang="en-US" sz="2400" dirty="0" smtClean="0"/>
              <a:t>The topic sentence usually comes </a:t>
            </a:r>
            <a:r>
              <a:rPr lang="en-US" sz="2400" dirty="0" smtClean="0">
                <a:solidFill>
                  <a:srgbClr val="FF0000"/>
                </a:solidFill>
              </a:rPr>
              <a:t>first</a:t>
            </a:r>
            <a:r>
              <a:rPr lang="en-US" sz="2400" dirty="0" smtClean="0"/>
              <a:t> in a paragraph,</a:t>
            </a:r>
          </a:p>
          <a:p>
            <a:pPr marL="0" indent="0" algn="l" rtl="0">
              <a:buNone/>
            </a:pPr>
            <a:r>
              <a:rPr lang="en-US" sz="2400" dirty="0"/>
              <a:t>	</a:t>
            </a:r>
            <a:r>
              <a:rPr lang="en-US" sz="2400" dirty="0" smtClean="0"/>
              <a:t>in some cases, it appears in the </a:t>
            </a:r>
            <a:r>
              <a:rPr lang="en-US" sz="2400" dirty="0" smtClean="0">
                <a:solidFill>
                  <a:srgbClr val="FF0000"/>
                </a:solidFill>
              </a:rPr>
              <a:t>last sentence </a:t>
            </a:r>
            <a:r>
              <a:rPr lang="en-US" sz="2400" dirty="0" smtClean="0"/>
              <a:t>in a 	paragraph and in some rare cases, it is </a:t>
            </a:r>
            <a:r>
              <a:rPr lang="en-US" sz="2400" dirty="0" smtClean="0">
                <a:solidFill>
                  <a:srgbClr val="FF0000"/>
                </a:solidFill>
              </a:rPr>
              <a:t>implied</a:t>
            </a:r>
            <a:r>
              <a:rPr lang="en-US" sz="2400" dirty="0" smtClean="0"/>
              <a:t>.</a:t>
            </a:r>
          </a:p>
          <a:p>
            <a:pPr marL="0" indent="0" algn="l" rtl="0">
              <a:buNone/>
            </a:pPr>
            <a:endParaRPr lang="en-US" sz="2400" dirty="0"/>
          </a:p>
          <a:p>
            <a:pPr algn="l" rtl="0"/>
            <a:r>
              <a:rPr lang="en-US" sz="2400" dirty="0" smtClean="0"/>
              <a:t>The topic sentence gives the writer’s main idea or opinion about the topic and helps the reader understand what information the paragraph will contain. </a:t>
            </a:r>
            <a:endParaRPr lang="fa-IR" sz="2400" dirty="0"/>
          </a:p>
        </p:txBody>
      </p:sp>
    </p:spTree>
    <p:extLst>
      <p:ext uri="{BB962C8B-B14F-4D97-AF65-F5344CB8AC3E}">
        <p14:creationId xmlns:p14="http://schemas.microsoft.com/office/powerpoint/2010/main" val="3114278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803</Words>
  <Application>Microsoft Office PowerPoint</Application>
  <PresentationFormat>On-screen Show (4:3)</PresentationFormat>
  <Paragraphs>137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Constantia</vt:lpstr>
      <vt:lpstr>Majalla UI</vt:lpstr>
      <vt:lpstr>Traditional Arabic</vt:lpstr>
      <vt:lpstr>Wingdings</vt:lpstr>
      <vt:lpstr>Wingdings 2</vt:lpstr>
      <vt:lpstr>Flow</vt:lpstr>
      <vt:lpstr>Unit Two</vt:lpstr>
      <vt:lpstr>What is a paragraph?</vt:lpstr>
      <vt:lpstr>An example of a paragraph:</vt:lpstr>
      <vt:lpstr>Paragraph Organization</vt:lpstr>
      <vt:lpstr>The topic sentence:</vt:lpstr>
      <vt:lpstr>:The supporting sentences</vt:lpstr>
      <vt:lpstr>The concluding sentence:</vt:lpstr>
      <vt:lpstr>Paragraph unity</vt:lpstr>
      <vt:lpstr>The topic sentence and the main idea:</vt:lpstr>
      <vt:lpstr>The topic sentence and the main idea:</vt:lpstr>
      <vt:lpstr>How to write a good topic sentence:</vt:lpstr>
      <vt:lpstr>:Remember what a paragraph is</vt:lpstr>
      <vt:lpstr>State your main idea clearly</vt:lpstr>
      <vt:lpstr>:Hook your reader</vt:lpstr>
      <vt:lpstr>Hook your reader (cont.):</vt:lpstr>
      <vt:lpstr>:Keep the topic sentence short and sweet</vt:lpstr>
      <vt:lpstr>Give a provable opinion:</vt:lpstr>
      <vt:lpstr>Give a provable opinion (cont.):</vt:lpstr>
      <vt:lpstr>:Tips for writing a good topic sentence</vt:lpstr>
      <vt:lpstr>Tips for writing a good topic sentence (cont.):</vt:lpstr>
      <vt:lpstr>Tips for writing a good topic sentence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Two</dc:title>
  <dc:creator>omid</dc:creator>
  <cp:lastModifiedBy>User</cp:lastModifiedBy>
  <cp:revision>26</cp:revision>
  <dcterms:created xsi:type="dcterms:W3CDTF">2006-08-16T00:00:00Z</dcterms:created>
  <dcterms:modified xsi:type="dcterms:W3CDTF">2020-03-01T07:05:19Z</dcterms:modified>
</cp:coreProperties>
</file>